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8">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208"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95" name="Google Shape;9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75" name="Google Shape;17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83" name="Google Shape;18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91" name="Google Shape;19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00" name="Google Shape;20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210" name="Google Shape;21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06" name="Google Shape;10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16" name="Google Shape;11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24" name="Google Shape;12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 name="Google Shape;12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33" name="Google Shape;1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41" name="Google Shape;1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50" name="Google Shape;15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58" name="Google Shape;15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167" name="Google Shape;16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over Text" type="objOverTx">
  <p:cSld name="OBJECT_OVER_TEXT">
    <p:spTree>
      <p:nvGrpSpPr>
        <p:cNvPr id="17" name="Shape 17"/>
        <p:cNvGrpSpPr/>
        <p:nvPr/>
      </p:nvGrpSpPr>
      <p:grpSpPr>
        <a:xfrm>
          <a:off x="0" y="0"/>
          <a:ext cx="0" cy="0"/>
          <a:chOff x="0" y="0"/>
          <a:chExt cx="0" cy="0"/>
        </a:xfrm>
      </p:grpSpPr>
      <p:sp>
        <p:nvSpPr>
          <p:cNvPr id="18" name="Google Shape;18;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9" name="Google Shape;19;p2"/>
          <p:cNvSpPr txBox="1"/>
          <p:nvPr>
            <p:ph idx="1" type="body"/>
          </p:nvPr>
        </p:nvSpPr>
        <p:spPr>
          <a:xfrm>
            <a:off x="457200" y="1219200"/>
            <a:ext cx="8229600" cy="2185988"/>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Google Shape;20;p2"/>
          <p:cNvSpPr txBox="1"/>
          <p:nvPr>
            <p:ph idx="2" type="body"/>
          </p:nvPr>
        </p:nvSpPr>
        <p:spPr>
          <a:xfrm>
            <a:off x="457200" y="3557588"/>
            <a:ext cx="8229600" cy="218757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 name="Google Shape;21;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2"/>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5" name="Shape 75"/>
        <p:cNvGrpSpPr/>
        <p:nvPr/>
      </p:nvGrpSpPr>
      <p:grpSpPr>
        <a:xfrm>
          <a:off x="0" y="0"/>
          <a:ext cx="0" cy="0"/>
          <a:chOff x="0" y="0"/>
          <a:chExt cx="0" cy="0"/>
        </a:xfrm>
      </p:grpSpPr>
      <p:sp>
        <p:nvSpPr>
          <p:cNvPr id="76" name="Google Shape;76;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7" name="Google Shape;77;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78" name="Google Shape;78;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Google Shape;79;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Google Shape;80;p11"/>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1" name="Shape 81"/>
        <p:cNvGrpSpPr/>
        <p:nvPr/>
      </p:nvGrpSpPr>
      <p:grpSpPr>
        <a:xfrm>
          <a:off x="0" y="0"/>
          <a:ext cx="0" cy="0"/>
          <a:chOff x="0" y="0"/>
          <a:chExt cx="0" cy="0"/>
        </a:xfrm>
      </p:grpSpPr>
      <p:sp>
        <p:nvSpPr>
          <p:cNvPr id="82" name="Google Shape;82;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3" name="Google Shape;83;p12"/>
          <p:cNvSpPr txBox="1"/>
          <p:nvPr>
            <p:ph idx="1" type="body"/>
          </p:nvPr>
        </p:nvSpPr>
        <p:spPr>
          <a:xfrm>
            <a:off x="457200" y="1219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4" name="Google Shape;84;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Google Shape;86;p12"/>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7" name="Shape 87"/>
        <p:cNvGrpSpPr/>
        <p:nvPr/>
      </p:nvGrpSpPr>
      <p:grpSpPr>
        <a:xfrm>
          <a:off x="0" y="0"/>
          <a:ext cx="0" cy="0"/>
          <a:chOff x="0" y="0"/>
          <a:chExt cx="0" cy="0"/>
        </a:xfrm>
      </p:grpSpPr>
      <p:sp>
        <p:nvSpPr>
          <p:cNvPr id="88" name="Google Shape;88;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9" name="Google Shape;89;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0" name="Google Shape;90;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2" name="Google Shape;92;p13"/>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 name="Shape 24"/>
        <p:cNvGrpSpPr/>
        <p:nvPr/>
      </p:nvGrpSpPr>
      <p:grpSpPr>
        <a:xfrm>
          <a:off x="0" y="0"/>
          <a:ext cx="0" cy="0"/>
          <a:chOff x="0" y="0"/>
          <a:chExt cx="0" cy="0"/>
        </a:xfrm>
      </p:grpSpPr>
      <p:sp>
        <p:nvSpPr>
          <p:cNvPr id="25" name="Google Shape;25;p3"/>
          <p:cNvSpPr txBox="1"/>
          <p:nvPr>
            <p:ph type="title"/>
          </p:nvPr>
        </p:nvSpPr>
        <p:spPr>
          <a:xfrm rot="5400000">
            <a:off x="4922837" y="1981201"/>
            <a:ext cx="5470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6" name="Google Shape;26;p3"/>
          <p:cNvSpPr txBox="1"/>
          <p:nvPr>
            <p:ph idx="1" type="body"/>
          </p:nvPr>
        </p:nvSpPr>
        <p:spPr>
          <a:xfrm rot="5400000">
            <a:off x="731838" y="1"/>
            <a:ext cx="5470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Google Shape;27;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3"/>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0" name="Shape 30"/>
        <p:cNvGrpSpPr/>
        <p:nvPr/>
      </p:nvGrpSpPr>
      <p:grpSpPr>
        <a:xfrm>
          <a:off x="0" y="0"/>
          <a:ext cx="0" cy="0"/>
          <a:chOff x="0" y="0"/>
          <a:chExt cx="0" cy="0"/>
        </a:xfrm>
      </p:grpSpPr>
      <p:sp>
        <p:nvSpPr>
          <p:cNvPr id="31" name="Google Shape;31;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2" name="Google Shape;32;p4"/>
          <p:cNvSpPr txBox="1"/>
          <p:nvPr>
            <p:ph idx="1" type="body"/>
          </p:nvPr>
        </p:nvSpPr>
        <p:spPr>
          <a:xfrm rot="5400000">
            <a:off x="2309019" y="-632619"/>
            <a:ext cx="4525962"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Google Shape;33;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4"/>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6" name="Shape 36"/>
        <p:cNvGrpSpPr/>
        <p:nvPr/>
      </p:nvGrpSpPr>
      <p:grpSpPr>
        <a:xfrm>
          <a:off x="0" y="0"/>
          <a:ext cx="0" cy="0"/>
          <a:chOff x="0" y="0"/>
          <a:chExt cx="0" cy="0"/>
        </a:xfrm>
      </p:grpSpPr>
      <p:sp>
        <p:nvSpPr>
          <p:cNvPr id="37" name="Google Shape;37;p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8" name="Google Shape;38;p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9" name="Google Shape;39;p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0" name="Google Shape;40;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2" name="Google Shape;42;p5"/>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3" name="Shape 43"/>
        <p:cNvGrpSpPr/>
        <p:nvPr/>
      </p:nvGrpSpPr>
      <p:grpSpPr>
        <a:xfrm>
          <a:off x="0" y="0"/>
          <a:ext cx="0" cy="0"/>
          <a:chOff x="0" y="0"/>
          <a:chExt cx="0" cy="0"/>
        </a:xfrm>
      </p:grpSpPr>
      <p:sp>
        <p:nvSpPr>
          <p:cNvPr id="44" name="Google Shape;44;p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5" name="Google Shape;45;p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 name="Google Shape;46;p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7" name="Google Shape;47;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6"/>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 name="Google Shape;53;p7"/>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6" name="Google Shape;56;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8"/>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1" name="Google Shape;61;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62" name="Google Shape;62;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3" name="Google Shape;63;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64" name="Google Shape;64;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5" name="Google Shape;65;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9"/>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8" name="Shape 68"/>
        <p:cNvGrpSpPr/>
        <p:nvPr/>
      </p:nvGrpSpPr>
      <p:grpSpPr>
        <a:xfrm>
          <a:off x="0" y="0"/>
          <a:ext cx="0" cy="0"/>
          <a:chOff x="0" y="0"/>
          <a:chExt cx="0" cy="0"/>
        </a:xfrm>
      </p:grpSpPr>
      <p:sp>
        <p:nvSpPr>
          <p:cNvPr id="69" name="Google Shape;69;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0" name="Google Shape;70;p10"/>
          <p:cNvSpPr txBox="1"/>
          <p:nvPr>
            <p:ph idx="1" type="body"/>
          </p:nvPr>
        </p:nvSpPr>
        <p:spPr>
          <a:xfrm>
            <a:off x="457200" y="1219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10"/>
          <p:cNvSpPr txBox="1"/>
          <p:nvPr>
            <p:ph idx="2" type="body"/>
          </p:nvPr>
        </p:nvSpPr>
        <p:spPr>
          <a:xfrm>
            <a:off x="4648200" y="1219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2" name="Google Shape;72;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3" name="Google Shape;73;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10"/>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bg for ppt.jpg"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457200" y="1219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pic>
        <p:nvPicPr>
          <p:cNvPr descr="Lexus_Eco_Challenge_Logos_COLOR_nodate.png" id="16" name="Google Shape;16;p1"/>
          <p:cNvPicPr preferRelativeResize="0"/>
          <p:nvPr/>
        </p:nvPicPr>
        <p:blipFill rotWithShape="1">
          <a:blip r:embed="rId2">
            <a:alphaModFix/>
          </a:blip>
          <a:srcRect b="0" l="0" r="0" t="0"/>
          <a:stretch/>
        </p:blipFill>
        <p:spPr>
          <a:xfrm>
            <a:off x="6673850" y="6045200"/>
            <a:ext cx="1658937" cy="4048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estesparksteam.com/pam-steam" TargetMode="External"/><Relationship Id="rId4" Type="http://schemas.openxmlformats.org/officeDocument/2006/relationships/hyperlink" Target="https://issuu.com/estesparknews/docs/epn092118-webfile/2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a:p>
        </p:txBody>
      </p:sp>
      <p:sp>
        <p:nvSpPr>
          <p:cNvPr id="99" name="Google Shape;99;p14"/>
          <p:cNvSpPr txBox="1"/>
          <p:nvPr>
            <p:ph idx="1" type="body"/>
          </p:nvPr>
        </p:nvSpPr>
        <p:spPr>
          <a:xfrm>
            <a:off x="5684550" y="2254125"/>
            <a:ext cx="3081600" cy="2609400"/>
          </a:xfrm>
          <a:prstGeom prst="rect">
            <a:avLst/>
          </a:prstGeom>
          <a:noFill/>
          <a:ln>
            <a:noFill/>
          </a:ln>
        </p:spPr>
        <p:txBody>
          <a:bodyPr anchorCtr="0" anchor="t" bIns="45700" lIns="91425" spcFirstLastPara="1" rIns="91425" wrap="square" tIns="45700">
            <a:noAutofit/>
          </a:bodyPr>
          <a:lstStyle/>
          <a:p>
            <a:pPr indent="-349250" lvl="0" marL="342900" marR="0" rtl="0" algn="l">
              <a:lnSpc>
                <a:spcPct val="100000"/>
              </a:lnSpc>
              <a:spcBef>
                <a:spcPts val="260"/>
              </a:spcBef>
              <a:spcAft>
                <a:spcPts val="0"/>
              </a:spcAft>
              <a:buClr>
                <a:schemeClr val="dk1"/>
              </a:buClr>
              <a:buSzPts val="1400"/>
              <a:buFont typeface="Arial"/>
              <a:buChar char="•"/>
            </a:pPr>
            <a:r>
              <a:rPr lang="en-US" sz="1400"/>
              <a:t>Pam Frey </a:t>
            </a:r>
            <a:endParaRPr sz="1400"/>
          </a:p>
          <a:p>
            <a:pPr indent="-349250" lvl="0" marL="342900" marR="0" rtl="0" algn="l">
              <a:lnSpc>
                <a:spcPct val="100000"/>
              </a:lnSpc>
              <a:spcBef>
                <a:spcPts val="260"/>
              </a:spcBef>
              <a:spcAft>
                <a:spcPts val="0"/>
              </a:spcAft>
              <a:buClr>
                <a:schemeClr val="dk1"/>
              </a:buClr>
              <a:buSzPts val="1400"/>
              <a:buFont typeface="Arial"/>
              <a:buChar char="•"/>
            </a:pPr>
            <a:r>
              <a:rPr lang="en-US" sz="1400"/>
              <a:t>Recyclers of the Rockies</a:t>
            </a:r>
            <a:endParaRPr sz="1400"/>
          </a:p>
          <a:p>
            <a:pPr indent="-349250" lvl="0" marL="342900" marR="0" rtl="0" algn="l">
              <a:lnSpc>
                <a:spcPct val="100000"/>
              </a:lnSpc>
              <a:spcBef>
                <a:spcPts val="260"/>
              </a:spcBef>
              <a:spcAft>
                <a:spcPts val="0"/>
              </a:spcAft>
              <a:buClr>
                <a:schemeClr val="dk2"/>
              </a:buClr>
              <a:buSzPts val="1400"/>
              <a:buFont typeface="Arial"/>
              <a:buChar char="•"/>
            </a:pPr>
            <a:r>
              <a:rPr lang="en-US" sz="1400"/>
              <a:t>Ellie Bergsten, Naeco Pasternak, Noah West, Savina Apodaca Luna, Zach Mey. Kaci Musick, Eric Novak, Adrial Fisher</a:t>
            </a:r>
            <a:endParaRPr sz="1400"/>
          </a:p>
          <a:p>
            <a:pPr indent="-349250" lvl="0" marL="342900" marR="0" rtl="0" algn="l">
              <a:lnSpc>
                <a:spcPct val="100000"/>
              </a:lnSpc>
              <a:spcBef>
                <a:spcPts val="260"/>
              </a:spcBef>
              <a:spcAft>
                <a:spcPts val="0"/>
              </a:spcAft>
              <a:buClr>
                <a:schemeClr val="dk1"/>
              </a:buClr>
              <a:buSzPts val="1400"/>
              <a:buFont typeface="Arial"/>
              <a:buChar char="•"/>
            </a:pPr>
            <a:r>
              <a:rPr lang="en-US" sz="1400"/>
              <a:t>Estes Park High school</a:t>
            </a:r>
            <a:endParaRPr sz="1400"/>
          </a:p>
          <a:p>
            <a:pPr indent="-349250" lvl="0" marL="342900" marR="0" rtl="0" algn="l">
              <a:lnSpc>
                <a:spcPct val="100000"/>
              </a:lnSpc>
              <a:spcBef>
                <a:spcPts val="260"/>
              </a:spcBef>
              <a:spcAft>
                <a:spcPts val="0"/>
              </a:spcAft>
              <a:buClr>
                <a:schemeClr val="dk1"/>
              </a:buClr>
              <a:buSzPts val="1400"/>
              <a:buFont typeface="Arial"/>
              <a:buChar char="•"/>
            </a:pPr>
            <a:r>
              <a:rPr lang="en-US" sz="1400"/>
              <a:t>Estes Park, Colorado</a:t>
            </a:r>
            <a:endParaRPr sz="1400"/>
          </a:p>
          <a:p>
            <a:pPr indent="-349250" lvl="0" marL="342900" marR="0" rtl="0" algn="l">
              <a:lnSpc>
                <a:spcPct val="100000"/>
              </a:lnSpc>
              <a:spcBef>
                <a:spcPts val="260"/>
              </a:spcBef>
              <a:spcAft>
                <a:spcPts val="0"/>
              </a:spcAft>
              <a:buClr>
                <a:schemeClr val="dk1"/>
              </a:buClr>
              <a:buSzPts val="1400"/>
              <a:buFont typeface="Arial"/>
              <a:buChar char="•"/>
            </a:pPr>
            <a:r>
              <a:rPr lang="en-US" sz="1400"/>
              <a:t>Chuck Scott</a:t>
            </a:r>
            <a:endParaRPr/>
          </a:p>
        </p:txBody>
      </p:sp>
      <p:sp>
        <p:nvSpPr>
          <p:cNvPr id="100" name="Google Shape;100;p14"/>
          <p:cNvSpPr txBox="1"/>
          <p:nvPr/>
        </p:nvSpPr>
        <p:spPr>
          <a:xfrm>
            <a:off x="566737" y="6035675"/>
            <a:ext cx="7281862"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 name="Google Shape;101;p14"/>
          <p:cNvSpPr txBox="1"/>
          <p:nvPr/>
        </p:nvSpPr>
        <p:spPr>
          <a:xfrm>
            <a:off x="5035350" y="750472"/>
            <a:ext cx="3651600" cy="331500"/>
          </a:xfrm>
          <a:prstGeom prst="rect">
            <a:avLst/>
          </a:prstGeom>
          <a:noFill/>
          <a:ln cap="flat" cmpd="sng" w="9525">
            <a:solidFill>
              <a:srgbClr val="599E1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300"/>
              <a:buFont typeface="Arial"/>
              <a:buNone/>
            </a:pPr>
            <a:r>
              <a:rPr b="1" i="0" lang="en-US" sz="1800" u="none">
                <a:solidFill>
                  <a:schemeClr val="dk1"/>
                </a:solidFill>
                <a:latin typeface="Arial"/>
                <a:ea typeface="Arial"/>
                <a:cs typeface="Arial"/>
                <a:sym typeface="Arial"/>
              </a:rPr>
              <a:t>Land &amp; Water Challenge</a:t>
            </a:r>
            <a:endParaRPr sz="1800"/>
          </a:p>
        </p:txBody>
      </p:sp>
      <p:pic>
        <p:nvPicPr>
          <p:cNvPr descr="Lexus_Eco_Challenge_Logos_COLOR.png" id="102" name="Google Shape;102;p14"/>
          <p:cNvPicPr preferRelativeResize="0"/>
          <p:nvPr/>
        </p:nvPicPr>
        <p:blipFill rotWithShape="1">
          <a:blip r:embed="rId3">
            <a:alphaModFix/>
          </a:blip>
          <a:srcRect b="0" l="0" r="0" t="0"/>
          <a:stretch/>
        </p:blipFill>
        <p:spPr>
          <a:xfrm>
            <a:off x="457200" y="446087"/>
            <a:ext cx="2540000" cy="749300"/>
          </a:xfrm>
          <a:prstGeom prst="rect">
            <a:avLst/>
          </a:prstGeom>
          <a:noFill/>
          <a:ln>
            <a:noFill/>
          </a:ln>
        </p:spPr>
      </p:pic>
      <p:pic>
        <p:nvPicPr>
          <p:cNvPr id="103" name="Google Shape;103;p14"/>
          <p:cNvPicPr preferRelativeResize="0"/>
          <p:nvPr/>
        </p:nvPicPr>
        <p:blipFill>
          <a:blip r:embed="rId4">
            <a:alphaModFix/>
          </a:blip>
          <a:stretch>
            <a:fillRect/>
          </a:stretch>
        </p:blipFill>
        <p:spPr>
          <a:xfrm>
            <a:off x="457201" y="1714975"/>
            <a:ext cx="5227347" cy="39205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7" name="Shape 177"/>
        <p:cNvGrpSpPr/>
        <p:nvPr/>
      </p:nvGrpSpPr>
      <p:grpSpPr>
        <a:xfrm>
          <a:off x="0" y="0"/>
          <a:ext cx="0" cy="0"/>
          <a:chOff x="0" y="0"/>
          <a:chExt cx="0" cy="0"/>
        </a:xfrm>
      </p:grpSpPr>
      <p:sp>
        <p:nvSpPr>
          <p:cNvPr id="178" name="Google Shape;178;p23"/>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79" name="Google Shape;179;p23"/>
          <p:cNvSpPr txBox="1"/>
          <p:nvPr>
            <p:ph type="title"/>
          </p:nvPr>
        </p:nvSpPr>
        <p:spPr>
          <a:xfrm>
            <a:off x="319087" y="311150"/>
            <a:ext cx="8520112" cy="10572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lang="en-US" sz="2200">
                <a:solidFill>
                  <a:srgbClr val="008040"/>
                </a:solidFill>
              </a:rPr>
              <a:t>Our </a:t>
            </a:r>
            <a:r>
              <a:rPr b="1" i="0" lang="en-US" sz="2200" u="none" cap="none" strike="noStrike">
                <a:solidFill>
                  <a:srgbClr val="008040"/>
                </a:solidFill>
                <a:latin typeface="Arial"/>
                <a:ea typeface="Arial"/>
                <a:cs typeface="Arial"/>
                <a:sym typeface="Arial"/>
              </a:rPr>
              <a:t>Result</a:t>
            </a:r>
            <a:r>
              <a:rPr b="1" lang="en-US" sz="2200">
                <a:solidFill>
                  <a:srgbClr val="008040"/>
                </a:solidFill>
              </a:rPr>
              <a:t>s</a:t>
            </a:r>
            <a:endParaRPr/>
          </a:p>
        </p:txBody>
      </p:sp>
      <p:sp>
        <p:nvSpPr>
          <p:cNvPr id="180" name="Google Shape;180;p23"/>
          <p:cNvSpPr txBox="1"/>
          <p:nvPr>
            <p:ph idx="1" type="body"/>
          </p:nvPr>
        </p:nvSpPr>
        <p:spPr>
          <a:xfrm>
            <a:off x="685788" y="1607980"/>
            <a:ext cx="7772400" cy="392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40"/>
              </a:spcBef>
              <a:spcAft>
                <a:spcPts val="0"/>
              </a:spcAft>
              <a:buNone/>
            </a:pPr>
            <a:r>
              <a:rPr lang="en-US" sz="2300"/>
              <a:t>Our data:</a:t>
            </a:r>
            <a:endParaRPr sz="2300"/>
          </a:p>
          <a:p>
            <a:pPr indent="-368300" lvl="0" marL="342900" marR="0" rtl="0" algn="l">
              <a:lnSpc>
                <a:spcPct val="100000"/>
              </a:lnSpc>
              <a:spcBef>
                <a:spcPts val="340"/>
              </a:spcBef>
              <a:spcAft>
                <a:spcPts val="0"/>
              </a:spcAft>
              <a:buClr>
                <a:schemeClr val="dk1"/>
              </a:buClr>
              <a:buSzPts val="2100"/>
              <a:buFont typeface="Arial"/>
              <a:buChar char="•"/>
            </a:pPr>
            <a:r>
              <a:rPr lang="en-US" sz="2100"/>
              <a:t>S</a:t>
            </a:r>
            <a:r>
              <a:rPr lang="en-US" sz="2100"/>
              <a:t>eptember</a:t>
            </a:r>
            <a:r>
              <a:rPr lang="en-US" sz="2100"/>
              <a:t> 28th</a:t>
            </a:r>
            <a:endParaRPr sz="2100"/>
          </a:p>
          <a:p>
            <a:pPr indent="-241300" lvl="1" marL="742950" marR="0" rtl="0" algn="l">
              <a:lnSpc>
                <a:spcPct val="100000"/>
              </a:lnSpc>
              <a:spcBef>
                <a:spcPts val="340"/>
              </a:spcBef>
              <a:spcAft>
                <a:spcPts val="0"/>
              </a:spcAft>
              <a:buSzPts val="2100"/>
              <a:buChar char="–"/>
            </a:pPr>
            <a:r>
              <a:rPr lang="en-US" sz="2100"/>
              <a:t>10% was trash</a:t>
            </a:r>
            <a:endParaRPr sz="2100"/>
          </a:p>
          <a:p>
            <a:pPr indent="-241300" lvl="1" marL="742950" marR="0" rtl="0" algn="l">
              <a:lnSpc>
                <a:spcPct val="100000"/>
              </a:lnSpc>
              <a:spcBef>
                <a:spcPts val="340"/>
              </a:spcBef>
              <a:spcAft>
                <a:spcPts val="0"/>
              </a:spcAft>
              <a:buSzPts val="2100"/>
              <a:buChar char="–"/>
            </a:pPr>
            <a:r>
              <a:rPr lang="en-US" sz="2100"/>
              <a:t>90% was actually recycling</a:t>
            </a:r>
            <a:endParaRPr sz="2100"/>
          </a:p>
          <a:p>
            <a:pPr indent="-368300" lvl="0" marL="342900" marR="0" rtl="0" algn="l">
              <a:lnSpc>
                <a:spcPct val="100000"/>
              </a:lnSpc>
              <a:spcBef>
                <a:spcPts val="340"/>
              </a:spcBef>
              <a:spcAft>
                <a:spcPts val="0"/>
              </a:spcAft>
              <a:buClr>
                <a:schemeClr val="dk1"/>
              </a:buClr>
              <a:buSzPts val="2100"/>
              <a:buFont typeface="Arial"/>
              <a:buChar char="•"/>
            </a:pPr>
            <a:r>
              <a:rPr lang="en-US" sz="2100"/>
              <a:t>October 12</a:t>
            </a:r>
            <a:endParaRPr sz="2100"/>
          </a:p>
          <a:p>
            <a:pPr indent="-241300" lvl="1" marL="742950" marR="0" rtl="0" algn="l">
              <a:lnSpc>
                <a:spcPct val="100000"/>
              </a:lnSpc>
              <a:spcBef>
                <a:spcPts val="340"/>
              </a:spcBef>
              <a:spcAft>
                <a:spcPts val="0"/>
              </a:spcAft>
              <a:buSzPts val="2100"/>
              <a:buChar char="–"/>
            </a:pPr>
            <a:r>
              <a:rPr lang="en-US" sz="2100"/>
              <a:t>8.59% was trash </a:t>
            </a:r>
            <a:endParaRPr sz="2100"/>
          </a:p>
          <a:p>
            <a:pPr indent="-241300" lvl="1" marL="742950" marR="0" rtl="0" algn="l">
              <a:lnSpc>
                <a:spcPct val="100000"/>
              </a:lnSpc>
              <a:spcBef>
                <a:spcPts val="340"/>
              </a:spcBef>
              <a:spcAft>
                <a:spcPts val="0"/>
              </a:spcAft>
              <a:buSzPts val="2100"/>
              <a:buChar char="–"/>
            </a:pPr>
            <a:r>
              <a:rPr lang="en-US" sz="2100"/>
              <a:t>91.41% was actually recycling </a:t>
            </a:r>
            <a:endParaRPr sz="2100"/>
          </a:p>
          <a:p>
            <a:pPr indent="-241300" lvl="1" marL="742950" marR="0" rtl="0" algn="l">
              <a:lnSpc>
                <a:spcPct val="100000"/>
              </a:lnSpc>
              <a:spcBef>
                <a:spcPts val="340"/>
              </a:spcBef>
              <a:spcAft>
                <a:spcPts val="0"/>
              </a:spcAft>
              <a:buSzPts val="2100"/>
              <a:buChar char="–"/>
            </a:pPr>
            <a:r>
              <a:rPr lang="en-US" sz="2100"/>
              <a:t>Reduced by 1.41%</a:t>
            </a:r>
            <a:endParaRPr sz="2100"/>
          </a:p>
          <a:p>
            <a:pPr indent="-368300" lvl="0" marL="342900" rtl="0" algn="l">
              <a:spcBef>
                <a:spcPts val="340"/>
              </a:spcBef>
              <a:spcAft>
                <a:spcPts val="0"/>
              </a:spcAft>
              <a:buClr>
                <a:schemeClr val="dk1"/>
              </a:buClr>
              <a:buSzPts val="2100"/>
              <a:buFont typeface="Arial"/>
              <a:buChar char="•"/>
            </a:pPr>
            <a:r>
              <a:rPr lang="en-US" sz="2100"/>
              <a:t>Our plan was successful; we did reduce the amount of trash and with continued efforts we will reduce the trash even more </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5" name="Shape 185"/>
        <p:cNvGrpSpPr/>
        <p:nvPr/>
      </p:nvGrpSpPr>
      <p:grpSpPr>
        <a:xfrm>
          <a:off x="0" y="0"/>
          <a:ext cx="0" cy="0"/>
          <a:chOff x="0" y="0"/>
          <a:chExt cx="0" cy="0"/>
        </a:xfrm>
      </p:grpSpPr>
      <p:sp>
        <p:nvSpPr>
          <p:cNvPr id="186" name="Google Shape;186;p24"/>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87" name="Google Shape;187;p24"/>
          <p:cNvSpPr txBox="1"/>
          <p:nvPr>
            <p:ph type="title"/>
          </p:nvPr>
        </p:nvSpPr>
        <p:spPr>
          <a:xfrm>
            <a:off x="319087" y="311150"/>
            <a:ext cx="8505825" cy="11795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lang="en-US" sz="2200">
                <a:solidFill>
                  <a:srgbClr val="008040"/>
                </a:solidFill>
              </a:rPr>
              <a:t>What we learned</a:t>
            </a:r>
            <a:endParaRPr/>
          </a:p>
        </p:txBody>
      </p:sp>
      <p:sp>
        <p:nvSpPr>
          <p:cNvPr id="188" name="Google Shape;188;p24"/>
          <p:cNvSpPr txBox="1"/>
          <p:nvPr/>
        </p:nvSpPr>
        <p:spPr>
          <a:xfrm>
            <a:off x="706376" y="1490666"/>
            <a:ext cx="7781700" cy="4307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340"/>
              </a:spcBef>
              <a:spcAft>
                <a:spcPts val="0"/>
              </a:spcAft>
              <a:buClr>
                <a:schemeClr val="dk1"/>
              </a:buClr>
              <a:buSzPts val="1800"/>
              <a:buChar char="●"/>
            </a:pPr>
            <a:r>
              <a:rPr lang="en-US" sz="1800">
                <a:solidFill>
                  <a:schemeClr val="dk1"/>
                </a:solidFill>
              </a:rPr>
              <a:t>Our high school was actually pretty good at recycling </a:t>
            </a:r>
            <a:endParaRPr sz="1800">
              <a:solidFill>
                <a:schemeClr val="dk1"/>
              </a:solidFill>
            </a:endParaRPr>
          </a:p>
          <a:p>
            <a:pPr indent="-342900" lvl="0" marL="457200" rtl="0" algn="l">
              <a:lnSpc>
                <a:spcPct val="150000"/>
              </a:lnSpc>
              <a:spcBef>
                <a:spcPts val="340"/>
              </a:spcBef>
              <a:spcAft>
                <a:spcPts val="0"/>
              </a:spcAft>
              <a:buClr>
                <a:schemeClr val="dk1"/>
              </a:buClr>
              <a:buSzPts val="1800"/>
              <a:buChar char="●"/>
            </a:pPr>
            <a:r>
              <a:rPr lang="en-US" sz="1800">
                <a:solidFill>
                  <a:schemeClr val="dk1"/>
                </a:solidFill>
              </a:rPr>
              <a:t>The things we were taught when we were little didn’t really give us all the information which led to some misconceptions </a:t>
            </a:r>
            <a:endParaRPr sz="1800">
              <a:solidFill>
                <a:schemeClr val="dk1"/>
              </a:solidFill>
            </a:endParaRPr>
          </a:p>
          <a:p>
            <a:pPr indent="-342900" lvl="0" marL="457200" rtl="0" algn="l">
              <a:lnSpc>
                <a:spcPct val="150000"/>
              </a:lnSpc>
              <a:spcBef>
                <a:spcPts val="340"/>
              </a:spcBef>
              <a:spcAft>
                <a:spcPts val="0"/>
              </a:spcAft>
              <a:buClr>
                <a:schemeClr val="dk1"/>
              </a:buClr>
              <a:buSzPts val="1800"/>
              <a:buChar char="●"/>
            </a:pPr>
            <a:r>
              <a:rPr lang="en-US" sz="1800">
                <a:solidFill>
                  <a:schemeClr val="dk1"/>
                </a:solidFill>
              </a:rPr>
              <a:t>We learned that we can not recycle paper towels, tissues, chip bags, and candy wrappers</a:t>
            </a:r>
            <a:endParaRPr sz="1800">
              <a:solidFill>
                <a:schemeClr val="dk1"/>
              </a:solidFill>
            </a:endParaRPr>
          </a:p>
          <a:p>
            <a:pPr indent="-342900" lvl="0" marL="457200" rtl="0" algn="l">
              <a:lnSpc>
                <a:spcPct val="150000"/>
              </a:lnSpc>
              <a:spcBef>
                <a:spcPts val="340"/>
              </a:spcBef>
              <a:spcAft>
                <a:spcPts val="0"/>
              </a:spcAft>
              <a:buClr>
                <a:schemeClr val="dk1"/>
              </a:buClr>
              <a:buSzPts val="1800"/>
              <a:buChar char="●"/>
            </a:pPr>
            <a:r>
              <a:rPr lang="en-US" sz="1800">
                <a:solidFill>
                  <a:schemeClr val="dk1"/>
                </a:solidFill>
              </a:rPr>
              <a:t>The biggest issue that we found was that people did not know what could and couldn’t be recycled</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3" name="Shape 193"/>
        <p:cNvGrpSpPr/>
        <p:nvPr/>
      </p:nvGrpSpPr>
      <p:grpSpPr>
        <a:xfrm>
          <a:off x="0" y="0"/>
          <a:ext cx="0" cy="0"/>
          <a:chOff x="0" y="0"/>
          <a:chExt cx="0" cy="0"/>
        </a:xfrm>
      </p:grpSpPr>
      <p:sp>
        <p:nvSpPr>
          <p:cNvPr id="194" name="Google Shape;194;p25"/>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95" name="Google Shape;195;p25"/>
          <p:cNvSpPr txBox="1"/>
          <p:nvPr>
            <p:ph type="title"/>
          </p:nvPr>
        </p:nvSpPr>
        <p:spPr>
          <a:xfrm>
            <a:off x="234920" y="322141"/>
            <a:ext cx="8505900" cy="107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i="0" lang="en-US" sz="2200" u="none" cap="none" strike="noStrike">
                <a:solidFill>
                  <a:srgbClr val="008040"/>
                </a:solidFill>
                <a:latin typeface="Arial"/>
                <a:ea typeface="Arial"/>
                <a:cs typeface="Arial"/>
                <a:sym typeface="Arial"/>
              </a:rPr>
              <a:t>PART 5: Project Gallery</a:t>
            </a:r>
            <a:endParaRPr/>
          </a:p>
        </p:txBody>
      </p:sp>
      <p:pic>
        <p:nvPicPr>
          <p:cNvPr id="196" name="Google Shape;196;p25"/>
          <p:cNvPicPr preferRelativeResize="0"/>
          <p:nvPr/>
        </p:nvPicPr>
        <p:blipFill>
          <a:blip r:embed="rId3">
            <a:alphaModFix/>
          </a:blip>
          <a:stretch>
            <a:fillRect/>
          </a:stretch>
        </p:blipFill>
        <p:spPr>
          <a:xfrm>
            <a:off x="520750" y="1076025"/>
            <a:ext cx="4430472" cy="3322877"/>
          </a:xfrm>
          <a:prstGeom prst="rect">
            <a:avLst/>
          </a:prstGeom>
          <a:noFill/>
          <a:ln>
            <a:noFill/>
          </a:ln>
        </p:spPr>
      </p:pic>
      <p:pic>
        <p:nvPicPr>
          <p:cNvPr id="197" name="Google Shape;197;p25"/>
          <p:cNvPicPr preferRelativeResize="0"/>
          <p:nvPr/>
        </p:nvPicPr>
        <p:blipFill>
          <a:blip r:embed="rId4">
            <a:alphaModFix/>
          </a:blip>
          <a:stretch>
            <a:fillRect/>
          </a:stretch>
        </p:blipFill>
        <p:spPr>
          <a:xfrm>
            <a:off x="4186275" y="2460975"/>
            <a:ext cx="4658626" cy="3493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2" name="Shape 202"/>
        <p:cNvGrpSpPr/>
        <p:nvPr/>
      </p:nvGrpSpPr>
      <p:grpSpPr>
        <a:xfrm>
          <a:off x="0" y="0"/>
          <a:ext cx="0" cy="0"/>
          <a:chOff x="0" y="0"/>
          <a:chExt cx="0" cy="0"/>
        </a:xfrm>
      </p:grpSpPr>
      <p:sp>
        <p:nvSpPr>
          <p:cNvPr id="203" name="Google Shape;203;p26"/>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204" name="Google Shape;204;p26"/>
          <p:cNvSpPr txBox="1"/>
          <p:nvPr>
            <p:ph type="title"/>
          </p:nvPr>
        </p:nvSpPr>
        <p:spPr>
          <a:xfrm>
            <a:off x="319042" y="8"/>
            <a:ext cx="8505900" cy="107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i="0" lang="en-US" sz="2200" u="none" cap="none" strike="noStrike">
                <a:solidFill>
                  <a:srgbClr val="008040"/>
                </a:solidFill>
                <a:latin typeface="Arial"/>
                <a:ea typeface="Arial"/>
                <a:cs typeface="Arial"/>
                <a:sym typeface="Arial"/>
              </a:rPr>
              <a:t>PART 5: Project Gallery</a:t>
            </a:r>
            <a:endParaRPr/>
          </a:p>
        </p:txBody>
      </p:sp>
      <p:pic>
        <p:nvPicPr>
          <p:cNvPr id="205" name="Google Shape;205;p26"/>
          <p:cNvPicPr preferRelativeResize="0"/>
          <p:nvPr/>
        </p:nvPicPr>
        <p:blipFill>
          <a:blip r:embed="rId3">
            <a:alphaModFix/>
          </a:blip>
          <a:stretch>
            <a:fillRect/>
          </a:stretch>
        </p:blipFill>
        <p:spPr>
          <a:xfrm>
            <a:off x="4386499" y="1008388"/>
            <a:ext cx="4300289" cy="3225202"/>
          </a:xfrm>
          <a:prstGeom prst="rect">
            <a:avLst/>
          </a:prstGeom>
          <a:noFill/>
          <a:ln>
            <a:noFill/>
          </a:ln>
        </p:spPr>
      </p:pic>
      <p:pic>
        <p:nvPicPr>
          <p:cNvPr id="206" name="Google Shape;206;p26"/>
          <p:cNvPicPr preferRelativeResize="0"/>
          <p:nvPr/>
        </p:nvPicPr>
        <p:blipFill rotWithShape="1">
          <a:blip r:embed="rId4">
            <a:alphaModFix/>
          </a:blip>
          <a:srcRect b="9736" l="0" r="0" t="14962"/>
          <a:stretch/>
        </p:blipFill>
        <p:spPr>
          <a:xfrm>
            <a:off x="791132" y="3256253"/>
            <a:ext cx="5711096" cy="3225202"/>
          </a:xfrm>
          <a:prstGeom prst="rect">
            <a:avLst/>
          </a:prstGeom>
          <a:noFill/>
          <a:ln>
            <a:noFill/>
          </a:ln>
        </p:spPr>
      </p:pic>
      <p:pic>
        <p:nvPicPr>
          <p:cNvPr id="207" name="Google Shape;207;p26"/>
          <p:cNvPicPr preferRelativeResize="0"/>
          <p:nvPr/>
        </p:nvPicPr>
        <p:blipFill>
          <a:blip r:embed="rId5">
            <a:alphaModFix/>
          </a:blip>
          <a:stretch>
            <a:fillRect/>
          </a:stretch>
        </p:blipFill>
        <p:spPr>
          <a:xfrm>
            <a:off x="319050" y="942881"/>
            <a:ext cx="3822971" cy="28672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2" name="Shape 212"/>
        <p:cNvGrpSpPr/>
        <p:nvPr/>
      </p:nvGrpSpPr>
      <p:grpSpPr>
        <a:xfrm>
          <a:off x="0" y="0"/>
          <a:ext cx="0" cy="0"/>
          <a:chOff x="0" y="0"/>
          <a:chExt cx="0" cy="0"/>
        </a:xfrm>
      </p:grpSpPr>
      <p:sp>
        <p:nvSpPr>
          <p:cNvPr id="213" name="Google Shape;213;p27"/>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214" name="Google Shape;214;p27"/>
          <p:cNvSpPr txBox="1"/>
          <p:nvPr>
            <p:ph type="title"/>
          </p:nvPr>
        </p:nvSpPr>
        <p:spPr>
          <a:xfrm>
            <a:off x="319087" y="295275"/>
            <a:ext cx="8505825" cy="10731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i="0" lang="en-US" sz="2200" u="none" cap="none" strike="noStrike">
                <a:solidFill>
                  <a:srgbClr val="008040"/>
                </a:solidFill>
                <a:latin typeface="Arial"/>
                <a:ea typeface="Arial"/>
                <a:cs typeface="Arial"/>
                <a:sym typeface="Arial"/>
              </a:rPr>
              <a:t>PART 5: Project Gallery (continued)</a:t>
            </a:r>
            <a:endParaRPr/>
          </a:p>
        </p:txBody>
      </p:sp>
      <p:sp>
        <p:nvSpPr>
          <p:cNvPr id="215" name="Google Shape;215;p27"/>
          <p:cNvSpPr txBox="1"/>
          <p:nvPr/>
        </p:nvSpPr>
        <p:spPr>
          <a:xfrm>
            <a:off x="914400" y="3002280"/>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27"/>
          <p:cNvPicPr preferRelativeResize="0"/>
          <p:nvPr/>
        </p:nvPicPr>
        <p:blipFill rotWithShape="1">
          <a:blip r:embed="rId3">
            <a:alphaModFix/>
          </a:blip>
          <a:srcRect b="31935" l="0" r="0" t="0"/>
          <a:stretch/>
        </p:blipFill>
        <p:spPr>
          <a:xfrm>
            <a:off x="319075" y="1034250"/>
            <a:ext cx="5591225" cy="2854293"/>
          </a:xfrm>
          <a:prstGeom prst="rect">
            <a:avLst/>
          </a:prstGeom>
          <a:noFill/>
          <a:ln>
            <a:noFill/>
          </a:ln>
        </p:spPr>
      </p:pic>
      <p:pic>
        <p:nvPicPr>
          <p:cNvPr id="217" name="Google Shape;217;p27"/>
          <p:cNvPicPr preferRelativeResize="0"/>
          <p:nvPr/>
        </p:nvPicPr>
        <p:blipFill>
          <a:blip r:embed="rId4">
            <a:alphaModFix/>
          </a:blip>
          <a:stretch>
            <a:fillRect/>
          </a:stretch>
        </p:blipFill>
        <p:spPr>
          <a:xfrm>
            <a:off x="5705999" y="1034249"/>
            <a:ext cx="3118900" cy="4113124"/>
          </a:xfrm>
          <a:prstGeom prst="rect">
            <a:avLst/>
          </a:prstGeom>
          <a:noFill/>
          <a:ln>
            <a:noFill/>
          </a:ln>
        </p:spPr>
      </p:pic>
      <p:pic>
        <p:nvPicPr>
          <p:cNvPr id="218" name="Google Shape;218;p27"/>
          <p:cNvPicPr preferRelativeResize="0"/>
          <p:nvPr/>
        </p:nvPicPr>
        <p:blipFill>
          <a:blip r:embed="rId5">
            <a:alphaModFix/>
          </a:blip>
          <a:stretch>
            <a:fillRect/>
          </a:stretch>
        </p:blipFill>
        <p:spPr>
          <a:xfrm>
            <a:off x="1253999" y="3636350"/>
            <a:ext cx="3913528" cy="29351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sp>
        <p:nvSpPr>
          <p:cNvPr id="109" name="Google Shape;109;p15"/>
          <p:cNvSpPr txBox="1"/>
          <p:nvPr>
            <p:ph idx="1" type="body"/>
          </p:nvPr>
        </p:nvSpPr>
        <p:spPr>
          <a:xfrm>
            <a:off x="295275" y="1297610"/>
            <a:ext cx="5361900" cy="2611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340"/>
              </a:spcBef>
              <a:spcAft>
                <a:spcPts val="0"/>
              </a:spcAft>
              <a:buNone/>
            </a:pPr>
            <a:r>
              <a:rPr lang="en-US" sz="2000"/>
              <a:t>What is </a:t>
            </a:r>
            <a:r>
              <a:rPr lang="en-US" sz="2000"/>
              <a:t>Recycling?</a:t>
            </a:r>
            <a:endParaRPr sz="2000"/>
          </a:p>
          <a:p>
            <a:pPr indent="-349250" lvl="0" marL="800100" marR="0" rtl="0" algn="l">
              <a:lnSpc>
                <a:spcPct val="150000"/>
              </a:lnSpc>
              <a:spcBef>
                <a:spcPts val="340"/>
              </a:spcBef>
              <a:spcAft>
                <a:spcPts val="0"/>
              </a:spcAft>
              <a:buClr>
                <a:schemeClr val="dk1"/>
              </a:buClr>
              <a:buSzPts val="1800"/>
              <a:buFont typeface="Arial"/>
              <a:buChar char="•"/>
            </a:pPr>
            <a:r>
              <a:rPr lang="en-US" sz="1800"/>
              <a:t>The separation of materials that is then collected</a:t>
            </a:r>
            <a:endParaRPr sz="1800"/>
          </a:p>
          <a:p>
            <a:pPr indent="-349250" lvl="0" marL="800100" marR="0" rtl="0" algn="l">
              <a:lnSpc>
                <a:spcPct val="150000"/>
              </a:lnSpc>
              <a:spcBef>
                <a:spcPts val="0"/>
              </a:spcBef>
              <a:spcAft>
                <a:spcPts val="0"/>
              </a:spcAft>
              <a:buClr>
                <a:schemeClr val="dk1"/>
              </a:buClr>
              <a:buSzPts val="1800"/>
              <a:buFont typeface="Arial"/>
              <a:buChar char="•"/>
            </a:pPr>
            <a:r>
              <a:rPr lang="en-US" sz="1800"/>
              <a:t>Materials that would be considered waste</a:t>
            </a:r>
            <a:endParaRPr sz="1800"/>
          </a:p>
          <a:p>
            <a:pPr indent="-349250" lvl="0" marL="800100" marR="0" rtl="0" algn="l">
              <a:lnSpc>
                <a:spcPct val="150000"/>
              </a:lnSpc>
              <a:spcBef>
                <a:spcPts val="0"/>
              </a:spcBef>
              <a:spcAft>
                <a:spcPts val="0"/>
              </a:spcAft>
              <a:buClr>
                <a:schemeClr val="dk1"/>
              </a:buClr>
              <a:buSzPts val="1800"/>
              <a:buFont typeface="Arial"/>
              <a:buChar char="•"/>
            </a:pPr>
            <a:r>
              <a:rPr lang="en-US" sz="1800"/>
              <a:t>The materials are then processed to make new items</a:t>
            </a:r>
            <a:endParaRPr/>
          </a:p>
        </p:txBody>
      </p:sp>
      <p:sp>
        <p:nvSpPr>
          <p:cNvPr id="110" name="Google Shape;110;p15"/>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11" name="Google Shape;111;p15"/>
          <p:cNvSpPr txBox="1"/>
          <p:nvPr>
            <p:ph type="title"/>
          </p:nvPr>
        </p:nvSpPr>
        <p:spPr>
          <a:xfrm>
            <a:off x="295275" y="304800"/>
            <a:ext cx="8537575" cy="116998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br>
              <a:rPr b="1" i="0" lang="en-US" sz="2200" u="none" cap="none" strike="noStrike">
                <a:solidFill>
                  <a:srgbClr val="008040"/>
                </a:solidFill>
                <a:latin typeface="Arial"/>
                <a:ea typeface="Arial"/>
                <a:cs typeface="Arial"/>
                <a:sym typeface="Arial"/>
              </a:rPr>
            </a:br>
            <a:r>
              <a:rPr b="1" lang="en-US" sz="2600">
                <a:solidFill>
                  <a:srgbClr val="008040"/>
                </a:solidFill>
              </a:rPr>
              <a:t>Recycling</a:t>
            </a:r>
            <a:endParaRPr sz="2600"/>
          </a:p>
        </p:txBody>
      </p:sp>
      <p:pic>
        <p:nvPicPr>
          <p:cNvPr id="112" name="Google Shape;112;p15"/>
          <p:cNvPicPr preferRelativeResize="0"/>
          <p:nvPr/>
        </p:nvPicPr>
        <p:blipFill>
          <a:blip r:embed="rId3">
            <a:alphaModFix/>
          </a:blip>
          <a:stretch>
            <a:fillRect/>
          </a:stretch>
        </p:blipFill>
        <p:spPr>
          <a:xfrm>
            <a:off x="5657300" y="981110"/>
            <a:ext cx="3175546" cy="2461225"/>
          </a:xfrm>
          <a:prstGeom prst="rect">
            <a:avLst/>
          </a:prstGeom>
          <a:noFill/>
          <a:ln>
            <a:noFill/>
          </a:ln>
        </p:spPr>
      </p:pic>
      <p:sp>
        <p:nvSpPr>
          <p:cNvPr id="113" name="Google Shape;113;p15"/>
          <p:cNvSpPr txBox="1"/>
          <p:nvPr/>
        </p:nvSpPr>
        <p:spPr>
          <a:xfrm>
            <a:off x="295213" y="3909100"/>
            <a:ext cx="8537700" cy="261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340"/>
              </a:spcBef>
              <a:spcAft>
                <a:spcPts val="0"/>
              </a:spcAft>
              <a:buClr>
                <a:schemeClr val="dk1"/>
              </a:buClr>
              <a:buSzPts val="1100"/>
              <a:buFont typeface="Arial"/>
              <a:buNone/>
            </a:pPr>
            <a:r>
              <a:rPr lang="en-US" sz="2000">
                <a:solidFill>
                  <a:schemeClr val="dk1"/>
                </a:solidFill>
              </a:rPr>
              <a:t>Why did we choose this topic?</a:t>
            </a:r>
            <a:endParaRPr sz="2000">
              <a:solidFill>
                <a:schemeClr val="dk1"/>
              </a:solidFill>
            </a:endParaRPr>
          </a:p>
          <a:p>
            <a:pPr indent="-349250" lvl="0" marL="800100" rtl="0" algn="l">
              <a:lnSpc>
                <a:spcPct val="150000"/>
              </a:lnSpc>
              <a:spcBef>
                <a:spcPts val="340"/>
              </a:spcBef>
              <a:spcAft>
                <a:spcPts val="0"/>
              </a:spcAft>
              <a:buClr>
                <a:schemeClr val="dk1"/>
              </a:buClr>
              <a:buSzPts val="1800"/>
              <a:buChar char="•"/>
            </a:pPr>
            <a:r>
              <a:rPr lang="en-US" sz="1800">
                <a:solidFill>
                  <a:schemeClr val="dk1"/>
                </a:solidFill>
              </a:rPr>
              <a:t>Recyclers of the Rockies decided to focus on this topic because we thought we could make a big impact in our school</a:t>
            </a:r>
            <a:endParaRPr sz="1800">
              <a:solidFill>
                <a:schemeClr val="dk1"/>
              </a:solidFill>
            </a:endParaRPr>
          </a:p>
          <a:p>
            <a:pPr indent="-349250" lvl="0" marL="800100" rtl="0" algn="l">
              <a:lnSpc>
                <a:spcPct val="150000"/>
              </a:lnSpc>
              <a:spcBef>
                <a:spcPts val="0"/>
              </a:spcBef>
              <a:spcAft>
                <a:spcPts val="0"/>
              </a:spcAft>
              <a:buClr>
                <a:schemeClr val="dk1"/>
              </a:buClr>
              <a:buSzPts val="1800"/>
              <a:buChar char="•"/>
            </a:pPr>
            <a:r>
              <a:rPr lang="en-US" sz="1800">
                <a:solidFill>
                  <a:schemeClr val="dk1"/>
                </a:solidFill>
              </a:rPr>
              <a:t>Lots of people don’t know what needs to go into recycling</a:t>
            </a:r>
            <a:endParaRPr sz="1800">
              <a:solidFill>
                <a:schemeClr val="dk1"/>
              </a:solidFill>
            </a:endParaRPr>
          </a:p>
          <a:p>
            <a:pPr indent="-349250" lvl="0" marL="800100" rtl="0" algn="l">
              <a:lnSpc>
                <a:spcPct val="150000"/>
              </a:lnSpc>
              <a:spcBef>
                <a:spcPts val="0"/>
              </a:spcBef>
              <a:spcAft>
                <a:spcPts val="0"/>
              </a:spcAft>
              <a:buClr>
                <a:schemeClr val="dk1"/>
              </a:buClr>
              <a:buSzPts val="1800"/>
              <a:buChar char="•"/>
            </a:pPr>
            <a:r>
              <a:rPr lang="en-US" sz="1800">
                <a:solidFill>
                  <a:schemeClr val="dk1"/>
                </a:solidFill>
              </a:rPr>
              <a:t>We are going to make a video to educate the students in our school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8" name="Shape 118"/>
        <p:cNvGrpSpPr/>
        <p:nvPr/>
      </p:nvGrpSpPr>
      <p:grpSpPr>
        <a:xfrm>
          <a:off x="0" y="0"/>
          <a:ext cx="0" cy="0"/>
          <a:chOff x="0" y="0"/>
          <a:chExt cx="0" cy="0"/>
        </a:xfrm>
      </p:grpSpPr>
      <p:sp>
        <p:nvSpPr>
          <p:cNvPr id="119" name="Google Shape;119;p16"/>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20" name="Google Shape;120;p16"/>
          <p:cNvSpPr txBox="1"/>
          <p:nvPr>
            <p:ph type="title"/>
          </p:nvPr>
        </p:nvSpPr>
        <p:spPr>
          <a:xfrm>
            <a:off x="311150" y="295275"/>
            <a:ext cx="8513762" cy="10731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i="0" lang="en-US" sz="2200" u="none" cap="none" strike="noStrike">
                <a:solidFill>
                  <a:srgbClr val="008040"/>
                </a:solidFill>
                <a:latin typeface="Arial"/>
                <a:ea typeface="Arial"/>
                <a:cs typeface="Arial"/>
                <a:sym typeface="Arial"/>
              </a:rPr>
              <a:t>Our Action Plan</a:t>
            </a:r>
            <a:endParaRPr/>
          </a:p>
        </p:txBody>
      </p:sp>
      <p:sp>
        <p:nvSpPr>
          <p:cNvPr id="121" name="Google Shape;121;p16"/>
          <p:cNvSpPr txBox="1"/>
          <p:nvPr>
            <p:ph idx="1" type="body"/>
          </p:nvPr>
        </p:nvSpPr>
        <p:spPr>
          <a:xfrm>
            <a:off x="311182" y="1570422"/>
            <a:ext cx="8513700" cy="4543800"/>
          </a:xfrm>
          <a:prstGeom prst="rect">
            <a:avLst/>
          </a:prstGeom>
          <a:solidFill>
            <a:srgbClr val="FFFFFF"/>
          </a:solidFill>
          <a:ln>
            <a:noFill/>
          </a:ln>
        </p:spPr>
        <p:txBody>
          <a:bodyPr anchorCtr="0" anchor="t" bIns="45700" lIns="91425" spcFirstLastPara="1" rIns="91425" wrap="square" tIns="45700">
            <a:noAutofit/>
          </a:bodyPr>
          <a:lstStyle/>
          <a:p>
            <a:pPr indent="-361950" lvl="0" marL="3429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We are working at our High School to educate the students about the ways recycling </a:t>
            </a:r>
            <a:r>
              <a:rPr lang="en-US" sz="2000"/>
              <a:t>affects</a:t>
            </a:r>
            <a:r>
              <a:rPr b="0" i="0" lang="en-US" sz="2000" u="none" cap="none" strike="noStrike">
                <a:solidFill>
                  <a:schemeClr val="dk1"/>
                </a:solidFill>
                <a:latin typeface="Arial"/>
                <a:ea typeface="Arial"/>
                <a:cs typeface="Arial"/>
                <a:sym typeface="Arial"/>
              </a:rPr>
              <a:t> us and what can be recycled.</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sz="2000"/>
          </a:p>
          <a:p>
            <a:pPr indent="-361950" lvl="0" marL="342900" marR="0" rtl="0" algn="l">
              <a:lnSpc>
                <a:spcPct val="115000"/>
              </a:lnSpc>
              <a:spcBef>
                <a:spcPts val="340"/>
              </a:spcBef>
              <a:spcAft>
                <a:spcPts val="0"/>
              </a:spcAft>
              <a:buClr>
                <a:schemeClr val="dk1"/>
              </a:buClr>
              <a:buSzPts val="2000"/>
              <a:buFont typeface="Arial"/>
              <a:buChar char="•"/>
            </a:pPr>
            <a:r>
              <a:rPr lang="en-US" sz="2000"/>
              <a:t>The Recyclers of the Rockies </a:t>
            </a:r>
            <a:r>
              <a:rPr b="0" i="0" lang="en-US" sz="2000" u="none" cap="none" strike="noStrike">
                <a:solidFill>
                  <a:srgbClr val="000000"/>
                </a:solidFill>
                <a:latin typeface="Arial"/>
                <a:ea typeface="Arial"/>
                <a:cs typeface="Arial"/>
                <a:sym typeface="Arial"/>
              </a:rPr>
              <a:t>is working with t</a:t>
            </a:r>
            <a:r>
              <a:rPr lang="en-US" sz="2000">
                <a:solidFill>
                  <a:srgbClr val="000000"/>
                </a:solidFill>
              </a:rPr>
              <a:t>he</a:t>
            </a:r>
            <a:r>
              <a:rPr b="0" i="0" lang="en-US" sz="2000" u="none" cap="none" strike="noStrike">
                <a:solidFill>
                  <a:srgbClr val="000000"/>
                </a:solidFill>
                <a:latin typeface="Arial"/>
                <a:ea typeface="Arial"/>
                <a:cs typeface="Arial"/>
                <a:sym typeface="Arial"/>
              </a:rPr>
              <a:t> Environmental club to reduce the amount of contaminants in the </a:t>
            </a:r>
            <a:r>
              <a:rPr lang="en-US" sz="2000">
                <a:solidFill>
                  <a:srgbClr val="000000"/>
                </a:solidFill>
              </a:rPr>
              <a:t>recycling</a:t>
            </a:r>
            <a:r>
              <a:rPr lang="en-US" sz="2000">
                <a:solidFill>
                  <a:srgbClr val="000000"/>
                </a:solidFill>
              </a:rPr>
              <a:t> </a:t>
            </a:r>
            <a:endParaRPr sz="2000">
              <a:solidFill>
                <a:srgbClr val="000000"/>
              </a:solidFill>
            </a:endParaRPr>
          </a:p>
          <a:p>
            <a:pPr indent="0" lvl="0" marL="0" marR="0" rtl="0" algn="l">
              <a:lnSpc>
                <a:spcPct val="115000"/>
              </a:lnSpc>
              <a:spcBef>
                <a:spcPts val="340"/>
              </a:spcBef>
              <a:spcAft>
                <a:spcPts val="0"/>
              </a:spcAft>
              <a:buNone/>
            </a:pPr>
            <a:r>
              <a:t/>
            </a:r>
            <a:endParaRPr sz="2000">
              <a:solidFill>
                <a:srgbClr val="000000"/>
              </a:solidFill>
            </a:endParaRPr>
          </a:p>
          <a:p>
            <a:pPr indent="-361950" lvl="0" marL="342900" marR="0" rtl="0" algn="l">
              <a:lnSpc>
                <a:spcPct val="115000"/>
              </a:lnSpc>
              <a:spcBef>
                <a:spcPts val="340"/>
              </a:spcBef>
              <a:spcAft>
                <a:spcPts val="0"/>
              </a:spcAft>
              <a:buClr>
                <a:schemeClr val="dk1"/>
              </a:buClr>
              <a:buSzPts val="2000"/>
              <a:buFont typeface="Arial"/>
              <a:buChar char="•"/>
            </a:pPr>
            <a:r>
              <a:rPr lang="en-US" sz="2000">
                <a:solidFill>
                  <a:srgbClr val="000000"/>
                </a:solidFill>
              </a:rPr>
              <a:t>On the 28th of September we will walk and collect the recycling with the Environmental Club around the school and calculate the contamination rate</a:t>
            </a:r>
            <a:endParaRPr sz="2000">
              <a:solidFill>
                <a:srgbClr val="000000"/>
              </a:solidFill>
            </a:endParaRPr>
          </a:p>
          <a:p>
            <a:pPr indent="0" lvl="0" marL="0" marR="0" rtl="0" algn="l">
              <a:lnSpc>
                <a:spcPct val="115000"/>
              </a:lnSpc>
              <a:spcBef>
                <a:spcPts val="340"/>
              </a:spcBef>
              <a:spcAft>
                <a:spcPts val="0"/>
              </a:spcAft>
              <a:buNone/>
            </a:pPr>
            <a:r>
              <a:t/>
            </a:r>
            <a:endParaRPr sz="2000">
              <a:solidFill>
                <a:srgbClr val="000000"/>
              </a:solidFill>
            </a:endParaRPr>
          </a:p>
          <a:p>
            <a:pPr indent="-361950" lvl="0" marL="342900" marR="0" rtl="0" algn="l">
              <a:lnSpc>
                <a:spcPct val="115000"/>
              </a:lnSpc>
              <a:spcBef>
                <a:spcPts val="340"/>
              </a:spcBef>
              <a:spcAft>
                <a:spcPts val="0"/>
              </a:spcAft>
              <a:buClr>
                <a:srgbClr val="000000"/>
              </a:buClr>
              <a:buSzPts val="2000"/>
              <a:buFont typeface="Arial"/>
              <a:buChar char="•"/>
            </a:pPr>
            <a:r>
              <a:rPr lang="en-US" sz="2000">
                <a:solidFill>
                  <a:srgbClr val="000000"/>
                </a:solidFill>
              </a:rPr>
              <a:t>We will educate our school and collect recycling again on the 12th of October to see if there is less contamination </a:t>
            </a:r>
            <a:endParaRPr sz="2000">
              <a:solidFill>
                <a:srgbClr val="000000"/>
              </a:solidFill>
            </a:endParaRPr>
          </a:p>
          <a:p>
            <a:pPr indent="0" lvl="0" marL="107950" marR="0" rtl="0" algn="l">
              <a:spcBef>
                <a:spcPts val="340"/>
              </a:spcBef>
              <a:spcAft>
                <a:spcPts val="0"/>
              </a:spcAft>
              <a:buClr>
                <a:schemeClr val="dk1"/>
              </a:buClr>
              <a:buSzPts val="1700"/>
              <a:buFont typeface="Arial"/>
              <a:buNone/>
            </a:pPr>
            <a:r>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6" name="Shape 126"/>
        <p:cNvGrpSpPr/>
        <p:nvPr/>
      </p:nvGrpSpPr>
      <p:grpSpPr>
        <a:xfrm>
          <a:off x="0" y="0"/>
          <a:ext cx="0" cy="0"/>
          <a:chOff x="0" y="0"/>
          <a:chExt cx="0" cy="0"/>
        </a:xfrm>
      </p:grpSpPr>
      <p:sp>
        <p:nvSpPr>
          <p:cNvPr id="127" name="Google Shape;127;p17"/>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28" name="Google Shape;128;p17"/>
          <p:cNvSpPr txBox="1"/>
          <p:nvPr>
            <p:ph type="title"/>
          </p:nvPr>
        </p:nvSpPr>
        <p:spPr>
          <a:xfrm>
            <a:off x="314400" y="303784"/>
            <a:ext cx="8515200" cy="1142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lang="en-US" sz="2600">
                <a:solidFill>
                  <a:srgbClr val="008040"/>
                </a:solidFill>
              </a:rPr>
              <a:t>Recycling statistics</a:t>
            </a:r>
            <a:endParaRPr sz="2600"/>
          </a:p>
        </p:txBody>
      </p:sp>
      <p:sp>
        <p:nvSpPr>
          <p:cNvPr id="129" name="Google Shape;129;p17"/>
          <p:cNvSpPr txBox="1"/>
          <p:nvPr/>
        </p:nvSpPr>
        <p:spPr>
          <a:xfrm>
            <a:off x="3657600" y="5638800"/>
            <a:ext cx="18415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17"/>
          <p:cNvSpPr txBox="1"/>
          <p:nvPr/>
        </p:nvSpPr>
        <p:spPr>
          <a:xfrm>
            <a:off x="314392" y="1711383"/>
            <a:ext cx="8515200" cy="3776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sz="1800"/>
              <a:t>According to an article in the New York Times, </a:t>
            </a:r>
            <a:r>
              <a:rPr lang="en-US" sz="1800">
                <a:solidFill>
                  <a:schemeClr val="dk1"/>
                </a:solidFill>
              </a:rPr>
              <a:t>25% of recycling goes to the landfill per year</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Colorado only recycles 12% of its waste</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The National </a:t>
            </a:r>
            <a:r>
              <a:rPr lang="en-US" sz="1800"/>
              <a:t>Average of waste recycled is</a:t>
            </a:r>
            <a:r>
              <a:rPr lang="en-US" sz="1800"/>
              <a:t> 34%</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In Colorado, Loveland, </a:t>
            </a:r>
            <a:r>
              <a:rPr lang="en-US" sz="1800"/>
              <a:t>Boulder</a:t>
            </a:r>
            <a:r>
              <a:rPr lang="en-US" sz="1800"/>
              <a:t>, and Lo</a:t>
            </a:r>
            <a:r>
              <a:rPr lang="en-US" sz="1800"/>
              <a:t>uisville</a:t>
            </a:r>
            <a:r>
              <a:rPr lang="en-US" sz="1800"/>
              <a:t> recycle 50% or more of household waste</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Colorado has one of the lowest rates of people who recycle in the nation</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Cartons are the #1 material that people don’t realize that can be recycled</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5" name="Shape 135"/>
        <p:cNvGrpSpPr/>
        <p:nvPr/>
      </p:nvGrpSpPr>
      <p:grpSpPr>
        <a:xfrm>
          <a:off x="0" y="0"/>
          <a:ext cx="0" cy="0"/>
          <a:chOff x="0" y="0"/>
          <a:chExt cx="0" cy="0"/>
        </a:xfrm>
      </p:grpSpPr>
      <p:sp>
        <p:nvSpPr>
          <p:cNvPr id="136" name="Google Shape;136;p18"/>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37" name="Google Shape;137;p18"/>
          <p:cNvSpPr txBox="1"/>
          <p:nvPr>
            <p:ph type="title"/>
          </p:nvPr>
        </p:nvSpPr>
        <p:spPr>
          <a:xfrm>
            <a:off x="311150" y="295275"/>
            <a:ext cx="8513762" cy="10731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lang="en-US" sz="2200">
                <a:solidFill>
                  <a:srgbClr val="008040"/>
                </a:solidFill>
              </a:rPr>
              <a:t>Action Plan (continued)</a:t>
            </a:r>
            <a:endParaRPr/>
          </a:p>
        </p:txBody>
      </p:sp>
      <p:sp>
        <p:nvSpPr>
          <p:cNvPr id="138" name="Google Shape;138;p18"/>
          <p:cNvSpPr txBox="1"/>
          <p:nvPr>
            <p:ph idx="1" type="body"/>
          </p:nvPr>
        </p:nvSpPr>
        <p:spPr>
          <a:xfrm>
            <a:off x="379243" y="1018353"/>
            <a:ext cx="8513700" cy="497370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349250" lvl="0" marL="342900" rtl="0" algn="l">
              <a:lnSpc>
                <a:spcPct val="150000"/>
              </a:lnSpc>
              <a:spcBef>
                <a:spcPts val="340"/>
              </a:spcBef>
              <a:spcAft>
                <a:spcPts val="0"/>
              </a:spcAft>
              <a:buSzPts val="1800"/>
              <a:buChar char="•"/>
            </a:pPr>
            <a:r>
              <a:rPr lang="en-US" sz="1800"/>
              <a:t>We will collect the recycling, separate the contaminates, and weigh both parts of the recycling</a:t>
            </a:r>
            <a:endParaRPr sz="1800"/>
          </a:p>
          <a:p>
            <a:pPr indent="-349250" lvl="0" marL="342900" rtl="0" algn="l">
              <a:lnSpc>
                <a:spcPct val="150000"/>
              </a:lnSpc>
              <a:spcBef>
                <a:spcPts val="340"/>
              </a:spcBef>
              <a:spcAft>
                <a:spcPts val="0"/>
              </a:spcAft>
              <a:buSzPts val="1800"/>
              <a:buChar char="•"/>
            </a:pPr>
            <a:r>
              <a:rPr lang="en-US" sz="1800"/>
              <a:t>Then make an educational video about recycling and show it to the Bobcat Advisory classes. </a:t>
            </a:r>
            <a:endParaRPr sz="1800"/>
          </a:p>
          <a:p>
            <a:pPr indent="-349250" lvl="0" marL="342900" rtl="0" algn="l">
              <a:lnSpc>
                <a:spcPct val="150000"/>
              </a:lnSpc>
              <a:spcBef>
                <a:spcPts val="340"/>
              </a:spcBef>
              <a:spcAft>
                <a:spcPts val="0"/>
              </a:spcAft>
              <a:buSzPts val="1800"/>
              <a:buChar char="•"/>
            </a:pPr>
            <a:r>
              <a:rPr lang="en-US" sz="1800"/>
              <a:t>We will make posters that relate to the video on all the lockers as well as posters that go on the recycling bins that tell you what does and doesn’t go into the recycling bin</a:t>
            </a:r>
            <a:endParaRPr sz="1800"/>
          </a:p>
          <a:p>
            <a:pPr indent="-349250" lvl="0" marL="342900" rtl="0" algn="l">
              <a:lnSpc>
                <a:spcPct val="150000"/>
              </a:lnSpc>
              <a:spcBef>
                <a:spcPts val="340"/>
              </a:spcBef>
              <a:spcAft>
                <a:spcPts val="0"/>
              </a:spcAft>
              <a:buSzPts val="1800"/>
              <a:buChar char="•"/>
            </a:pPr>
            <a:r>
              <a:rPr lang="en-US" sz="1800"/>
              <a:t>Once we show the video we will then go around and collect the recycling again </a:t>
            </a:r>
            <a:endParaRPr sz="1800"/>
          </a:p>
          <a:p>
            <a:pPr indent="-349250" lvl="0" marL="342900" rtl="0" algn="l">
              <a:lnSpc>
                <a:spcPct val="150000"/>
              </a:lnSpc>
              <a:spcBef>
                <a:spcPts val="340"/>
              </a:spcBef>
              <a:spcAft>
                <a:spcPts val="0"/>
              </a:spcAft>
              <a:buSzPts val="1800"/>
              <a:buChar char="•"/>
            </a:pPr>
            <a:r>
              <a:rPr lang="en-US" sz="1800"/>
              <a:t>Separating the two parts and weigh them again</a:t>
            </a:r>
            <a:endParaRPr sz="1800"/>
          </a:p>
          <a:p>
            <a:pPr indent="-349250" lvl="0" marL="342900" rtl="0" algn="l">
              <a:lnSpc>
                <a:spcPct val="150000"/>
              </a:lnSpc>
              <a:spcBef>
                <a:spcPts val="340"/>
              </a:spcBef>
              <a:spcAft>
                <a:spcPts val="0"/>
              </a:spcAft>
              <a:buSzPts val="1800"/>
              <a:buChar char="•"/>
            </a:pPr>
            <a:r>
              <a:rPr lang="en-US" sz="1800"/>
              <a:t>Then compare the results before the video and after the video</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3" name="Shape 143"/>
        <p:cNvGrpSpPr/>
        <p:nvPr/>
      </p:nvGrpSpPr>
      <p:grpSpPr>
        <a:xfrm>
          <a:off x="0" y="0"/>
          <a:ext cx="0" cy="0"/>
          <a:chOff x="0" y="0"/>
          <a:chExt cx="0" cy="0"/>
        </a:xfrm>
      </p:grpSpPr>
      <p:sp>
        <p:nvSpPr>
          <p:cNvPr id="144" name="Google Shape;144;p19"/>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45" name="Google Shape;145;p19"/>
          <p:cNvSpPr txBox="1"/>
          <p:nvPr>
            <p:ph type="title"/>
          </p:nvPr>
        </p:nvSpPr>
        <p:spPr>
          <a:xfrm>
            <a:off x="319087" y="295275"/>
            <a:ext cx="8505900" cy="1073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8040"/>
              </a:buClr>
              <a:buSzPts val="2200"/>
              <a:buFont typeface="Arial"/>
              <a:buNone/>
            </a:pPr>
            <a:r>
              <a:rPr b="1" lang="en-US" sz="2200">
                <a:solidFill>
                  <a:srgbClr val="008040"/>
                </a:solidFill>
              </a:rPr>
              <a:t>Action Plan (continued)</a:t>
            </a:r>
            <a:endParaRPr b="1" sz="2200">
              <a:solidFill>
                <a:srgbClr val="008040"/>
              </a:solidFill>
            </a:endParaRPr>
          </a:p>
        </p:txBody>
      </p:sp>
      <p:sp>
        <p:nvSpPr>
          <p:cNvPr id="146" name="Google Shape;146;p19"/>
          <p:cNvSpPr txBox="1"/>
          <p:nvPr/>
        </p:nvSpPr>
        <p:spPr>
          <a:xfrm>
            <a:off x="469409" y="1416470"/>
            <a:ext cx="4252800" cy="51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u="sng"/>
              <a:t>TEAM </a:t>
            </a:r>
            <a:r>
              <a:rPr lang="en-US" sz="1900" u="sng"/>
              <a:t>RESPONSIBILITIES:</a:t>
            </a:r>
            <a:endParaRPr sz="1900" u="sng"/>
          </a:p>
          <a:p>
            <a:pPr indent="0" lvl="0" marL="0" rtl="0" algn="l">
              <a:spcBef>
                <a:spcPts val="0"/>
              </a:spcBef>
              <a:spcAft>
                <a:spcPts val="0"/>
              </a:spcAft>
              <a:buNone/>
            </a:pPr>
            <a:r>
              <a:t/>
            </a:r>
            <a:endParaRPr sz="1700"/>
          </a:p>
          <a:p>
            <a:pPr indent="-342900" lvl="0" marL="457200" rtl="0" algn="l">
              <a:lnSpc>
                <a:spcPct val="150000"/>
              </a:lnSpc>
              <a:spcBef>
                <a:spcPts val="0"/>
              </a:spcBef>
              <a:spcAft>
                <a:spcPts val="0"/>
              </a:spcAft>
              <a:buSzPts val="1800"/>
              <a:buChar char="●"/>
            </a:pPr>
            <a:r>
              <a:rPr lang="en-US" sz="1800"/>
              <a:t>Website: Naeco and Kaci</a:t>
            </a:r>
            <a:endParaRPr sz="1800"/>
          </a:p>
          <a:p>
            <a:pPr indent="-342900" lvl="0" marL="457200" rtl="0" algn="l">
              <a:lnSpc>
                <a:spcPct val="150000"/>
              </a:lnSpc>
              <a:spcBef>
                <a:spcPts val="0"/>
              </a:spcBef>
              <a:spcAft>
                <a:spcPts val="0"/>
              </a:spcAft>
              <a:buSzPts val="1800"/>
              <a:buChar char="●"/>
            </a:pPr>
            <a:r>
              <a:rPr lang="en-US" sz="1800"/>
              <a:t>Videographer: Zach and Noah</a:t>
            </a:r>
            <a:endParaRPr sz="1800"/>
          </a:p>
          <a:p>
            <a:pPr indent="-342900" lvl="0" marL="457200" rtl="0" algn="l">
              <a:lnSpc>
                <a:spcPct val="150000"/>
              </a:lnSpc>
              <a:spcBef>
                <a:spcPts val="0"/>
              </a:spcBef>
              <a:spcAft>
                <a:spcPts val="0"/>
              </a:spcAft>
              <a:buSzPts val="1800"/>
              <a:buChar char="●"/>
            </a:pPr>
            <a:r>
              <a:rPr lang="en-US" sz="1800"/>
              <a:t>Video Editing: Zach and Noah</a:t>
            </a:r>
            <a:endParaRPr sz="1800"/>
          </a:p>
          <a:p>
            <a:pPr indent="-342900" lvl="0" marL="457200" rtl="0" algn="l">
              <a:lnSpc>
                <a:spcPct val="150000"/>
              </a:lnSpc>
              <a:spcBef>
                <a:spcPts val="0"/>
              </a:spcBef>
              <a:spcAft>
                <a:spcPts val="0"/>
              </a:spcAft>
              <a:buSzPts val="1800"/>
              <a:buChar char="●"/>
            </a:pPr>
            <a:r>
              <a:rPr lang="en-US" sz="1800"/>
              <a:t>PowerPoint: Ellie and Savina </a:t>
            </a:r>
            <a:endParaRPr sz="1800"/>
          </a:p>
          <a:p>
            <a:pPr indent="-342900" lvl="0" marL="457200" rtl="0" algn="l">
              <a:lnSpc>
                <a:spcPct val="150000"/>
              </a:lnSpc>
              <a:spcBef>
                <a:spcPts val="0"/>
              </a:spcBef>
              <a:spcAft>
                <a:spcPts val="0"/>
              </a:spcAft>
              <a:buSzPts val="1800"/>
              <a:buChar char="●"/>
            </a:pPr>
            <a:r>
              <a:rPr lang="en-US" sz="1800"/>
              <a:t>Article writing: Ellie</a:t>
            </a:r>
            <a:endParaRPr sz="1800"/>
          </a:p>
          <a:p>
            <a:pPr indent="-342900" lvl="0" marL="457200" rtl="0" algn="l">
              <a:lnSpc>
                <a:spcPct val="150000"/>
              </a:lnSpc>
              <a:spcBef>
                <a:spcPts val="0"/>
              </a:spcBef>
              <a:spcAft>
                <a:spcPts val="0"/>
              </a:spcAft>
              <a:buSzPts val="1800"/>
              <a:buChar char="●"/>
            </a:pPr>
            <a:r>
              <a:rPr lang="en-US" sz="1800"/>
              <a:t>Research: Eric, Adrial and Zach</a:t>
            </a:r>
            <a:endParaRPr sz="1800"/>
          </a:p>
          <a:p>
            <a:pPr indent="-342900" lvl="0" marL="457200" rtl="0" algn="l">
              <a:lnSpc>
                <a:spcPct val="150000"/>
              </a:lnSpc>
              <a:spcBef>
                <a:spcPts val="0"/>
              </a:spcBef>
              <a:spcAft>
                <a:spcPts val="0"/>
              </a:spcAft>
              <a:buSzPts val="1800"/>
              <a:buChar char="●"/>
            </a:pPr>
            <a:r>
              <a:rPr lang="en-US" sz="1800"/>
              <a:t>Secretary: Ellie</a:t>
            </a:r>
            <a:endParaRPr sz="1800"/>
          </a:p>
          <a:p>
            <a:pPr indent="-342900" lvl="0" marL="457200" rtl="0" algn="l">
              <a:lnSpc>
                <a:spcPct val="150000"/>
              </a:lnSpc>
              <a:spcBef>
                <a:spcPts val="0"/>
              </a:spcBef>
              <a:spcAft>
                <a:spcPts val="0"/>
              </a:spcAft>
              <a:buSzPts val="1800"/>
              <a:buChar char="●"/>
            </a:pPr>
            <a:r>
              <a:rPr lang="en-US" sz="1800"/>
              <a:t>Data Collector: Naeco and Kaci</a:t>
            </a:r>
            <a:endParaRPr sz="1800"/>
          </a:p>
        </p:txBody>
      </p:sp>
      <p:sp>
        <p:nvSpPr>
          <p:cNvPr id="147" name="Google Shape;147;p19"/>
          <p:cNvSpPr txBox="1"/>
          <p:nvPr/>
        </p:nvSpPr>
        <p:spPr>
          <a:xfrm>
            <a:off x="4572000" y="1368400"/>
            <a:ext cx="4252800" cy="51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00" u="sng"/>
              <a:t>COMMUNITY MEMBERS:</a:t>
            </a:r>
            <a:endParaRPr sz="1900" u="sng"/>
          </a:p>
          <a:p>
            <a:pPr indent="0" lvl="0" marL="0" rtl="0" algn="l">
              <a:spcBef>
                <a:spcPts val="0"/>
              </a:spcBef>
              <a:spcAft>
                <a:spcPts val="0"/>
              </a:spcAft>
              <a:buNone/>
            </a:pPr>
            <a:r>
              <a:t/>
            </a:r>
            <a:endParaRPr/>
          </a:p>
          <a:p>
            <a:pPr indent="-342900" lvl="0" marL="457200" rtl="0" algn="l">
              <a:lnSpc>
                <a:spcPct val="150000"/>
              </a:lnSpc>
              <a:spcBef>
                <a:spcPts val="0"/>
              </a:spcBef>
              <a:spcAft>
                <a:spcPts val="0"/>
              </a:spcAft>
              <a:buSzPts val="1800"/>
              <a:buChar char="●"/>
            </a:pPr>
            <a:r>
              <a:rPr lang="en-US" sz="1800"/>
              <a:t>Scott Esser: Rocky Mountain National Park </a:t>
            </a:r>
            <a:r>
              <a:rPr lang="en-US" sz="1800">
                <a:solidFill>
                  <a:schemeClr val="dk1"/>
                </a:solidFill>
              </a:rPr>
              <a:t>(RMNP) </a:t>
            </a:r>
            <a:r>
              <a:rPr lang="en-US" sz="1800"/>
              <a:t>Ecologist </a:t>
            </a:r>
            <a:endParaRPr sz="1800"/>
          </a:p>
          <a:p>
            <a:pPr indent="-342900" lvl="0" marL="457200" rtl="0" algn="l">
              <a:lnSpc>
                <a:spcPct val="150000"/>
              </a:lnSpc>
              <a:spcBef>
                <a:spcPts val="0"/>
              </a:spcBef>
              <a:spcAft>
                <a:spcPts val="0"/>
              </a:spcAft>
              <a:buSzPts val="1800"/>
              <a:buChar char="●"/>
            </a:pPr>
            <a:r>
              <a:rPr lang="en-US" sz="1800"/>
              <a:t>Taylor Bobowski: </a:t>
            </a:r>
            <a:r>
              <a:rPr lang="en-US" sz="1800">
                <a:solidFill>
                  <a:schemeClr val="dk1"/>
                </a:solidFill>
              </a:rPr>
              <a:t>Estes Park Environmental Center</a:t>
            </a:r>
            <a:endParaRPr sz="1800"/>
          </a:p>
          <a:p>
            <a:pPr indent="-342900" lvl="0" marL="457200" rtl="0" algn="l">
              <a:lnSpc>
                <a:spcPct val="150000"/>
              </a:lnSpc>
              <a:spcBef>
                <a:spcPts val="0"/>
              </a:spcBef>
              <a:spcAft>
                <a:spcPts val="0"/>
              </a:spcAft>
              <a:buSzPts val="1800"/>
              <a:buChar char="●"/>
            </a:pPr>
            <a:r>
              <a:rPr lang="en-US" sz="1800"/>
              <a:t>Deb Callahan: Water Quality for the Town of Estes Park</a:t>
            </a:r>
            <a:endParaRPr sz="1800"/>
          </a:p>
          <a:p>
            <a:pPr indent="-342900" lvl="0" marL="457200" rtl="0" algn="l">
              <a:lnSpc>
                <a:spcPct val="150000"/>
              </a:lnSpc>
              <a:spcBef>
                <a:spcPts val="0"/>
              </a:spcBef>
              <a:spcAft>
                <a:spcPts val="0"/>
              </a:spcAft>
              <a:buSzPts val="1800"/>
              <a:buChar char="●"/>
            </a:pPr>
            <a:r>
              <a:rPr lang="en-US" sz="1800"/>
              <a:t>Nathan </a:t>
            </a:r>
            <a:r>
              <a:rPr lang="en-US" sz="1700">
                <a:solidFill>
                  <a:schemeClr val="dk1"/>
                </a:solidFill>
              </a:rPr>
              <a:t>Zurfluh: President of the Environmental Club</a:t>
            </a:r>
            <a:endParaRPr sz="1800"/>
          </a:p>
          <a:p>
            <a:pPr indent="-342900" lvl="0" marL="457200" rtl="0" algn="l">
              <a:lnSpc>
                <a:spcPct val="150000"/>
              </a:lnSpc>
              <a:spcBef>
                <a:spcPts val="0"/>
              </a:spcBef>
              <a:spcAft>
                <a:spcPts val="0"/>
              </a:spcAft>
              <a:buSzPts val="1800"/>
              <a:buChar char="●"/>
            </a:pPr>
            <a:r>
              <a:rPr lang="en-US" sz="1800"/>
              <a:t>Judi Smith: Former Chair of Recycling</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2" name="Shape 152"/>
        <p:cNvGrpSpPr/>
        <p:nvPr/>
      </p:nvGrpSpPr>
      <p:grpSpPr>
        <a:xfrm>
          <a:off x="0" y="0"/>
          <a:ext cx="0" cy="0"/>
          <a:chOff x="0" y="0"/>
          <a:chExt cx="0" cy="0"/>
        </a:xfrm>
      </p:grpSpPr>
      <p:sp>
        <p:nvSpPr>
          <p:cNvPr id="153" name="Google Shape;153;p20"/>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54" name="Google Shape;154;p20"/>
          <p:cNvSpPr txBox="1"/>
          <p:nvPr>
            <p:ph type="title"/>
          </p:nvPr>
        </p:nvSpPr>
        <p:spPr>
          <a:xfrm>
            <a:off x="311150" y="303212"/>
            <a:ext cx="8513762" cy="10652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lang="en-US" sz="2200">
                <a:solidFill>
                  <a:srgbClr val="008040"/>
                </a:solidFill>
              </a:rPr>
              <a:t>Implication</a:t>
            </a:r>
            <a:endParaRPr/>
          </a:p>
        </p:txBody>
      </p:sp>
      <p:sp>
        <p:nvSpPr>
          <p:cNvPr id="155" name="Google Shape;155;p20"/>
          <p:cNvSpPr txBox="1"/>
          <p:nvPr>
            <p:ph idx="1" type="body"/>
          </p:nvPr>
        </p:nvSpPr>
        <p:spPr>
          <a:xfrm>
            <a:off x="601708" y="1530773"/>
            <a:ext cx="7772400" cy="4613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340"/>
              </a:spcBef>
              <a:spcAft>
                <a:spcPts val="0"/>
              </a:spcAft>
              <a:buClr>
                <a:schemeClr val="dk1"/>
              </a:buClr>
              <a:buSzPts val="1700"/>
              <a:buFont typeface="Arial"/>
              <a:buChar char="•"/>
            </a:pPr>
            <a:r>
              <a:rPr lang="en-US" sz="1700"/>
              <a:t>First we had the brainstorming event with our community members</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We wrote an a</a:t>
            </a:r>
            <a:r>
              <a:rPr lang="en-US" sz="1700"/>
              <a:t>rticle</a:t>
            </a:r>
            <a:r>
              <a:rPr lang="en-US" sz="1700"/>
              <a:t> to go into the local paper</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We talked to the League of </a:t>
            </a:r>
            <a:r>
              <a:rPr lang="en-US" sz="1700"/>
              <a:t>Women</a:t>
            </a:r>
            <a:r>
              <a:rPr lang="en-US" sz="1700"/>
              <a:t> Voters about the </a:t>
            </a:r>
            <a:r>
              <a:rPr lang="en-US" sz="1700"/>
              <a:t>Transfer Station, </a:t>
            </a:r>
            <a:r>
              <a:rPr lang="en-US" sz="1700"/>
              <a:t>what happens to the </a:t>
            </a:r>
            <a:r>
              <a:rPr lang="en-US" sz="1700"/>
              <a:t>recycling, and goes</a:t>
            </a:r>
            <a:r>
              <a:rPr lang="en-US" sz="1700"/>
              <a:t> into the recycling and what doesn’t</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We walked around with The President of the </a:t>
            </a:r>
            <a:r>
              <a:rPr lang="en-US" sz="1700"/>
              <a:t>Environmental</a:t>
            </a:r>
            <a:r>
              <a:rPr lang="en-US" sz="1700"/>
              <a:t> Club, Nathan </a:t>
            </a:r>
            <a:r>
              <a:rPr lang="en-US" sz="1700"/>
              <a:t>Zurfluh</a:t>
            </a:r>
            <a:r>
              <a:rPr lang="en-US" sz="1700"/>
              <a:t>, and sorted </a:t>
            </a:r>
            <a:r>
              <a:rPr lang="en-US" sz="1700"/>
              <a:t>recycling</a:t>
            </a:r>
            <a:r>
              <a:rPr lang="en-US" sz="1700"/>
              <a:t> into what is trash and what actually was recycling</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We calculated the results of how </a:t>
            </a:r>
            <a:r>
              <a:rPr lang="en-US" sz="1700"/>
              <a:t>many</a:t>
            </a:r>
            <a:r>
              <a:rPr lang="en-US" sz="1700"/>
              <a:t> pounds of trash and recycling we had, and got a percent of how much was waste</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After recycling we made a video about what goes in the recycle bin and what doesn’t</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We showed the video to all of the Bobcat Advisory classes, and the Civics classes</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We walked around and collected the </a:t>
            </a:r>
            <a:r>
              <a:rPr lang="en-US" sz="1700"/>
              <a:t>recycling</a:t>
            </a:r>
            <a:r>
              <a:rPr lang="en-US" sz="1700"/>
              <a:t> and separated it again</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We got the results of this </a:t>
            </a:r>
            <a:r>
              <a:rPr lang="en-US" sz="1700"/>
              <a:t>week's</a:t>
            </a:r>
            <a:r>
              <a:rPr lang="en-US" sz="1700"/>
              <a:t> recycling after the video was shown</a:t>
            </a:r>
            <a:endParaRPr sz="1700"/>
          </a:p>
          <a:p>
            <a:pPr indent="-342900" lvl="0" marL="342900" marR="0" rtl="0" algn="l">
              <a:lnSpc>
                <a:spcPct val="100000"/>
              </a:lnSpc>
              <a:spcBef>
                <a:spcPts val="340"/>
              </a:spcBef>
              <a:spcAft>
                <a:spcPts val="0"/>
              </a:spcAft>
              <a:buClr>
                <a:schemeClr val="dk1"/>
              </a:buClr>
              <a:buSzPts val="1700"/>
              <a:buFont typeface="Arial"/>
              <a:buChar char="•"/>
            </a:pPr>
            <a:r>
              <a:rPr lang="en-US" sz="1700"/>
              <a:t>We compared the data</a:t>
            </a:r>
            <a:endParaRPr sz="1700"/>
          </a:p>
          <a:p>
            <a:pPr indent="-234950" lvl="0" marL="342900" marR="0" rtl="0" algn="l">
              <a:spcBef>
                <a:spcPts val="340"/>
              </a:spcBef>
              <a:spcAft>
                <a:spcPts val="0"/>
              </a:spcAft>
              <a:buClr>
                <a:schemeClr val="dk1"/>
              </a:buClr>
              <a:buSzPts val="1700"/>
              <a:buFont typeface="Arial"/>
              <a:buNone/>
            </a:pPr>
            <a:r>
              <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0" name="Shape 160"/>
        <p:cNvGrpSpPr/>
        <p:nvPr/>
      </p:nvGrpSpPr>
      <p:grpSpPr>
        <a:xfrm>
          <a:off x="0" y="0"/>
          <a:ext cx="0" cy="0"/>
          <a:chOff x="0" y="0"/>
          <a:chExt cx="0" cy="0"/>
        </a:xfrm>
      </p:grpSpPr>
      <p:sp>
        <p:nvSpPr>
          <p:cNvPr id="161" name="Google Shape;161;p21"/>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62" name="Google Shape;162;p21"/>
          <p:cNvSpPr txBox="1"/>
          <p:nvPr>
            <p:ph type="title"/>
          </p:nvPr>
        </p:nvSpPr>
        <p:spPr>
          <a:xfrm>
            <a:off x="319087" y="311150"/>
            <a:ext cx="8505825" cy="11715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i="0" lang="en-US" sz="2200" u="none" cap="none" strike="noStrike">
                <a:solidFill>
                  <a:srgbClr val="008040"/>
                </a:solidFill>
                <a:latin typeface="Arial"/>
                <a:ea typeface="Arial"/>
                <a:cs typeface="Arial"/>
                <a:sym typeface="Arial"/>
              </a:rPr>
              <a:t>Implementation (continued)</a:t>
            </a:r>
            <a:endParaRPr/>
          </a:p>
        </p:txBody>
      </p:sp>
      <p:sp>
        <p:nvSpPr>
          <p:cNvPr id="163" name="Google Shape;163;p21"/>
          <p:cNvSpPr txBox="1"/>
          <p:nvPr>
            <p:ph idx="1" type="body"/>
          </p:nvPr>
        </p:nvSpPr>
        <p:spPr>
          <a:xfrm>
            <a:off x="685800" y="1295400"/>
            <a:ext cx="8077200" cy="4953000"/>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164" name="Google Shape;164;p21"/>
          <p:cNvSpPr txBox="1"/>
          <p:nvPr>
            <p:ph idx="1" type="body"/>
          </p:nvPr>
        </p:nvSpPr>
        <p:spPr>
          <a:xfrm>
            <a:off x="567912" y="1713374"/>
            <a:ext cx="7783800" cy="3786600"/>
          </a:xfrm>
          <a:prstGeom prst="rect">
            <a:avLst/>
          </a:prstGeom>
          <a:noFill/>
          <a:ln>
            <a:noFill/>
          </a:ln>
        </p:spPr>
        <p:txBody>
          <a:bodyPr anchorCtr="0" anchor="t" bIns="45700" lIns="91425" spcFirstLastPara="1" rIns="91425" wrap="square" tIns="45700">
            <a:noAutofit/>
          </a:bodyPr>
          <a:lstStyle/>
          <a:p>
            <a:pPr indent="-349250" lvl="0" marL="342900" marR="0" rtl="0" algn="l">
              <a:lnSpc>
                <a:spcPct val="115000"/>
              </a:lnSpc>
              <a:spcBef>
                <a:spcPts val="340"/>
              </a:spcBef>
              <a:spcAft>
                <a:spcPts val="0"/>
              </a:spcAft>
              <a:buClr>
                <a:schemeClr val="dk1"/>
              </a:buClr>
              <a:buSzPts val="1800"/>
              <a:buFont typeface="Arial"/>
              <a:buChar char="•"/>
            </a:pPr>
            <a:r>
              <a:rPr lang="en-US" sz="1800"/>
              <a:t>We created a video that tells the students of Estes Park High School in the Bobcat Advisory and the Civics classes</a:t>
            </a:r>
            <a:endParaRPr b="0" i="0" sz="1800" u="none" cap="none" strike="noStrike">
              <a:solidFill>
                <a:schemeClr val="dk1"/>
              </a:solidFill>
              <a:latin typeface="Arial"/>
              <a:ea typeface="Arial"/>
              <a:cs typeface="Arial"/>
              <a:sym typeface="Arial"/>
            </a:endParaRPr>
          </a:p>
          <a:p>
            <a:pPr indent="-349250" lvl="0" marL="342900" marR="0" rtl="0" algn="l">
              <a:lnSpc>
                <a:spcPct val="115000"/>
              </a:lnSpc>
              <a:spcBef>
                <a:spcPts val="340"/>
              </a:spcBef>
              <a:spcAft>
                <a:spcPts val="0"/>
              </a:spcAft>
              <a:buClr>
                <a:schemeClr val="dk1"/>
              </a:buClr>
              <a:buSzPts val="1800"/>
              <a:buFont typeface="Arial"/>
              <a:buChar char="•"/>
            </a:pPr>
            <a:r>
              <a:rPr lang="en-US" sz="1800"/>
              <a:t>We worked with The League of Women Voters Chair of Recycling, The head of the Environmental Club at the school, An Ecologist from RMNP, The Town of Estes Park’s Manager of Water Quality, and the head of the Estes Park Environmental Center</a:t>
            </a:r>
            <a:endParaRPr b="0" i="1" sz="1800" u="none" cap="none" strike="noStrike">
              <a:solidFill>
                <a:schemeClr val="dk1"/>
              </a:solidFill>
              <a:latin typeface="Arial"/>
              <a:ea typeface="Arial"/>
              <a:cs typeface="Arial"/>
              <a:sym typeface="Arial"/>
            </a:endParaRPr>
          </a:p>
          <a:p>
            <a:pPr indent="-349250" lvl="0" marL="342900" marR="0" rtl="0" algn="l">
              <a:lnSpc>
                <a:spcPct val="115000"/>
              </a:lnSpc>
              <a:spcBef>
                <a:spcPts val="340"/>
              </a:spcBef>
              <a:spcAft>
                <a:spcPts val="0"/>
              </a:spcAft>
              <a:buClr>
                <a:schemeClr val="dk1"/>
              </a:buClr>
              <a:buSzPts val="1800"/>
              <a:buFont typeface="Arial"/>
              <a:buChar char="•"/>
            </a:pPr>
            <a:r>
              <a:rPr lang="en-US" sz="1800"/>
              <a:t>We had an article posted in the news paper about what we were doing</a:t>
            </a:r>
            <a:endParaRPr sz="1800"/>
          </a:p>
          <a:p>
            <a:pPr indent="-349250" lvl="0" marL="342900" marR="0" rtl="0" algn="l">
              <a:lnSpc>
                <a:spcPct val="115000"/>
              </a:lnSpc>
              <a:spcBef>
                <a:spcPts val="340"/>
              </a:spcBef>
              <a:spcAft>
                <a:spcPts val="0"/>
              </a:spcAft>
              <a:buClr>
                <a:schemeClr val="dk1"/>
              </a:buClr>
              <a:buSzPts val="1800"/>
              <a:buFont typeface="Arial"/>
              <a:buChar char="•"/>
            </a:pPr>
            <a:r>
              <a:rPr lang="en-US" sz="1800"/>
              <a:t>We showed the video to the school</a:t>
            </a:r>
            <a:endParaRPr sz="1800"/>
          </a:p>
          <a:p>
            <a:pPr indent="-349250" lvl="0" marL="342900" marR="0" rtl="0" algn="l">
              <a:lnSpc>
                <a:spcPct val="115000"/>
              </a:lnSpc>
              <a:spcBef>
                <a:spcPts val="340"/>
              </a:spcBef>
              <a:spcAft>
                <a:spcPts val="0"/>
              </a:spcAft>
              <a:buClr>
                <a:schemeClr val="dk1"/>
              </a:buClr>
              <a:buSzPts val="1800"/>
              <a:buFont typeface="Arial"/>
              <a:buChar char="•"/>
            </a:pPr>
            <a:r>
              <a:rPr lang="en-US" sz="1800"/>
              <a:t>We made a website about what we were doing with the paper, we linked the video and  explained what the project was</a:t>
            </a:r>
            <a:endParaRPr sz="1800"/>
          </a:p>
          <a:p>
            <a:pPr indent="-349250" lvl="0" marL="342900" marR="0" rtl="0" algn="l">
              <a:lnSpc>
                <a:spcPct val="115000"/>
              </a:lnSpc>
              <a:spcBef>
                <a:spcPts val="340"/>
              </a:spcBef>
              <a:spcAft>
                <a:spcPts val="0"/>
              </a:spcAft>
              <a:buClr>
                <a:schemeClr val="dk1"/>
              </a:buClr>
              <a:buSzPts val="1800"/>
              <a:buFont typeface="Arial"/>
              <a:buChar char="•"/>
            </a:pPr>
            <a:r>
              <a:rPr lang="en-US" sz="1800"/>
              <a:t>We made posters for classroom recycling bins and lockers</a:t>
            </a:r>
            <a:endParaRPr sz="1800"/>
          </a:p>
          <a:p>
            <a:pPr indent="-234950" lvl="0" marL="342900" marR="0" rtl="0" algn="l">
              <a:spcBef>
                <a:spcPts val="340"/>
              </a:spcBef>
              <a:spcAft>
                <a:spcPts val="0"/>
              </a:spcAft>
              <a:buClr>
                <a:schemeClr val="dk1"/>
              </a:buClr>
              <a:buSzPts val="1700"/>
              <a:buFont typeface="Arial"/>
              <a:buNone/>
            </a:pPr>
            <a:r>
              <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Google Shape;170;p22"/>
          <p:cNvSpPr txBox="1"/>
          <p:nvPr/>
        </p:nvSpPr>
        <p:spPr>
          <a:xfrm>
            <a:off x="6553200" y="6202362"/>
            <a:ext cx="2133600" cy="5349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a:solidFill>
                  <a:schemeClr val="dk1"/>
                </a:solidFill>
                <a:latin typeface="Arial"/>
                <a:ea typeface="Arial"/>
                <a:cs typeface="Arial"/>
                <a:sym typeface="Arial"/>
              </a:rPr>
              <a:t>‹#›</a:t>
            </a:fld>
            <a:endParaRPr/>
          </a:p>
        </p:txBody>
      </p:sp>
      <p:sp>
        <p:nvSpPr>
          <p:cNvPr id="171" name="Google Shape;171;p22"/>
          <p:cNvSpPr txBox="1"/>
          <p:nvPr>
            <p:ph type="title"/>
          </p:nvPr>
        </p:nvSpPr>
        <p:spPr>
          <a:xfrm>
            <a:off x="311150" y="311150"/>
            <a:ext cx="8513762" cy="11636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8040"/>
              </a:buClr>
              <a:buSzPts val="2200"/>
              <a:buFont typeface="Arial"/>
              <a:buNone/>
            </a:pPr>
            <a:r>
              <a:rPr b="1" i="0" lang="en-US" sz="2200" u="none" cap="none" strike="noStrike">
                <a:solidFill>
                  <a:srgbClr val="008040"/>
                </a:solidFill>
                <a:latin typeface="Arial"/>
                <a:ea typeface="Arial"/>
                <a:cs typeface="Arial"/>
                <a:sym typeface="Arial"/>
              </a:rPr>
              <a:t>Implementation</a:t>
            </a:r>
            <a:r>
              <a:rPr b="1" lang="en-US" sz="2200">
                <a:solidFill>
                  <a:srgbClr val="008040"/>
                </a:solidFill>
              </a:rPr>
              <a:t> </a:t>
            </a:r>
            <a:r>
              <a:rPr b="1" i="0" lang="en-US" sz="2200" u="none" cap="none" strike="noStrike">
                <a:solidFill>
                  <a:srgbClr val="008040"/>
                </a:solidFill>
                <a:latin typeface="Arial"/>
                <a:ea typeface="Arial"/>
                <a:cs typeface="Arial"/>
                <a:sym typeface="Arial"/>
              </a:rPr>
              <a:t>(continued)</a:t>
            </a:r>
            <a:endParaRPr/>
          </a:p>
        </p:txBody>
      </p:sp>
      <p:sp>
        <p:nvSpPr>
          <p:cNvPr id="172" name="Google Shape;172;p22"/>
          <p:cNvSpPr txBox="1"/>
          <p:nvPr>
            <p:ph idx="1" type="body"/>
          </p:nvPr>
        </p:nvSpPr>
        <p:spPr>
          <a:xfrm>
            <a:off x="685800" y="1482725"/>
            <a:ext cx="7772400" cy="461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40"/>
              </a:spcBef>
              <a:spcAft>
                <a:spcPts val="0"/>
              </a:spcAft>
              <a:buNone/>
            </a:pPr>
            <a:r>
              <a:rPr lang="en-US" sz="1700"/>
              <a:t>Our website:</a:t>
            </a:r>
            <a:endParaRPr b="0" i="0" sz="1700" u="none" cap="none" strike="noStrike">
              <a:solidFill>
                <a:schemeClr val="dk1"/>
              </a:solidFill>
              <a:latin typeface="Arial"/>
              <a:ea typeface="Arial"/>
              <a:cs typeface="Arial"/>
              <a:sym typeface="Arial"/>
            </a:endParaRPr>
          </a:p>
          <a:p>
            <a:pPr indent="-342900" lvl="0" marL="342900" marR="0" rtl="0" algn="l">
              <a:lnSpc>
                <a:spcPct val="100000"/>
              </a:lnSpc>
              <a:spcBef>
                <a:spcPts val="340"/>
              </a:spcBef>
              <a:spcAft>
                <a:spcPts val="0"/>
              </a:spcAft>
              <a:buClr>
                <a:schemeClr val="dk1"/>
              </a:buClr>
              <a:buSzPts val="1700"/>
              <a:buFont typeface="Arial"/>
              <a:buChar char="•"/>
            </a:pPr>
            <a:r>
              <a:rPr lang="en-US" sz="1700" u="sng">
                <a:solidFill>
                  <a:schemeClr val="hlink"/>
                </a:solidFill>
                <a:hlinkClick r:id="rId3"/>
              </a:rPr>
              <a:t>https://www.estesparksteam.com/pam-steam</a:t>
            </a:r>
            <a:endParaRPr sz="1700"/>
          </a:p>
          <a:p>
            <a:pPr indent="0" lvl="0" marL="0" marR="0" rtl="0" algn="l">
              <a:lnSpc>
                <a:spcPct val="100000"/>
              </a:lnSpc>
              <a:spcBef>
                <a:spcPts val="340"/>
              </a:spcBef>
              <a:spcAft>
                <a:spcPts val="0"/>
              </a:spcAft>
              <a:buNone/>
            </a:pPr>
            <a:r>
              <a:t/>
            </a:r>
            <a:endParaRPr sz="1700"/>
          </a:p>
          <a:p>
            <a:pPr indent="0" lvl="0" marL="0" marR="0" rtl="0" algn="l">
              <a:lnSpc>
                <a:spcPct val="100000"/>
              </a:lnSpc>
              <a:spcBef>
                <a:spcPts val="340"/>
              </a:spcBef>
              <a:spcAft>
                <a:spcPts val="0"/>
              </a:spcAft>
              <a:buNone/>
            </a:pPr>
            <a:r>
              <a:t/>
            </a:r>
            <a:endParaRPr sz="1700"/>
          </a:p>
          <a:p>
            <a:pPr indent="0" lvl="0" marL="0" marR="0" rtl="0" algn="l">
              <a:lnSpc>
                <a:spcPct val="100000"/>
              </a:lnSpc>
              <a:spcBef>
                <a:spcPts val="340"/>
              </a:spcBef>
              <a:spcAft>
                <a:spcPts val="0"/>
              </a:spcAft>
              <a:buNone/>
            </a:pPr>
            <a:r>
              <a:rPr lang="en-US" sz="1700"/>
              <a:t>The article we wrote (pg. 26 Brainstorming with the Estes Park STEAM Class)</a:t>
            </a:r>
            <a:endParaRPr sz="1700"/>
          </a:p>
          <a:p>
            <a:pPr indent="0" lvl="0" marL="0" marR="0" rtl="0" algn="l">
              <a:lnSpc>
                <a:spcPct val="100000"/>
              </a:lnSpc>
              <a:spcBef>
                <a:spcPts val="340"/>
              </a:spcBef>
              <a:spcAft>
                <a:spcPts val="0"/>
              </a:spcAft>
              <a:buNone/>
            </a:pPr>
            <a:r>
              <a:t/>
            </a:r>
            <a:endParaRPr sz="1700"/>
          </a:p>
          <a:p>
            <a:pPr indent="-336550" lvl="0" marL="457200" marR="0" rtl="0" algn="l">
              <a:lnSpc>
                <a:spcPct val="100000"/>
              </a:lnSpc>
              <a:spcBef>
                <a:spcPts val="340"/>
              </a:spcBef>
              <a:spcAft>
                <a:spcPts val="0"/>
              </a:spcAft>
              <a:buSzPts val="1700"/>
              <a:buChar char="•"/>
            </a:pPr>
            <a:r>
              <a:rPr lang="en-US" sz="1700" u="sng">
                <a:solidFill>
                  <a:schemeClr val="hlink"/>
                </a:solidFill>
                <a:hlinkClick r:id="rId4"/>
              </a:rPr>
              <a:t>https://issuu.com/estesparknews/docs/epn092118-webfile/26</a:t>
            </a:r>
            <a:endParaRPr sz="1700"/>
          </a:p>
          <a:p>
            <a:pPr indent="0" lvl="0" marL="457200" marR="0" rtl="0" algn="l">
              <a:lnSpc>
                <a:spcPct val="100000"/>
              </a:lnSpc>
              <a:spcBef>
                <a:spcPts val="340"/>
              </a:spcBef>
              <a:spcAft>
                <a:spcPts val="0"/>
              </a:spcAft>
              <a:buNone/>
            </a:pPr>
            <a:r>
              <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