
<file path=[Content_Types].xml><?xml version="1.0" encoding="utf-8"?>
<Types xmlns="http://schemas.openxmlformats.org/package/2006/content-types">
  <Default Extension="docx" ContentType="application/vnd.openxmlformats-officedocument.wordprocessingml.documen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2"/>
  </p:notesMasterIdLst>
  <p:sldIdLst>
    <p:sldId id="655" r:id="rId2"/>
    <p:sldId id="1398" r:id="rId3"/>
    <p:sldId id="1396" r:id="rId4"/>
    <p:sldId id="1397" r:id="rId5"/>
    <p:sldId id="316" r:id="rId6"/>
    <p:sldId id="738" r:id="rId7"/>
    <p:sldId id="1399" r:id="rId8"/>
    <p:sldId id="1401" r:id="rId9"/>
    <p:sldId id="737" r:id="rId10"/>
    <p:sldId id="1400" r:id="rId11"/>
    <p:sldId id="1404" r:id="rId12"/>
    <p:sldId id="739" r:id="rId13"/>
    <p:sldId id="256" r:id="rId14"/>
    <p:sldId id="1405" r:id="rId15"/>
    <p:sldId id="1406" r:id="rId16"/>
    <p:sldId id="1407" r:id="rId17"/>
    <p:sldId id="1408" r:id="rId18"/>
    <p:sldId id="261" r:id="rId19"/>
    <p:sldId id="262" r:id="rId20"/>
    <p:sldId id="263" r:id="rId21"/>
    <p:sldId id="264" r:id="rId22"/>
    <p:sldId id="265" r:id="rId23"/>
    <p:sldId id="266" r:id="rId24"/>
    <p:sldId id="267" r:id="rId25"/>
    <p:sldId id="268" r:id="rId26"/>
    <p:sldId id="1409" r:id="rId27"/>
    <p:sldId id="269" r:id="rId28"/>
    <p:sldId id="1410" r:id="rId29"/>
    <p:sldId id="1413" r:id="rId30"/>
    <p:sldId id="1411" r:id="rId31"/>
    <p:sldId id="1414" r:id="rId32"/>
    <p:sldId id="1412" r:id="rId33"/>
    <p:sldId id="1415" r:id="rId34"/>
    <p:sldId id="1417" r:id="rId35"/>
    <p:sldId id="1419" r:id="rId36"/>
    <p:sldId id="1418" r:id="rId37"/>
    <p:sldId id="1421" r:id="rId38"/>
    <p:sldId id="1420" r:id="rId39"/>
    <p:sldId id="1422" r:id="rId40"/>
    <p:sldId id="1416" r:id="rId41"/>
    <p:sldId id="1423" r:id="rId42"/>
    <p:sldId id="1426" r:id="rId43"/>
    <p:sldId id="1425" r:id="rId44"/>
    <p:sldId id="1395" r:id="rId45"/>
    <p:sldId id="257" r:id="rId46"/>
    <p:sldId id="258" r:id="rId47"/>
    <p:sldId id="259" r:id="rId48"/>
    <p:sldId id="260" r:id="rId49"/>
    <p:sldId id="1424" r:id="rId50"/>
    <p:sldId id="1428" r:id="rId51"/>
    <p:sldId id="1429" r:id="rId52"/>
    <p:sldId id="1432" r:id="rId53"/>
    <p:sldId id="1433" r:id="rId54"/>
    <p:sldId id="1434" r:id="rId55"/>
    <p:sldId id="1427" r:id="rId56"/>
    <p:sldId id="1435" r:id="rId57"/>
    <p:sldId id="1439" r:id="rId58"/>
    <p:sldId id="1438" r:id="rId59"/>
    <p:sldId id="1440" r:id="rId60"/>
    <p:sldId id="1441" r:id="rId61"/>
    <p:sldId id="1436" r:id="rId62"/>
    <p:sldId id="1437" r:id="rId63"/>
    <p:sldId id="1443" r:id="rId64"/>
    <p:sldId id="1444" r:id="rId65"/>
    <p:sldId id="1448" r:id="rId66"/>
    <p:sldId id="740" r:id="rId67"/>
    <p:sldId id="1449" r:id="rId68"/>
    <p:sldId id="1450" r:id="rId69"/>
    <p:sldId id="1451" r:id="rId70"/>
    <p:sldId id="751" r:id="rId71"/>
    <p:sldId id="1454" r:id="rId72"/>
    <p:sldId id="1455" r:id="rId73"/>
    <p:sldId id="1281" r:id="rId74"/>
    <p:sldId id="1283" r:id="rId75"/>
    <p:sldId id="1282" r:id="rId76"/>
    <p:sldId id="1456" r:id="rId77"/>
    <p:sldId id="1445" r:id="rId78"/>
    <p:sldId id="1453" r:id="rId79"/>
    <p:sldId id="1446" r:id="rId80"/>
    <p:sldId id="1447" r:id="rId81"/>
    <p:sldId id="1457" r:id="rId82"/>
    <p:sldId id="1458" r:id="rId83"/>
    <p:sldId id="1459" r:id="rId84"/>
    <p:sldId id="1460" r:id="rId85"/>
    <p:sldId id="1461" r:id="rId86"/>
    <p:sldId id="1463" r:id="rId87"/>
    <p:sldId id="1462" r:id="rId88"/>
    <p:sldId id="1464" r:id="rId89"/>
    <p:sldId id="1465" r:id="rId90"/>
    <p:sldId id="1466" r:id="rId91"/>
    <p:sldId id="1467" r:id="rId92"/>
    <p:sldId id="1469" r:id="rId93"/>
    <p:sldId id="1468" r:id="rId94"/>
    <p:sldId id="1470" r:id="rId95"/>
    <p:sldId id="1471" r:id="rId96"/>
    <p:sldId id="1473" r:id="rId97"/>
    <p:sldId id="1474" r:id="rId98"/>
    <p:sldId id="1472" r:id="rId99"/>
    <p:sldId id="1475" r:id="rId100"/>
    <p:sldId id="1476" r:id="rId101"/>
    <p:sldId id="1477" r:id="rId102"/>
    <p:sldId id="1478" r:id="rId103"/>
    <p:sldId id="1481" r:id="rId104"/>
    <p:sldId id="1482" r:id="rId105"/>
    <p:sldId id="1479" r:id="rId106"/>
    <p:sldId id="1484" r:id="rId107"/>
    <p:sldId id="1485" r:id="rId108"/>
    <p:sldId id="1483" r:id="rId109"/>
    <p:sldId id="1486" r:id="rId110"/>
    <p:sldId id="1487" r:id="rId111"/>
    <p:sldId id="1488" r:id="rId112"/>
    <p:sldId id="1489" r:id="rId113"/>
    <p:sldId id="1490" r:id="rId114"/>
    <p:sldId id="1491" r:id="rId115"/>
    <p:sldId id="1492" r:id="rId116"/>
    <p:sldId id="1496" r:id="rId117"/>
    <p:sldId id="1499" r:id="rId118"/>
    <p:sldId id="1500" r:id="rId119"/>
    <p:sldId id="1501" r:id="rId120"/>
    <p:sldId id="1498" r:id="rId121"/>
    <p:sldId id="1502" r:id="rId122"/>
    <p:sldId id="1493" r:id="rId123"/>
    <p:sldId id="1494" r:id="rId124"/>
    <p:sldId id="1495" r:id="rId125"/>
    <p:sldId id="1503" r:id="rId126"/>
    <p:sldId id="1504" r:id="rId127"/>
    <p:sldId id="1505" r:id="rId128"/>
    <p:sldId id="1506" r:id="rId129"/>
    <p:sldId id="1508" r:id="rId130"/>
    <p:sldId id="1509" r:id="rId131"/>
    <p:sldId id="1510" r:id="rId132"/>
    <p:sldId id="1513" r:id="rId133"/>
    <p:sldId id="1511" r:id="rId134"/>
    <p:sldId id="1512" r:id="rId135"/>
    <p:sldId id="1514" r:id="rId136"/>
    <p:sldId id="1518" r:id="rId137"/>
    <p:sldId id="1519" r:id="rId138"/>
    <p:sldId id="1520" r:id="rId139"/>
    <p:sldId id="1517" r:id="rId140"/>
    <p:sldId id="1521" r:id="rId141"/>
    <p:sldId id="1522" r:id="rId142"/>
    <p:sldId id="1523" r:id="rId143"/>
    <p:sldId id="1524" r:id="rId144"/>
    <p:sldId id="1525" r:id="rId145"/>
    <p:sldId id="1526" r:id="rId146"/>
    <p:sldId id="1527" r:id="rId147"/>
    <p:sldId id="1528" r:id="rId148"/>
    <p:sldId id="1530" r:id="rId149"/>
    <p:sldId id="1531" r:id="rId150"/>
    <p:sldId id="1532" r:id="rId151"/>
    <p:sldId id="1533" r:id="rId152"/>
    <p:sldId id="1529" r:id="rId153"/>
    <p:sldId id="1534" r:id="rId154"/>
    <p:sldId id="1535" r:id="rId155"/>
    <p:sldId id="1540" r:id="rId156"/>
    <p:sldId id="1541" r:id="rId157"/>
    <p:sldId id="1536" r:id="rId158"/>
    <p:sldId id="1539" r:id="rId159"/>
    <p:sldId id="1537" r:id="rId160"/>
    <p:sldId id="1538" r:id="rId161"/>
    <p:sldId id="1542" r:id="rId162"/>
    <p:sldId id="1547" r:id="rId163"/>
    <p:sldId id="1544" r:id="rId164"/>
    <p:sldId id="1546" r:id="rId165"/>
    <p:sldId id="1545" r:id="rId166"/>
    <p:sldId id="1556" r:id="rId167"/>
    <p:sldId id="1557" r:id="rId168"/>
    <p:sldId id="1558" r:id="rId169"/>
    <p:sldId id="1548" r:id="rId170"/>
    <p:sldId id="1552" r:id="rId171"/>
    <p:sldId id="1553" r:id="rId172"/>
    <p:sldId id="1554" r:id="rId173"/>
    <p:sldId id="1555" r:id="rId174"/>
    <p:sldId id="1560" r:id="rId175"/>
    <p:sldId id="1559" r:id="rId176"/>
    <p:sldId id="1562" r:id="rId177"/>
    <p:sldId id="1563" r:id="rId178"/>
    <p:sldId id="1564" r:id="rId179"/>
    <p:sldId id="1561" r:id="rId180"/>
    <p:sldId id="1565" r:id="rId181"/>
    <p:sldId id="1566" r:id="rId182"/>
    <p:sldId id="1567" r:id="rId183"/>
    <p:sldId id="1568" r:id="rId184"/>
    <p:sldId id="1570" r:id="rId185"/>
    <p:sldId id="1569" r:id="rId186"/>
    <p:sldId id="1571" r:id="rId187"/>
    <p:sldId id="1573" r:id="rId188"/>
    <p:sldId id="1574" r:id="rId189"/>
    <p:sldId id="1572" r:id="rId190"/>
    <p:sldId id="1575" r:id="rId191"/>
    <p:sldId id="1577" r:id="rId192"/>
    <p:sldId id="1576" r:id="rId193"/>
    <p:sldId id="1578" r:id="rId194"/>
    <p:sldId id="1579" r:id="rId195"/>
    <p:sldId id="1580" r:id="rId196"/>
    <p:sldId id="1581" r:id="rId197"/>
    <p:sldId id="1582" r:id="rId198"/>
    <p:sldId id="1585" r:id="rId199"/>
    <p:sldId id="1584" r:id="rId200"/>
    <p:sldId id="1589" r:id="rId201"/>
    <p:sldId id="1591" r:id="rId202"/>
    <p:sldId id="1586" r:id="rId203"/>
    <p:sldId id="1592" r:id="rId204"/>
    <p:sldId id="1590" r:id="rId205"/>
    <p:sldId id="1587" r:id="rId206"/>
    <p:sldId id="1588" r:id="rId207"/>
    <p:sldId id="1593" r:id="rId208"/>
    <p:sldId id="1598" r:id="rId209"/>
    <p:sldId id="1595" r:id="rId210"/>
    <p:sldId id="1597" r:id="rId211"/>
    <p:sldId id="1599" r:id="rId212"/>
    <p:sldId id="1600" r:id="rId213"/>
    <p:sldId id="1605" r:id="rId214"/>
    <p:sldId id="1601" r:id="rId215"/>
    <p:sldId id="1602" r:id="rId216"/>
    <p:sldId id="1603" r:id="rId217"/>
    <p:sldId id="1604" r:id="rId218"/>
    <p:sldId id="1606" r:id="rId219"/>
    <p:sldId id="1608" r:id="rId220"/>
    <p:sldId id="1609" r:id="rId221"/>
    <p:sldId id="1611" r:id="rId222"/>
    <p:sldId id="1612" r:id="rId223"/>
    <p:sldId id="1613" r:id="rId224"/>
    <p:sldId id="1614" r:id="rId225"/>
    <p:sldId id="1616" r:id="rId226"/>
    <p:sldId id="1617" r:id="rId227"/>
    <p:sldId id="1618" r:id="rId228"/>
    <p:sldId id="1615" r:id="rId229"/>
    <p:sldId id="1619" r:id="rId230"/>
    <p:sldId id="1624" r:id="rId231"/>
    <p:sldId id="1625" r:id="rId232"/>
    <p:sldId id="1626" r:id="rId233"/>
    <p:sldId id="1627" r:id="rId234"/>
    <p:sldId id="1628" r:id="rId235"/>
    <p:sldId id="1629" r:id="rId236"/>
    <p:sldId id="1630" r:id="rId237"/>
    <p:sldId id="1631" r:id="rId238"/>
    <p:sldId id="1632" r:id="rId239"/>
    <p:sldId id="1633" r:id="rId240"/>
    <p:sldId id="1634" r:id="rId241"/>
    <p:sldId id="1635" r:id="rId242"/>
    <p:sldId id="1636" r:id="rId243"/>
    <p:sldId id="1637" r:id="rId244"/>
    <p:sldId id="1638" r:id="rId245"/>
    <p:sldId id="1639" r:id="rId246"/>
    <p:sldId id="1640" r:id="rId247"/>
    <p:sldId id="1620" r:id="rId248"/>
    <p:sldId id="1621" r:id="rId249"/>
    <p:sldId id="1643" r:id="rId250"/>
    <p:sldId id="1641" r:id="rId251"/>
    <p:sldId id="1642" r:id="rId252"/>
    <p:sldId id="1644" r:id="rId253"/>
    <p:sldId id="1645" r:id="rId254"/>
    <p:sldId id="1646" r:id="rId255"/>
    <p:sldId id="1647" r:id="rId256"/>
    <p:sldId id="1648" r:id="rId257"/>
    <p:sldId id="1649" r:id="rId258"/>
    <p:sldId id="1650" r:id="rId259"/>
    <p:sldId id="1651" r:id="rId260"/>
    <p:sldId id="1655" r:id="rId261"/>
    <p:sldId id="1652" r:id="rId262"/>
    <p:sldId id="1653" r:id="rId263"/>
    <p:sldId id="1654" r:id="rId264"/>
    <p:sldId id="1656" r:id="rId265"/>
    <p:sldId id="1657" r:id="rId266"/>
    <p:sldId id="1658" r:id="rId267"/>
    <p:sldId id="1659" r:id="rId268"/>
    <p:sldId id="1623" r:id="rId269"/>
    <p:sldId id="1622" r:id="rId270"/>
    <p:sldId id="1610" r:id="rId2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24"/>
    <p:restoredTop sz="95940"/>
  </p:normalViewPr>
  <p:slideViewPr>
    <p:cSldViewPr snapToGrid="0">
      <p:cViewPr varScale="1">
        <p:scale>
          <a:sx n="79" d="100"/>
          <a:sy n="79" d="100"/>
        </p:scale>
        <p:origin x="240" y="1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1T20:24:10.009"/>
    </inkml:context>
    <inkml:brush xml:id="br0">
      <inkml:brushProperty name="width" value="0.1" units="cm"/>
      <inkml:brushProperty name="height" value="0.1" units="cm"/>
      <inkml:brushProperty name="color" value="#004F8B"/>
    </inkml:brush>
  </inkml:definitions>
  <inkml:trace contextRef="#ctx0" brushRef="#br0">14 0 24575,'0'65'0,"0"0"0,0 17 0,0-8 0,0-32 0,0 13 0,0-13 0,0 5 0,0-7 0,0 0 0,0-1 0,0 1 0,-6 0 0,5 7 0,-5-5 0,6 5 0,0-8 0,0 1 0,0-1 0,0 1 0,0 0 0,0 0 0,0-1 0,0-6 0,0 4 0,0-11 0,0 12 0,0-5 0,0 6 0,0 1 0,0-1 0,0 9 0,0-7 0,0 15 0,0-6 0,0 16 0,0-6 0,0 7 0,0-10 0,0 1 0,0-1 0,0 1 0,0-8 0,0 31 0,0-33 0,0 33 0,0-31 0,0-1 0,0 6 0,0-5 0,0 8 0,0 0 0,0 8 0,0-7 0,0 7 0,0-8 0,0 9 0,0-7 0,0 7 0,0-9 0,0 8 0,0-6 0,0 6 0,0 1 0,0-7 0,0 15 0,0-15 0,0 16 0,0-7 0,0-1 0,0 8 0,0-17 0,0 8 0,0 0 0,0-7 0,0 6 0,0-16 0,0 23 0,0-27 0,0 18 0,0-24 0,0-1 0,5-6 0,-4 5 0,5-12 0,-6 11 0,0-4 0,6 7 0,-5 0 0,5 7 0,-6 3 0,0 7 0,6 1 0,-4-1 0,4 0 0,1 10 0,-5-7 0,5 7 0,-7-1 0,0 2 0,0 1 0,0 6 0,0-15 0,0 16 0,0-7 0,0 19 0,0-8 0,0-15 0,0 1 0,0 22 0,0-27 0,0-1 0,0 8 0,0-1 0,0-9 0,0-1 0,0-7 0,0-3 0,0 1 0,6 1 0,-4 9 0,11 9 0,-11 0 0,12 11 0,-12-1 0,12 11 0,-12-7 0,12 7 0,-12-10 0,5-1 0,-7 1 0,0-1 0,0 1 0,0 0 0,0 0-261,0-23 1,0 2 260,0 37-1326,0-21 1,0 1 1325,0-16 0,0 1 0,0 16 0,0-1-412,0-19 1,0-2 411,0 13 0,0 0 0,0-11 0,0-5 0,0 24 0,0 9 431,0-47-431,0 22 2590,0 0-2590,-6-1 974,4 0-974,-4 0 0,0-8 0,4-1 0,-4-1 0,0-5 0,5 6 0,-5-8 0,6 8 0,0-7 0,-6 7 0,5 0 0,-5 1 0,0 1 0,5 5 0,-5-5 0,6 7 0,0 1 0,0 8 0,0-7 0,-7 8 0,6-10 0,-5 0 0,6 0 0,0 1 0,0 7 0,0-13 0,0 22 0,0-22 0,-7 14 0,6-9 0,-5 0 0,6 1 0,0 0 0,0-1 0,0 1 0,0-1 0,0 0 0,0 1 0,0 34 0,0-16 0,0 18 0,0-8 0,0-15 0,0 8 0,0-4 0,0-16 0,0 17 0,0-16 0,0 7 0,0 8 0,0-21 0,0 18 0,0-22 0,0 8 0,0-1 0,0 0 0,0 9 0,0-6 0,0 7 0,0-1 0,0-6 0,0 6 0,0-17 0,0-1 0,0-9 0,0-6 0,0-8 0,0 3 0,0-15 0,4 9 0,-2-11 0,2 0 0,-4 0 0,0 0 0,0 5 0,0-3 0,0 9 0,0-9 0,0 9 0,0-10 0,0 11 0,0-11 0,0 11 0,5-11 0,-4 11 0,4-11 0,-5 5 0,0-6 0,0 6 0,0-5 0,0 5 0,0-6 0,0 0 0,0 0 0,0-1 0,0 1 0,0 0 0,0 0 0,0 0 0,0 5 0,0-4 0,0 4 0,0-5 0,0 0 0,0-1 0,5 1 0,-4 0 0,4 0 0,-5 0 0,0 0 0,0 0 0,0 0 0,0 0 0,0 0 0,0-1 0,0 1 0,0 0 0,0 0 0,0 0 0,5-1 0,-4 1 0,4 0 0,-5 0 0,0 0 0,0 6 0,0-5 0,0 5 0,0-6 0,0-1 0,0 1 0,0 0 0,0 0 0,0 0 0,0-1 0,0 1 0,0 0 0,0 0 0,0 0 0,0 0 0,0 0 0,0 0 0,0 0 0,0-1 0,0 1 0,0 0 0,0 0 0,0 0 0,0 0 0,0 0 0,0 0 0,0 0 0,0 0 0,0-1 0,0 1 0,0 0 0,0 0 0,0 0 0,0 0 0,0 0 0,0-1 0,0 1 0,0-1 0,4-9 0,-2 2 0,2-7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1T20:24:14.652"/>
    </inkml:context>
    <inkml:brush xml:id="br0">
      <inkml:brushProperty name="width" value="0.1" units="cm"/>
      <inkml:brushProperty name="height" value="0.1" units="cm"/>
      <inkml:brushProperty name="color" value="#004F8B"/>
    </inkml:brush>
  </inkml:definitions>
  <inkml:trace contextRef="#ctx0" brushRef="#br0">0 48 24575,'22'0'0,"1"0"0,-5 0 0,5 0 0,-5 0 0,6 0 0,1 0 0,-1 0 0,0 0 0,0 0 0,0-10 0,0 7 0,7-8 0,-5 11 0,5 0 0,-6 0 0,-1-5 0,0 3 0,-6-3 0,5 5 0,-11 0 0,5 0 0,-1 0 0,-3 0 0,3 0 0,1 0 0,-4 0 0,3 0 0,1 0 0,-4 0 0,14 0 0,-8 0 0,10 0 0,-5 0 0,-5 0 0,3 0 0,-4 0 0,1 0 0,3 0 0,-3 0 0,-1 0 0,5-5 0,-5 3 0,6-3 0,-6 5 0,5 0 0,-11 0 0,11 0 0,-11 0 0,11 0 0,-6 0 0,11 0 0,-3 0 0,-2 0 0,10 0 0,-18 0 0,19 0 0,-16 0 0,0 0 0,5 0 0,-5 0 0,6 0 0,0 0 0,1 0 0,-1 0 0,0 0 0,0 0 0,-6 0 0,5 0 0,-5 0 0,7 0 0,-1 0 0,7 0 0,-6 0 0,6 0 0,-6 0 0,-1 0 0,0 0 0,0 0 0,0 0 0,0 0 0,-5 0 0,3 0 0,-3 0 0,5 0 0,0 0 0,0 0 0,0 0 0,0 0 0,1 0 0,-1 0 0,7 0 0,-5 0 0,-1 0 0,-2 0 0,-5 0 0,6 0 0,0 0 0,0 0 0,-6 0 0,5 0 0,-10 0 0,9 0 0,-9 0 0,3 0 0,1 0 0,-4 0 0,14 5 0,-13-4 0,13 4 0,-14 0 0,9-4 0,-9 4 0,10-5 0,-11 0 0,11 0 0,-11 0 0,5 5 0,-6-4 0,-1 4 0,1-5 0,0 0 0,0 0 0,0 0 0,5 0 0,-4 0 0,4 0 0,-5 5 0,0-4 0,-1 4 0,1-5 0,0 0 0,0 0 0,-1 0 0,1 0 0,-1 0 0,1 0 0,0 0 0,-1 0 0,1 0 0,0 0 0,-1 0 0,1 0 0,-1 0 0,1 0 0,-1 0 0,0 0 0,1 0 0,-1 0 0,1 0 0,-1 0 0,0 0 0,1 0 0,-1 0 0,1 0 0,-1 0 0,1 0 0,-1 0 0,1 0 0,-1 0 0,0 0 0,0 0 0,1 0 0,-6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02C71-1F77-2042-99C4-E8228A938217}"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C696A-D05D-1447-9C6A-BE22C33FDCC3}" type="slidenum">
              <a:rPr lang="en-US" smtClean="0"/>
              <a:t>‹#›</a:t>
            </a:fld>
            <a:endParaRPr lang="en-US"/>
          </a:p>
        </p:txBody>
      </p:sp>
    </p:spTree>
    <p:extLst>
      <p:ext uri="{BB962C8B-B14F-4D97-AF65-F5344CB8AC3E}">
        <p14:creationId xmlns:p14="http://schemas.microsoft.com/office/powerpoint/2010/main" val="233786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D332BD-8294-4011-B6D6-82151ABC29FE}"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D332BD-8294-4011-B6D6-82151ABC29FE}"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570239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E2EE-F426-C047-C939-64FC564031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B04B69-DC28-9F7C-46A7-A97A253124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0DA566-5EAB-F4BF-DAC9-121D4FE8CEC9}"/>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5" name="Footer Placeholder 4">
            <a:extLst>
              <a:ext uri="{FF2B5EF4-FFF2-40B4-BE49-F238E27FC236}">
                <a16:creationId xmlns:a16="http://schemas.microsoft.com/office/drawing/2014/main" id="{3A62D6B0-3F53-1302-669D-3FEEE7F81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3AEEF-105E-2262-AB77-FABEB623F682}"/>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4008335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DACD-DA06-956F-7239-412C0B598E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24C9F1-9F71-E769-FCD5-DE41B8B736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A6722-2038-134C-BA57-CC2D7BD3D16C}"/>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5" name="Footer Placeholder 4">
            <a:extLst>
              <a:ext uri="{FF2B5EF4-FFF2-40B4-BE49-F238E27FC236}">
                <a16:creationId xmlns:a16="http://schemas.microsoft.com/office/drawing/2014/main" id="{F4E131C6-B256-4031-2B4C-65D600B72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B5570-EFF9-CE0E-743D-470E29659027}"/>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209842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6F19B-E5EB-42F3-EFCB-2BFAED753A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112D36-81B8-C90B-645C-6C225A2C5F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86AB7-8A3E-31BE-0404-DF86344E2ED4}"/>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5" name="Footer Placeholder 4">
            <a:extLst>
              <a:ext uri="{FF2B5EF4-FFF2-40B4-BE49-F238E27FC236}">
                <a16:creationId xmlns:a16="http://schemas.microsoft.com/office/drawing/2014/main" id="{7AE39694-2873-866C-AA67-CBC68F3FE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08CAD-E569-9335-9771-4300F6F15CF0}"/>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67632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44EB-A2FA-204E-A948-8BFA9178E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A6C9E-2255-0852-A391-835BA695F2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F3505-BB20-B577-B1F9-9A54A8EA035C}"/>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5" name="Footer Placeholder 4">
            <a:extLst>
              <a:ext uri="{FF2B5EF4-FFF2-40B4-BE49-F238E27FC236}">
                <a16:creationId xmlns:a16="http://schemas.microsoft.com/office/drawing/2014/main" id="{0F39134C-FD01-66F9-5396-1F0877EB8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CD4A8-BF3D-1474-DBD2-7386E61F7C3C}"/>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1582546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18F3-490E-3D3C-21F2-AB076248D2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5CA8CE-91BB-5EB3-DB53-2478D47BB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60B10A-E023-8AC9-D762-A30C52823B42}"/>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5" name="Footer Placeholder 4">
            <a:extLst>
              <a:ext uri="{FF2B5EF4-FFF2-40B4-BE49-F238E27FC236}">
                <a16:creationId xmlns:a16="http://schemas.microsoft.com/office/drawing/2014/main" id="{CA77E32E-7DE0-D301-49C9-336E166D2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A96F9-27FE-0B49-2BE6-6ECD00132E7C}"/>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214887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398AF-5B80-D4C8-A5BF-58B696331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31C3F-B40B-E998-27ED-BD0E9F154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67C3A-1847-4F2A-6109-B8CEABE1C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838701-A36A-9721-293A-350F388E80FA}"/>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6" name="Footer Placeholder 5">
            <a:extLst>
              <a:ext uri="{FF2B5EF4-FFF2-40B4-BE49-F238E27FC236}">
                <a16:creationId xmlns:a16="http://schemas.microsoft.com/office/drawing/2014/main" id="{90C79606-9135-7621-E3B7-D293FD02D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D324A-8EFF-6653-116A-A3E2F21059F6}"/>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127509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E74D-370A-91EA-A124-F56C12A113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A616B9-C4A4-13FF-1AB7-5FE39809EB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02662A-5A34-B7C0-254C-A21B44800B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8A93F8-1CD4-59C5-7A6B-A121F0D5E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57FE3A-69D1-F046-F2CE-65D1F252A4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9BB9B-A3BC-836B-A59A-57051ECFA33F}"/>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8" name="Footer Placeholder 7">
            <a:extLst>
              <a:ext uri="{FF2B5EF4-FFF2-40B4-BE49-F238E27FC236}">
                <a16:creationId xmlns:a16="http://schemas.microsoft.com/office/drawing/2014/main" id="{455A3CC0-C9E7-6874-46EA-6026C024D7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33CBEB-FB95-5EA4-209F-D3FE641584BA}"/>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407849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4A74-7167-7448-4BEE-7751E9176F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F50BFA-068F-5C40-B6DE-81E0086703EB}"/>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4" name="Footer Placeholder 3">
            <a:extLst>
              <a:ext uri="{FF2B5EF4-FFF2-40B4-BE49-F238E27FC236}">
                <a16:creationId xmlns:a16="http://schemas.microsoft.com/office/drawing/2014/main" id="{350CCA48-CED5-BACC-379F-31ACB67B79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3F129-78C5-46D3-33A9-228C3FD717BF}"/>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113314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76E2CD-5FAB-11B7-0A28-2BB968EE3E47}"/>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3" name="Footer Placeholder 2">
            <a:extLst>
              <a:ext uri="{FF2B5EF4-FFF2-40B4-BE49-F238E27FC236}">
                <a16:creationId xmlns:a16="http://schemas.microsoft.com/office/drawing/2014/main" id="{F664BFED-9367-927E-E069-3D0F98B0D9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B41CB6-4D0F-EA6E-37B0-0E1FE312EB0D}"/>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3760095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741C1-4AE7-4C48-CB65-9E1092468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A1EC3-C75E-EFBE-86CF-80308B744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63867-4225-88BC-DFBA-AC853C23F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84549C-BF6D-689B-72C1-05F0EBFD325B}"/>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6" name="Footer Placeholder 5">
            <a:extLst>
              <a:ext uri="{FF2B5EF4-FFF2-40B4-BE49-F238E27FC236}">
                <a16:creationId xmlns:a16="http://schemas.microsoft.com/office/drawing/2014/main" id="{0D204323-1851-DFE5-3AD0-EC92A4FB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22109-EAC8-6DA9-1A90-0854C2E00C41}"/>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215185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79FF-1A62-B1EE-0415-213C425E9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7FEBD-5259-68DF-311F-ACB53EC899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C72C00-26F1-10CB-EF6C-E0BA12777B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4DFC76-BB40-03E2-76A1-2A2193B674EB}"/>
              </a:ext>
            </a:extLst>
          </p:cNvPr>
          <p:cNvSpPr>
            <a:spLocks noGrp="1"/>
          </p:cNvSpPr>
          <p:nvPr>
            <p:ph type="dt" sz="half" idx="10"/>
          </p:nvPr>
        </p:nvSpPr>
        <p:spPr/>
        <p:txBody>
          <a:bodyPr/>
          <a:lstStyle/>
          <a:p>
            <a:fld id="{7A1DE047-1841-1942-8C42-74232471FCC3}" type="datetimeFigureOut">
              <a:rPr lang="en-US" smtClean="0"/>
              <a:t>11/15/23</a:t>
            </a:fld>
            <a:endParaRPr lang="en-US"/>
          </a:p>
        </p:txBody>
      </p:sp>
      <p:sp>
        <p:nvSpPr>
          <p:cNvPr id="6" name="Footer Placeholder 5">
            <a:extLst>
              <a:ext uri="{FF2B5EF4-FFF2-40B4-BE49-F238E27FC236}">
                <a16:creationId xmlns:a16="http://schemas.microsoft.com/office/drawing/2014/main" id="{F0870274-59D3-0E30-7A2A-36C3C5333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1F46C-F1E7-8267-947D-F7D58C4124CD}"/>
              </a:ext>
            </a:extLst>
          </p:cNvPr>
          <p:cNvSpPr>
            <a:spLocks noGrp="1"/>
          </p:cNvSpPr>
          <p:nvPr>
            <p:ph type="sldNum" sz="quarter" idx="12"/>
          </p:nvPr>
        </p:nvSpPr>
        <p:spPr/>
        <p:txBody>
          <a:bodyPr/>
          <a:lstStyle/>
          <a:p>
            <a:fld id="{1763F2A2-1781-8543-817D-87FA6B8189CE}" type="slidenum">
              <a:rPr lang="en-US" smtClean="0"/>
              <a:t>‹#›</a:t>
            </a:fld>
            <a:endParaRPr lang="en-US"/>
          </a:p>
        </p:txBody>
      </p:sp>
    </p:spTree>
    <p:extLst>
      <p:ext uri="{BB962C8B-B14F-4D97-AF65-F5344CB8AC3E}">
        <p14:creationId xmlns:p14="http://schemas.microsoft.com/office/powerpoint/2010/main" val="2163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F93AA-99A0-A7CB-786B-9B07EE883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9953F-0584-58CA-B94E-371A342610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2ECB1-1C56-9F61-F14A-E4D30DFDE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DE047-1841-1942-8C42-74232471FCC3}" type="datetimeFigureOut">
              <a:rPr lang="en-US" smtClean="0"/>
              <a:t>11/15/23</a:t>
            </a:fld>
            <a:endParaRPr lang="en-US"/>
          </a:p>
        </p:txBody>
      </p:sp>
      <p:sp>
        <p:nvSpPr>
          <p:cNvPr id="5" name="Footer Placeholder 4">
            <a:extLst>
              <a:ext uri="{FF2B5EF4-FFF2-40B4-BE49-F238E27FC236}">
                <a16:creationId xmlns:a16="http://schemas.microsoft.com/office/drawing/2014/main" id="{296CB43D-49E2-3404-D6CC-635A10539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2A9328-59DA-282B-2D06-0996A624F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3F2A2-1781-8543-817D-87FA6B8189CE}" type="slidenum">
              <a:rPr lang="en-US" smtClean="0"/>
              <a:t>‹#›</a:t>
            </a:fld>
            <a:endParaRPr lang="en-US"/>
          </a:p>
        </p:txBody>
      </p:sp>
    </p:spTree>
    <p:extLst>
      <p:ext uri="{BB962C8B-B14F-4D97-AF65-F5344CB8AC3E}">
        <p14:creationId xmlns:p14="http://schemas.microsoft.com/office/powerpoint/2010/main" val="3133781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s://www.youtube.com/watch?v=08BFCZJDn9w"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hyperlink" Target="https://www.youtube.com/watch?v=8b-Mogqy1h4"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www.youtube.com/watch?v=gCT7z0SlRT8" TargetMode="External"/><Relationship Id="rId2" Type="http://schemas.openxmlformats.org/officeDocument/2006/relationships/hyperlink" Target="https://www.youtube.com/watch?v=0yFMF1sSb2E"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hyperlink" Target="https://www.youtube.com/watch?v=08BFCZJDn9w"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s://www.youtube.com/watch?v=8b-Mogqy1h4"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s://www.youtube.com/watch?v=gCT7z0SlRT8" TargetMode="External"/><Relationship Id="rId2" Type="http://schemas.openxmlformats.org/officeDocument/2006/relationships/hyperlink" Target="https://www.youtube.com/watch?v=0yFMF1sSb2E"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hyperlink" Target="https://www.youtube.com/watch?v=FJQ-ddCGPAE" TargetMode="Externa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hyperlink" Target="https://www.youtube.com/watch?v=FJQ-ddCGPAE"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hyperlink" Target="https://www.youtube.com/watch?v=FJQ-ddCGPAE" TargetMode="Externa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hyperlink" Target="https://www.youtube.com/watch?v=FJQ-ddCGPAE"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ustomXml" Target="../ink/ink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customXml" Target="../ink/ink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hyperlink" Target="https://www.youtube.com/watch?v=fxJWin195kU"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0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pPr algn="ctr"/>
            <a:r>
              <a:rPr lang="en-US" dirty="0"/>
              <a:t>Today’s “Plan”—Monday August 21, 2023</a:t>
            </a:r>
            <a:br>
              <a:rPr lang="en-US" dirty="0"/>
            </a:br>
            <a:r>
              <a:rPr lang="en-US" dirty="0"/>
              <a:t>6</a:t>
            </a:r>
            <a:r>
              <a:rPr lang="en-US" baseline="30000" dirty="0"/>
              <a:t>th</a:t>
            </a:r>
            <a:r>
              <a:rPr lang="en-US" dirty="0"/>
              <a:t> Grade</a:t>
            </a:r>
          </a:p>
        </p:txBody>
      </p:sp>
      <p:sp>
        <p:nvSpPr>
          <p:cNvPr id="3" name="TextBox 2"/>
          <p:cNvSpPr txBox="1"/>
          <p:nvPr/>
        </p:nvSpPr>
        <p:spPr>
          <a:xfrm>
            <a:off x="416719" y="1143000"/>
            <a:ext cx="11358562" cy="1938992"/>
          </a:xfrm>
          <a:prstGeom prst="rect">
            <a:avLst/>
          </a:prstGeom>
          <a:noFill/>
        </p:spPr>
        <p:txBody>
          <a:bodyPr wrap="square" rtlCol="0">
            <a:spAutoFit/>
          </a:bodyPr>
          <a:lstStyle/>
          <a:p>
            <a:pPr marL="342900" indent="-342900">
              <a:buFont typeface="Arial"/>
              <a:buChar char="•"/>
            </a:pPr>
            <a:r>
              <a:rPr lang="en-US" sz="4000" dirty="0"/>
              <a:t>Attendance/Seating Chart</a:t>
            </a:r>
          </a:p>
          <a:p>
            <a:pPr marL="342900" indent="-342900">
              <a:buFont typeface="Arial"/>
              <a:buChar char="•"/>
            </a:pPr>
            <a:r>
              <a:rPr lang="en-US" sz="4000" dirty="0"/>
              <a:t>What will you need for this class?</a:t>
            </a:r>
          </a:p>
          <a:p>
            <a:pPr marL="342900" indent="-342900">
              <a:buFont typeface="Arial"/>
              <a:buChar char="•"/>
            </a:pPr>
            <a:r>
              <a:rPr lang="en-US" sz="4000" dirty="0"/>
              <a:t>A-Z Activity</a:t>
            </a:r>
          </a:p>
        </p:txBody>
      </p:sp>
    </p:spTree>
    <p:extLst>
      <p:ext uri="{BB962C8B-B14F-4D97-AF65-F5344CB8AC3E}">
        <p14:creationId xmlns:p14="http://schemas.microsoft.com/office/powerpoint/2010/main" val="190509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129" y="0"/>
            <a:ext cx="11037151" cy="1143000"/>
          </a:xfrm>
        </p:spPr>
        <p:txBody>
          <a:bodyPr>
            <a:normAutofit fontScale="90000"/>
          </a:bodyPr>
          <a:lstStyle/>
          <a:p>
            <a:pPr algn="ctr"/>
            <a:r>
              <a:rPr lang="en-US" dirty="0"/>
              <a:t>Today’s “Plan”—Thursday August 24, 2023</a:t>
            </a:r>
            <a:br>
              <a:rPr lang="en-US" dirty="0"/>
            </a:br>
            <a:r>
              <a:rPr lang="en-US" dirty="0"/>
              <a:t>STEAM</a:t>
            </a:r>
          </a:p>
        </p:txBody>
      </p:sp>
      <p:sp>
        <p:nvSpPr>
          <p:cNvPr id="3" name="TextBox 2"/>
          <p:cNvSpPr txBox="1"/>
          <p:nvPr/>
        </p:nvSpPr>
        <p:spPr>
          <a:xfrm>
            <a:off x="0" y="1348800"/>
            <a:ext cx="12192000" cy="5509200"/>
          </a:xfrm>
          <a:prstGeom prst="rect">
            <a:avLst/>
          </a:prstGeom>
          <a:noFill/>
        </p:spPr>
        <p:txBody>
          <a:bodyPr wrap="square" rtlCol="0">
            <a:spAutoFit/>
          </a:bodyPr>
          <a:lstStyle/>
          <a:p>
            <a:pPr marL="342900" indent="-342900">
              <a:buFont typeface="Arial"/>
              <a:buChar char="•"/>
            </a:pPr>
            <a:r>
              <a:rPr lang="en-US" sz="3200" dirty="0"/>
              <a:t>Attendance/Brain Stretcher</a:t>
            </a:r>
          </a:p>
          <a:p>
            <a:pPr marL="1257300" lvl="2" indent="-342900">
              <a:buFont typeface="Arial"/>
              <a:buChar char="•"/>
            </a:pPr>
            <a:r>
              <a:rPr lang="en-US" sz="3200" dirty="0"/>
              <a:t>Go to estesparksteam.com for the Brain Stretcher</a:t>
            </a:r>
          </a:p>
          <a:p>
            <a:pPr marL="342900" indent="-342900">
              <a:buFont typeface="Arial"/>
              <a:buChar char="•"/>
            </a:pPr>
            <a:r>
              <a:rPr lang="en-US" sz="3200" dirty="0"/>
              <a:t>Questions/Reminders</a:t>
            </a:r>
          </a:p>
          <a:p>
            <a:pPr marL="342900" indent="-342900">
              <a:buFont typeface="Arial"/>
              <a:buChar char="•"/>
            </a:pPr>
            <a:r>
              <a:rPr lang="en-US" sz="3200" dirty="0"/>
              <a:t>Continue/Finish Getting Acquainted Activity</a:t>
            </a:r>
          </a:p>
          <a:p>
            <a:pPr marL="1257300" lvl="2" indent="-342900">
              <a:buFont typeface="Arial"/>
              <a:buChar char="•"/>
            </a:pPr>
            <a:r>
              <a:rPr lang="en-US" sz="3200" dirty="0"/>
              <a:t>Submit TWO assignments (see whiteboard)</a:t>
            </a:r>
          </a:p>
          <a:p>
            <a:pPr marL="342900" indent="-342900">
              <a:buFont typeface="Arial"/>
              <a:buChar char="•"/>
            </a:pPr>
            <a:r>
              <a:rPr lang="en-US" sz="3200" dirty="0"/>
              <a:t>Begin constructing Keynote/Google Slide</a:t>
            </a:r>
          </a:p>
          <a:p>
            <a:pPr marL="342900" indent="-342900">
              <a:buFont typeface="Arial"/>
              <a:buChar char="•"/>
            </a:pPr>
            <a:r>
              <a:rPr lang="en-US" sz="3200" dirty="0"/>
              <a:t>Present some “Getting Acquainted” activities</a:t>
            </a:r>
          </a:p>
          <a:p>
            <a:pPr marL="342900" indent="-342900">
              <a:buFont typeface="Arial"/>
              <a:buChar char="•"/>
            </a:pPr>
            <a:endParaRPr lang="en-US" sz="3200" dirty="0"/>
          </a:p>
          <a:p>
            <a:r>
              <a:rPr lang="en-US" sz="2400" i="1" u="sng" dirty="0"/>
              <a:t>If time:</a:t>
            </a:r>
            <a:endParaRPr lang="en-US" sz="2400" dirty="0"/>
          </a:p>
          <a:p>
            <a:pPr marL="571500" indent="-571500">
              <a:buFont typeface="Arial" panose="020B0604020202020204" pitchFamily="34" charset="0"/>
              <a:buChar char="•"/>
            </a:pPr>
            <a:r>
              <a:rPr lang="en-US" sz="2400" dirty="0"/>
              <a:t>6</a:t>
            </a:r>
            <a:r>
              <a:rPr lang="en-US" sz="2400" baseline="30000" dirty="0"/>
              <a:t>th</a:t>
            </a:r>
            <a:r>
              <a:rPr lang="en-US" sz="2400" dirty="0"/>
              <a:t> grade work on ROARS matrix</a:t>
            </a:r>
          </a:p>
          <a:p>
            <a:pPr marL="571500" indent="-571500">
              <a:buFont typeface="Arial" panose="020B0604020202020204" pitchFamily="34" charset="0"/>
              <a:buChar char="•"/>
            </a:pPr>
            <a:r>
              <a:rPr lang="en-US" sz="2400" dirty="0"/>
              <a:t>7</a:t>
            </a:r>
            <a:r>
              <a:rPr lang="en-US" sz="2400" baseline="30000" dirty="0"/>
              <a:t>th</a:t>
            </a:r>
            <a:r>
              <a:rPr lang="en-US" sz="2400" dirty="0"/>
              <a:t> grade begin boat planning</a:t>
            </a:r>
          </a:p>
          <a:p>
            <a:pPr marL="571500" indent="-571500">
              <a:buFont typeface="Arial" panose="020B0604020202020204" pitchFamily="34" charset="0"/>
              <a:buChar char="•"/>
            </a:pPr>
            <a:r>
              <a:rPr lang="en-US" sz="2400" dirty="0"/>
              <a:t>8</a:t>
            </a:r>
            <a:r>
              <a:rPr lang="en-US" sz="2400" baseline="30000" dirty="0"/>
              <a:t>th</a:t>
            </a:r>
            <a:r>
              <a:rPr lang="en-US" sz="2400" dirty="0"/>
              <a:t> grade work on spirit button designs</a:t>
            </a:r>
          </a:p>
        </p:txBody>
      </p:sp>
    </p:spTree>
    <p:extLst>
      <p:ext uri="{BB962C8B-B14F-4D97-AF65-F5344CB8AC3E}">
        <p14:creationId xmlns:p14="http://schemas.microsoft.com/office/powerpoint/2010/main" val="42342323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4 Steps To Writing a Script for your Pitch</a:t>
            </a:r>
          </a:p>
        </p:txBody>
      </p:sp>
      <p:sp>
        <p:nvSpPr>
          <p:cNvPr id="3" name="TextBox 2"/>
          <p:cNvSpPr txBox="1"/>
          <p:nvPr/>
        </p:nvSpPr>
        <p:spPr>
          <a:xfrm>
            <a:off x="0" y="1225689"/>
            <a:ext cx="8409986" cy="5262979"/>
          </a:xfrm>
          <a:prstGeom prst="rect">
            <a:avLst/>
          </a:prstGeom>
          <a:noFill/>
        </p:spPr>
        <p:txBody>
          <a:bodyPr wrap="square" rtlCol="0">
            <a:spAutoFit/>
          </a:bodyPr>
          <a:lstStyle/>
          <a:p>
            <a:pPr marL="457200" indent="-457200">
              <a:buAutoNum type="arabicPeriod"/>
            </a:pPr>
            <a:r>
              <a:rPr lang="en-US" sz="2400" b="1" i="1" u="sng" dirty="0"/>
              <a:t>Hook</a:t>
            </a:r>
          </a:p>
          <a:p>
            <a:pPr marL="1371600" lvl="2" indent="-457200">
              <a:buAutoNum type="alphaLcParenR"/>
            </a:pPr>
            <a:r>
              <a:rPr lang="en-US" sz="2400" dirty="0"/>
              <a:t>How are you going to “grab” your audience?</a:t>
            </a:r>
          </a:p>
          <a:p>
            <a:pPr marL="1371600" lvl="2" indent="-457200">
              <a:buFont typeface="+mj-lt"/>
              <a:buAutoNum type="alphaLcParenR"/>
            </a:pPr>
            <a:r>
              <a:rPr lang="en-US" sz="2400" dirty="0"/>
              <a:t>First few seconds is all you have to keep people engaged.</a:t>
            </a:r>
          </a:p>
          <a:p>
            <a:pPr marL="457200" indent="-457200">
              <a:buFont typeface="+mj-lt"/>
              <a:buAutoNum type="arabicPeriod"/>
            </a:pPr>
            <a:r>
              <a:rPr lang="en-US" sz="2400" b="1" i="1" u="sng" dirty="0"/>
              <a:t>Introduction</a:t>
            </a:r>
          </a:p>
          <a:p>
            <a:pPr marL="1371600" lvl="2" indent="-457200">
              <a:buFont typeface="+mj-lt"/>
              <a:buAutoNum type="alphaLcParenR"/>
            </a:pPr>
            <a:r>
              <a:rPr lang="en-US" sz="2400" dirty="0"/>
              <a:t>Who are you?  </a:t>
            </a:r>
          </a:p>
          <a:p>
            <a:pPr marL="1371600" lvl="2" indent="-457200">
              <a:buFont typeface="+mj-lt"/>
              <a:buAutoNum type="alphaLcParenR"/>
            </a:pPr>
            <a:r>
              <a:rPr lang="en-US" sz="2400" dirty="0"/>
              <a:t>What is your product and why is it significant?</a:t>
            </a:r>
          </a:p>
          <a:p>
            <a:pPr marL="457200" indent="-457200">
              <a:buFont typeface="+mj-lt"/>
              <a:buAutoNum type="arabicPeriod"/>
            </a:pPr>
            <a:r>
              <a:rPr lang="en-US" sz="2400" b="1" i="1" u="sng" dirty="0"/>
              <a:t>Body</a:t>
            </a:r>
          </a:p>
          <a:p>
            <a:pPr marL="1371600" lvl="2" indent="-457200">
              <a:buFont typeface="+mj-lt"/>
              <a:buAutoNum type="alphaLcParenR"/>
            </a:pPr>
            <a:r>
              <a:rPr lang="en-US" sz="2400" dirty="0"/>
              <a:t>Now you get into the details about your product.</a:t>
            </a:r>
          </a:p>
          <a:p>
            <a:pPr marL="1371600" lvl="2" indent="-457200">
              <a:buFont typeface="+mj-lt"/>
              <a:buAutoNum type="alphaLcParenR"/>
            </a:pPr>
            <a:r>
              <a:rPr lang="en-US" sz="2400" dirty="0"/>
              <a:t>This is where you explain your key selling points.</a:t>
            </a:r>
          </a:p>
          <a:p>
            <a:pPr marL="457200" indent="-457200">
              <a:buFont typeface="+mj-lt"/>
              <a:buAutoNum type="arabicPeriod"/>
            </a:pPr>
            <a:r>
              <a:rPr lang="en-US" sz="2400" b="1" i="1" u="sng" dirty="0"/>
              <a:t>Call to Action</a:t>
            </a:r>
          </a:p>
          <a:p>
            <a:pPr marL="1371600" lvl="2" indent="-457200">
              <a:buFont typeface="+mj-lt"/>
              <a:buAutoNum type="alphaLcParenR"/>
            </a:pPr>
            <a:r>
              <a:rPr lang="en-US" sz="2400" dirty="0"/>
              <a:t>Give them a reason to act NOW.</a:t>
            </a:r>
          </a:p>
          <a:p>
            <a:pPr marL="1828800" lvl="3" indent="-457200">
              <a:buFont typeface="+mj-lt"/>
              <a:buAutoNum type="alphaLcParenR"/>
            </a:pPr>
            <a:r>
              <a:rPr lang="en-US" sz="2400" dirty="0"/>
              <a:t>“Order now, and receive a 2</a:t>
            </a:r>
            <a:r>
              <a:rPr lang="en-US" sz="2400" baseline="30000" dirty="0"/>
              <a:t>nd</a:t>
            </a:r>
            <a:r>
              <a:rPr lang="en-US" sz="2400" dirty="0"/>
              <a:t> one absolutely free!”</a:t>
            </a:r>
          </a:p>
          <a:p>
            <a:pPr marL="1828800" lvl="3" indent="-457200">
              <a:buFont typeface="+mj-lt"/>
              <a:buAutoNum type="alphaLcParenR"/>
            </a:pPr>
            <a:r>
              <a:rPr lang="en-US" sz="2400" dirty="0"/>
              <a:t>“Order now, and receive a 25% student discount!”</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18768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27,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225689"/>
            <a:ext cx="8409986" cy="5632311"/>
          </a:xfrm>
          <a:prstGeom prst="rect">
            <a:avLst/>
          </a:prstGeom>
          <a:noFill/>
        </p:spPr>
        <p:txBody>
          <a:bodyPr wrap="square" rtlCol="0">
            <a:spAutoFit/>
          </a:bodyPr>
          <a:lstStyle/>
          <a:p>
            <a:pPr marL="342900" indent="-342900">
              <a:buFont typeface="Arial"/>
              <a:buChar char="•"/>
            </a:pPr>
            <a:r>
              <a:rPr lang="en-US" sz="2400" u="sng" dirty="0">
                <a:solidFill>
                  <a:srgbClr val="7030A0"/>
                </a:solidFill>
              </a:rPr>
              <a:t>Next steps:</a:t>
            </a:r>
          </a:p>
          <a:p>
            <a:pPr marL="914400" lvl="1"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product—have at least 4)</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914400" lvl="1" indent="-457200">
              <a:buFont typeface="Arial" panose="020B0604020202020204" pitchFamily="34" charset="0"/>
              <a:buChar char="•"/>
            </a:pPr>
            <a:r>
              <a:rPr lang="en-US" sz="2400" dirty="0"/>
              <a:t>Write out your </a:t>
            </a:r>
            <a:r>
              <a:rPr lang="en-US" sz="2400" b="1" i="1" u="sng" dirty="0"/>
              <a:t>Script</a:t>
            </a:r>
          </a:p>
          <a:p>
            <a:pPr marL="1828800" lvl="3" indent="-457200">
              <a:buFont typeface="Arial" panose="020B0604020202020204" pitchFamily="34" charset="0"/>
              <a:buChar char="•"/>
            </a:pPr>
            <a:r>
              <a:rPr lang="en-US" sz="2400" dirty="0"/>
              <a:t>Hook</a:t>
            </a:r>
          </a:p>
          <a:p>
            <a:pPr marL="1828800" lvl="3" indent="-457200">
              <a:buFont typeface="Arial" panose="020B0604020202020204" pitchFamily="34" charset="0"/>
              <a:buChar char="•"/>
            </a:pPr>
            <a:r>
              <a:rPr lang="en-US" sz="2400" dirty="0"/>
              <a:t>Introduction</a:t>
            </a:r>
          </a:p>
          <a:p>
            <a:pPr marL="1828800" lvl="3" indent="-457200">
              <a:buFont typeface="Arial" panose="020B0604020202020204" pitchFamily="34" charset="0"/>
              <a:buChar char="•"/>
            </a:pPr>
            <a:r>
              <a:rPr lang="en-US" sz="2400" dirty="0"/>
              <a:t>Body</a:t>
            </a:r>
          </a:p>
          <a:p>
            <a:pPr marL="1828800" lvl="3" indent="-457200">
              <a:buFont typeface="Arial" panose="020B0604020202020204" pitchFamily="34" charset="0"/>
              <a:buChar char="•"/>
            </a:pPr>
            <a:r>
              <a:rPr lang="en-US" sz="2400" dirty="0"/>
              <a:t>Call to Action</a:t>
            </a:r>
          </a:p>
          <a:p>
            <a:pPr marL="914400" lvl="1" indent="-457200">
              <a:buFont typeface="Arial" panose="020B0604020202020204" pitchFamily="34" charset="0"/>
              <a:buChar char="•"/>
            </a:pPr>
            <a:r>
              <a:rPr lang="en-US" sz="2400" dirty="0"/>
              <a:t>Finish </a:t>
            </a:r>
            <a:r>
              <a:rPr lang="en-US" sz="2400" b="1" i="1" u="sng" dirty="0"/>
              <a:t>logo</a:t>
            </a:r>
            <a:endParaRPr lang="en-US" sz="2400" dirty="0"/>
          </a:p>
          <a:p>
            <a:pPr marL="914400" lvl="1" indent="-457200">
              <a:buFont typeface="Arial" panose="020B0604020202020204" pitchFamily="34" charset="0"/>
              <a:buChar char="•"/>
            </a:pPr>
            <a:r>
              <a:rPr lang="en-US" sz="2400" dirty="0"/>
              <a:t>Put together slide show presentation.</a:t>
            </a:r>
          </a:p>
          <a:p>
            <a:pPr marL="1828800" lvl="3" indent="-457200">
              <a:buFont typeface="Arial" panose="020B0604020202020204" pitchFamily="34" charset="0"/>
              <a:buChar char="•"/>
            </a:pPr>
            <a:r>
              <a:rPr lang="en-US" sz="2400" dirty="0"/>
              <a:t>Submit it to </a:t>
            </a:r>
            <a:r>
              <a:rPr lang="en-US" sz="2400" b="1" i="1" u="sng" dirty="0"/>
              <a:t>Backpack Presentation.</a:t>
            </a: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33519523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27, 2023</a:t>
            </a:r>
            <a:br>
              <a:rPr lang="en-US" dirty="0"/>
            </a:br>
            <a:r>
              <a:rPr lang="en-US" dirty="0"/>
              <a:t>8</a:t>
            </a:r>
            <a:r>
              <a:rPr lang="en-US" baseline="30000" dirty="0"/>
              <a:t>th</a:t>
            </a:r>
            <a:r>
              <a:rPr lang="en-US" dirty="0"/>
              <a:t> grade STEAM</a:t>
            </a:r>
          </a:p>
        </p:txBody>
      </p:sp>
      <p:sp>
        <p:nvSpPr>
          <p:cNvPr id="3" name="TextBox 2"/>
          <p:cNvSpPr txBox="1"/>
          <p:nvPr/>
        </p:nvSpPr>
        <p:spPr>
          <a:xfrm>
            <a:off x="0" y="1182231"/>
            <a:ext cx="7987004" cy="3539430"/>
          </a:xfrm>
          <a:prstGeom prst="rect">
            <a:avLst/>
          </a:prstGeom>
          <a:noFill/>
        </p:spPr>
        <p:txBody>
          <a:bodyPr wrap="square" rtlCol="0">
            <a:spAutoFit/>
          </a:bodyPr>
          <a:lstStyle/>
          <a:p>
            <a:pPr marL="342900" indent="-342900">
              <a:buFont typeface="Arial"/>
              <a:buChar char="•"/>
            </a:pPr>
            <a:r>
              <a:rPr lang="en-US" sz="3200" dirty="0"/>
              <a:t>Attendance/Brain Stretcher</a:t>
            </a:r>
            <a:br>
              <a:rPr lang="en-US" sz="3200" dirty="0"/>
            </a:br>
            <a:endParaRPr lang="en-US" sz="3200" dirty="0"/>
          </a:p>
          <a:p>
            <a:pPr marL="342900" indent="-342900">
              <a:buFont typeface="Arial"/>
              <a:buChar char="•"/>
            </a:pPr>
            <a:r>
              <a:rPr lang="en-US" sz="3200" dirty="0"/>
              <a:t>Egg Drop &amp; Demonstration Planning</a:t>
            </a:r>
          </a:p>
          <a:p>
            <a:pPr marL="800100" lvl="1" indent="-342900">
              <a:buFont typeface="Arial"/>
              <a:buChar char="•"/>
            </a:pPr>
            <a:r>
              <a:rPr lang="en-US" sz="3200" b="1" i="1" dirty="0"/>
              <a:t>We will do the Egg Drop on Tuesday</a:t>
            </a:r>
            <a:br>
              <a:rPr lang="en-US" sz="3200" dirty="0"/>
            </a:br>
            <a:endParaRPr lang="en-US" sz="3200" dirty="0"/>
          </a:p>
          <a:p>
            <a:pPr marL="342900" indent="-342900">
              <a:buFont typeface="Arial"/>
              <a:buChar char="•"/>
            </a:pPr>
            <a:r>
              <a:rPr lang="en-US" sz="3200" dirty="0"/>
              <a:t>Drones</a:t>
            </a:r>
          </a:p>
          <a:p>
            <a:pPr marL="800100" lvl="1" indent="-342900">
              <a:buFont typeface="Arial"/>
              <a:buChar char="•"/>
            </a:pPr>
            <a:r>
              <a:rPr lang="en-US" sz="3200" dirty="0"/>
              <a:t>What are some uses for drones?</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What are some characteristics you are going to put into your egg drop?</a:t>
            </a:r>
          </a:p>
        </p:txBody>
      </p:sp>
    </p:spTree>
    <p:extLst>
      <p:ext uri="{BB962C8B-B14F-4D97-AF65-F5344CB8AC3E}">
        <p14:creationId xmlns:p14="http://schemas.microsoft.com/office/powerpoint/2010/main" val="10034729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28,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6063198"/>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t>Video:  15 Accidental Inventions</a:t>
            </a:r>
          </a:p>
          <a:p>
            <a:pPr marL="342900" indent="-342900">
              <a:buFont typeface="Arial"/>
              <a:buChar char="•"/>
            </a:pPr>
            <a:r>
              <a:rPr lang="en-US" sz="2600" dirty="0"/>
              <a:t>Video:  Another Billy Mays Example</a:t>
            </a:r>
            <a:br>
              <a:rPr lang="en-US" sz="2600" dirty="0"/>
            </a:br>
            <a:endParaRPr lang="en-US" sz="2600" dirty="0"/>
          </a:p>
          <a:p>
            <a:pPr marL="342900" indent="-342900">
              <a:buFont typeface="Arial"/>
              <a:buChar char="•"/>
            </a:pPr>
            <a:r>
              <a:rPr lang="en-US" sz="2600" dirty="0"/>
              <a:t>Putting things in as missing</a:t>
            </a:r>
          </a:p>
          <a:p>
            <a:pPr marL="342900" indent="-342900">
              <a:buFont typeface="Arial"/>
              <a:buChar char="•"/>
            </a:pPr>
            <a:r>
              <a:rPr lang="en-US" sz="2600" dirty="0"/>
              <a:t>Is anyone ready to present their pitch?</a:t>
            </a:r>
            <a:br>
              <a:rPr lang="en-US" sz="3200" dirty="0"/>
            </a:br>
            <a:r>
              <a:rPr lang="en-US" sz="2400" dirty="0"/>
              <a:t> </a:t>
            </a:r>
            <a:endParaRPr lang="en-US" sz="3200" dirty="0"/>
          </a:p>
          <a:p>
            <a:pPr marL="342900" indent="-342900">
              <a:buFont typeface="Arial"/>
              <a:buChar char="•"/>
            </a:pPr>
            <a:r>
              <a:rPr lang="en-US" sz="2400" u="sng" dirty="0">
                <a:solidFill>
                  <a:srgbClr val="7030A0"/>
                </a:solidFill>
              </a:rPr>
              <a:t>Next steps:</a:t>
            </a:r>
          </a:p>
          <a:p>
            <a:pPr marL="1371600" lvl="2"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a:t>
            </a:r>
          </a:p>
          <a:p>
            <a:pPr marL="1371600" lvl="2" indent="-457200">
              <a:buFont typeface="Arial" panose="020B0604020202020204" pitchFamily="34" charset="0"/>
              <a:buChar char="•"/>
            </a:pPr>
            <a:r>
              <a:rPr lang="en-US" sz="2400" dirty="0">
                <a:solidFill>
                  <a:srgbClr val="7030A0"/>
                </a:solidFill>
              </a:rPr>
              <a:t>Write out your </a:t>
            </a:r>
            <a:r>
              <a:rPr lang="en-US" sz="2400" b="1" i="1" u="sng" dirty="0">
                <a:solidFill>
                  <a:srgbClr val="7030A0"/>
                </a:solidFill>
              </a:rPr>
              <a:t>Script</a:t>
            </a:r>
          </a:p>
          <a:p>
            <a:pPr marL="1371600" lvl="2" indent="-457200">
              <a:buFont typeface="Arial" panose="020B0604020202020204" pitchFamily="34" charset="0"/>
              <a:buChar char="•"/>
            </a:pPr>
            <a:r>
              <a:rPr lang="en-US" sz="2400" dirty="0">
                <a:solidFill>
                  <a:srgbClr val="7030A0"/>
                </a:solidFill>
              </a:rPr>
              <a:t>Finish </a:t>
            </a:r>
            <a:r>
              <a:rPr lang="en-US" sz="2400" b="1" i="1" u="sng" dirty="0">
                <a:solidFill>
                  <a:srgbClr val="7030A0"/>
                </a:solidFill>
              </a:rPr>
              <a:t>logo</a:t>
            </a:r>
            <a:endParaRPr lang="en-US" sz="2400" dirty="0">
              <a:solidFill>
                <a:srgbClr val="7030A0"/>
              </a:solidFill>
            </a:endParaRPr>
          </a:p>
          <a:p>
            <a:pPr marL="1371600" lvl="2" indent="-457200">
              <a:buFont typeface="Arial" panose="020B0604020202020204" pitchFamily="34" charset="0"/>
              <a:buChar char="•"/>
            </a:pPr>
            <a:r>
              <a:rPr lang="en-US" sz="2400" dirty="0">
                <a:solidFill>
                  <a:srgbClr val="7030A0"/>
                </a:solidFill>
              </a:rPr>
              <a:t>Put together </a:t>
            </a:r>
            <a:r>
              <a:rPr lang="en-US" sz="2400" b="1" i="1" u="sng" dirty="0">
                <a:solidFill>
                  <a:srgbClr val="7030A0"/>
                </a:solidFill>
              </a:rPr>
              <a:t>Backpack Presentation</a:t>
            </a:r>
            <a:r>
              <a:rPr lang="en-US" sz="2400" dirty="0">
                <a:solidFill>
                  <a:srgbClr val="7030A0"/>
                </a:solidFill>
              </a:rPr>
              <a:t> slide show to go along with your pitch</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193899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How am I going to best pitch my product idea?</a:t>
            </a:r>
          </a:p>
        </p:txBody>
      </p:sp>
    </p:spTree>
    <p:extLst>
      <p:ext uri="{BB962C8B-B14F-4D97-AF65-F5344CB8AC3E}">
        <p14:creationId xmlns:p14="http://schemas.microsoft.com/office/powerpoint/2010/main" val="22449577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4 Steps To Writing a Script for your Pitch</a:t>
            </a:r>
          </a:p>
        </p:txBody>
      </p:sp>
      <p:sp>
        <p:nvSpPr>
          <p:cNvPr id="3" name="TextBox 2"/>
          <p:cNvSpPr txBox="1"/>
          <p:nvPr/>
        </p:nvSpPr>
        <p:spPr>
          <a:xfrm>
            <a:off x="0" y="1225689"/>
            <a:ext cx="8409986" cy="5262979"/>
          </a:xfrm>
          <a:prstGeom prst="rect">
            <a:avLst/>
          </a:prstGeom>
          <a:noFill/>
        </p:spPr>
        <p:txBody>
          <a:bodyPr wrap="square" rtlCol="0">
            <a:spAutoFit/>
          </a:bodyPr>
          <a:lstStyle/>
          <a:p>
            <a:pPr marL="457200" indent="-457200">
              <a:buAutoNum type="arabicPeriod"/>
            </a:pPr>
            <a:r>
              <a:rPr lang="en-US" sz="2400" b="1" i="1" u="sng" dirty="0"/>
              <a:t>Hook</a:t>
            </a:r>
          </a:p>
          <a:p>
            <a:pPr marL="1371600" lvl="2" indent="-457200">
              <a:buAutoNum type="alphaLcParenR"/>
            </a:pPr>
            <a:r>
              <a:rPr lang="en-US" sz="2400" dirty="0"/>
              <a:t>How are you going to “grab” your audience?</a:t>
            </a:r>
          </a:p>
          <a:p>
            <a:pPr marL="1371600" lvl="2" indent="-457200">
              <a:buFont typeface="+mj-lt"/>
              <a:buAutoNum type="alphaLcParenR"/>
            </a:pPr>
            <a:r>
              <a:rPr lang="en-US" sz="2400" dirty="0"/>
              <a:t>First few seconds is all you have to keep people engaged.</a:t>
            </a:r>
          </a:p>
          <a:p>
            <a:pPr marL="457200" indent="-457200">
              <a:buFont typeface="+mj-lt"/>
              <a:buAutoNum type="arabicPeriod"/>
            </a:pPr>
            <a:r>
              <a:rPr lang="en-US" sz="2400" b="1" i="1" u="sng" dirty="0"/>
              <a:t>Introduction</a:t>
            </a:r>
          </a:p>
          <a:p>
            <a:pPr marL="1371600" lvl="2" indent="-457200">
              <a:buFont typeface="+mj-lt"/>
              <a:buAutoNum type="alphaLcParenR"/>
            </a:pPr>
            <a:r>
              <a:rPr lang="en-US" sz="2400" dirty="0"/>
              <a:t>Who are you?  </a:t>
            </a:r>
          </a:p>
          <a:p>
            <a:pPr marL="1371600" lvl="2" indent="-457200">
              <a:buFont typeface="+mj-lt"/>
              <a:buAutoNum type="alphaLcParenR"/>
            </a:pPr>
            <a:r>
              <a:rPr lang="en-US" sz="2400" dirty="0"/>
              <a:t>What is your product and why is it significant?</a:t>
            </a:r>
          </a:p>
          <a:p>
            <a:pPr marL="457200" indent="-457200">
              <a:buFont typeface="+mj-lt"/>
              <a:buAutoNum type="arabicPeriod"/>
            </a:pPr>
            <a:r>
              <a:rPr lang="en-US" sz="2400" b="1" i="1" u="sng" dirty="0"/>
              <a:t>Body</a:t>
            </a:r>
          </a:p>
          <a:p>
            <a:pPr marL="1371600" lvl="2" indent="-457200">
              <a:buFont typeface="+mj-lt"/>
              <a:buAutoNum type="alphaLcParenR"/>
            </a:pPr>
            <a:r>
              <a:rPr lang="en-US" sz="2400" dirty="0"/>
              <a:t>Now you get into the details about your product.</a:t>
            </a:r>
          </a:p>
          <a:p>
            <a:pPr marL="1371600" lvl="2" indent="-457200">
              <a:buFont typeface="+mj-lt"/>
              <a:buAutoNum type="alphaLcParenR"/>
            </a:pPr>
            <a:r>
              <a:rPr lang="en-US" sz="2400" dirty="0"/>
              <a:t>This is where you explain your key selling points.</a:t>
            </a:r>
          </a:p>
          <a:p>
            <a:pPr marL="457200" indent="-457200">
              <a:buFont typeface="+mj-lt"/>
              <a:buAutoNum type="arabicPeriod"/>
            </a:pPr>
            <a:r>
              <a:rPr lang="en-US" sz="2400" b="1" i="1" u="sng" dirty="0"/>
              <a:t>Call to Action</a:t>
            </a:r>
          </a:p>
          <a:p>
            <a:pPr marL="1371600" lvl="2" indent="-457200">
              <a:buFont typeface="+mj-lt"/>
              <a:buAutoNum type="alphaLcParenR"/>
            </a:pPr>
            <a:r>
              <a:rPr lang="en-US" sz="2400" dirty="0"/>
              <a:t>Give them a reason to act NOW.</a:t>
            </a:r>
          </a:p>
          <a:p>
            <a:pPr marL="1828800" lvl="3" indent="-457200">
              <a:buFont typeface="+mj-lt"/>
              <a:buAutoNum type="alphaLcParenR"/>
            </a:pPr>
            <a:r>
              <a:rPr lang="en-US" sz="2400" dirty="0"/>
              <a:t>“Order now, and receive a 2</a:t>
            </a:r>
            <a:r>
              <a:rPr lang="en-US" sz="2400" baseline="30000" dirty="0"/>
              <a:t>nd</a:t>
            </a:r>
            <a:r>
              <a:rPr lang="en-US" sz="2400" dirty="0"/>
              <a:t> one absolutely free!”</a:t>
            </a:r>
          </a:p>
          <a:p>
            <a:pPr marL="1828800" lvl="3" indent="-457200">
              <a:buFont typeface="+mj-lt"/>
              <a:buAutoNum type="alphaLcParenR"/>
            </a:pPr>
            <a:r>
              <a:rPr lang="en-US" sz="2400" dirty="0"/>
              <a:t>“Order now, and receive a 25% student discount!”</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3980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28,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225689"/>
            <a:ext cx="8409986" cy="5632311"/>
          </a:xfrm>
          <a:prstGeom prst="rect">
            <a:avLst/>
          </a:prstGeom>
          <a:noFill/>
        </p:spPr>
        <p:txBody>
          <a:bodyPr wrap="square" rtlCol="0">
            <a:spAutoFit/>
          </a:bodyPr>
          <a:lstStyle/>
          <a:p>
            <a:pPr marL="342900" indent="-342900">
              <a:buFont typeface="Arial"/>
              <a:buChar char="•"/>
            </a:pPr>
            <a:r>
              <a:rPr lang="en-US" sz="2400" u="sng" dirty="0">
                <a:solidFill>
                  <a:srgbClr val="7030A0"/>
                </a:solidFill>
              </a:rPr>
              <a:t>Next steps:</a:t>
            </a:r>
          </a:p>
          <a:p>
            <a:pPr marL="914400" lvl="1"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product—have at least 4)</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914400" lvl="1" indent="-457200">
              <a:buFont typeface="Arial" panose="020B0604020202020204" pitchFamily="34" charset="0"/>
              <a:buChar char="•"/>
            </a:pPr>
            <a:r>
              <a:rPr lang="en-US" sz="2400" dirty="0"/>
              <a:t>Write out your </a:t>
            </a:r>
            <a:r>
              <a:rPr lang="en-US" sz="2400" b="1" i="1" u="sng" dirty="0"/>
              <a:t>Script</a:t>
            </a:r>
          </a:p>
          <a:p>
            <a:pPr marL="1828800" lvl="3" indent="-457200">
              <a:buFont typeface="Arial" panose="020B0604020202020204" pitchFamily="34" charset="0"/>
              <a:buChar char="•"/>
            </a:pPr>
            <a:r>
              <a:rPr lang="en-US" sz="2400" dirty="0"/>
              <a:t>Hook</a:t>
            </a:r>
          </a:p>
          <a:p>
            <a:pPr marL="1828800" lvl="3" indent="-457200">
              <a:buFont typeface="Arial" panose="020B0604020202020204" pitchFamily="34" charset="0"/>
              <a:buChar char="•"/>
            </a:pPr>
            <a:r>
              <a:rPr lang="en-US" sz="2400" dirty="0"/>
              <a:t>Introduction</a:t>
            </a:r>
          </a:p>
          <a:p>
            <a:pPr marL="1828800" lvl="3" indent="-457200">
              <a:buFont typeface="Arial" panose="020B0604020202020204" pitchFamily="34" charset="0"/>
              <a:buChar char="•"/>
            </a:pPr>
            <a:r>
              <a:rPr lang="en-US" sz="2400" dirty="0"/>
              <a:t>Body</a:t>
            </a:r>
          </a:p>
          <a:p>
            <a:pPr marL="1828800" lvl="3" indent="-457200">
              <a:buFont typeface="Arial" panose="020B0604020202020204" pitchFamily="34" charset="0"/>
              <a:buChar char="•"/>
            </a:pPr>
            <a:r>
              <a:rPr lang="en-US" sz="2400" dirty="0"/>
              <a:t>Call to Action</a:t>
            </a:r>
          </a:p>
          <a:p>
            <a:pPr marL="914400" lvl="1" indent="-457200">
              <a:buFont typeface="Arial" panose="020B0604020202020204" pitchFamily="34" charset="0"/>
              <a:buChar char="•"/>
            </a:pPr>
            <a:r>
              <a:rPr lang="en-US" sz="2400" dirty="0"/>
              <a:t>Finish </a:t>
            </a:r>
            <a:r>
              <a:rPr lang="en-US" sz="2400" b="1" i="1" u="sng" dirty="0"/>
              <a:t>logo</a:t>
            </a:r>
            <a:endParaRPr lang="en-US" sz="2400" dirty="0"/>
          </a:p>
          <a:p>
            <a:pPr marL="914400" lvl="1" indent="-457200">
              <a:buFont typeface="Arial" panose="020B0604020202020204" pitchFamily="34" charset="0"/>
              <a:buChar char="•"/>
            </a:pPr>
            <a:r>
              <a:rPr lang="en-US" sz="2400" dirty="0"/>
              <a:t>Put together slide show presentation.</a:t>
            </a:r>
          </a:p>
          <a:p>
            <a:pPr marL="1828800" lvl="3" indent="-457200">
              <a:buFont typeface="Arial" panose="020B0604020202020204" pitchFamily="34" charset="0"/>
              <a:buChar char="•"/>
            </a:pPr>
            <a:r>
              <a:rPr lang="en-US" sz="2400" dirty="0"/>
              <a:t>Submit it to </a:t>
            </a:r>
            <a:r>
              <a:rPr lang="en-US" sz="2400" b="1" i="1" u="sng" dirty="0"/>
              <a:t>Backpack Presentation.</a:t>
            </a: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27884000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8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29,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3139321"/>
          </a:xfrm>
          <a:prstGeom prst="rect">
            <a:avLst/>
          </a:prstGeom>
          <a:noFill/>
        </p:spPr>
        <p:txBody>
          <a:bodyPr wrap="square" rtlCol="0">
            <a:spAutoFit/>
          </a:bodyPr>
          <a:lstStyle/>
          <a:p>
            <a:pPr marL="342900" indent="-342900">
              <a:buFont typeface="Arial"/>
              <a:buChar char="•"/>
            </a:pPr>
            <a:r>
              <a:rPr lang="en-US" sz="2600" dirty="0"/>
              <a:t>Attendance</a:t>
            </a:r>
            <a:br>
              <a:rPr lang="en-US" sz="2600" dirty="0"/>
            </a:br>
            <a:endParaRPr lang="en-US" sz="2600" dirty="0"/>
          </a:p>
          <a:p>
            <a:pPr marL="342900" indent="-342900">
              <a:buFont typeface="Arial"/>
              <a:buChar char="•"/>
            </a:pPr>
            <a:r>
              <a:rPr lang="en-US" sz="2600" dirty="0">
                <a:solidFill>
                  <a:srgbClr val="7030A0"/>
                </a:solidFill>
              </a:rPr>
              <a:t>Who is ready to present?</a:t>
            </a:r>
          </a:p>
          <a:p>
            <a:pPr marL="800100" lvl="1" indent="-342900">
              <a:buFont typeface="Arial"/>
              <a:buChar char="•"/>
            </a:pPr>
            <a:r>
              <a:rPr lang="en-US" sz="2400" dirty="0">
                <a:solidFill>
                  <a:srgbClr val="7030A0"/>
                </a:solidFill>
              </a:rPr>
              <a:t>Do some presentations.</a:t>
            </a:r>
            <a:br>
              <a:rPr lang="en-US" sz="2400" dirty="0">
                <a:solidFill>
                  <a:srgbClr val="7030A0"/>
                </a:solidFill>
              </a:rPr>
            </a:br>
            <a:endParaRPr lang="en-US" sz="2400" dirty="0">
              <a:solidFill>
                <a:srgbClr val="7030A0"/>
              </a:solidFill>
            </a:endParaRPr>
          </a:p>
          <a:p>
            <a:pPr marL="342900" indent="-342900">
              <a:buFont typeface="Arial"/>
              <a:buChar char="•"/>
            </a:pPr>
            <a:r>
              <a:rPr lang="en-US" sz="2400" dirty="0">
                <a:solidFill>
                  <a:srgbClr val="7030A0"/>
                </a:solidFill>
              </a:rPr>
              <a:t>With remaining time, people who are not finished with presentations need to get those done!</a:t>
            </a:r>
          </a:p>
          <a:p>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Can I demonstrate good communications skills to present my backpack idea?</a:t>
            </a:r>
          </a:p>
        </p:txBody>
      </p:sp>
    </p:spTree>
    <p:extLst>
      <p:ext uri="{BB962C8B-B14F-4D97-AF65-F5344CB8AC3E}">
        <p14:creationId xmlns:p14="http://schemas.microsoft.com/office/powerpoint/2010/main" val="7119879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8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29,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6001643"/>
          </a:xfrm>
          <a:prstGeom prst="rect">
            <a:avLst/>
          </a:prstGeom>
          <a:noFill/>
        </p:spPr>
        <p:txBody>
          <a:bodyPr wrap="square" rtlCol="0">
            <a:spAutoFit/>
          </a:bodyPr>
          <a:lstStyle/>
          <a:p>
            <a:pPr marL="342900" indent="-342900">
              <a:buFont typeface="Arial"/>
              <a:buChar char="•"/>
            </a:pPr>
            <a:r>
              <a:rPr lang="en-US" sz="2400" u="sng" dirty="0">
                <a:solidFill>
                  <a:srgbClr val="7030A0"/>
                </a:solidFill>
              </a:rPr>
              <a:t>Next steps:</a:t>
            </a:r>
          </a:p>
          <a:p>
            <a:pPr marL="914400" lvl="1"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product—have at least 4)</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914400" lvl="1" indent="-457200">
              <a:buFont typeface="Arial" panose="020B0604020202020204" pitchFamily="34" charset="0"/>
              <a:buChar char="•"/>
            </a:pPr>
            <a:r>
              <a:rPr lang="en-US" sz="2400" dirty="0"/>
              <a:t>Write out your </a:t>
            </a:r>
            <a:r>
              <a:rPr lang="en-US" sz="2400" b="1" i="1" u="sng" dirty="0"/>
              <a:t>Script</a:t>
            </a:r>
          </a:p>
          <a:p>
            <a:pPr marL="1828800" lvl="3" indent="-457200">
              <a:buFont typeface="Arial" panose="020B0604020202020204" pitchFamily="34" charset="0"/>
              <a:buChar char="•"/>
            </a:pPr>
            <a:r>
              <a:rPr lang="en-US" sz="2400" dirty="0"/>
              <a:t>Hook</a:t>
            </a:r>
          </a:p>
          <a:p>
            <a:pPr marL="1828800" lvl="3" indent="-457200">
              <a:buFont typeface="Arial" panose="020B0604020202020204" pitchFamily="34" charset="0"/>
              <a:buChar char="•"/>
            </a:pPr>
            <a:r>
              <a:rPr lang="en-US" sz="2400" dirty="0"/>
              <a:t>Introduction</a:t>
            </a:r>
          </a:p>
          <a:p>
            <a:pPr marL="1828800" lvl="3" indent="-457200">
              <a:buFont typeface="Arial" panose="020B0604020202020204" pitchFamily="34" charset="0"/>
              <a:buChar char="•"/>
            </a:pPr>
            <a:r>
              <a:rPr lang="en-US" sz="2400" dirty="0"/>
              <a:t>Body</a:t>
            </a:r>
          </a:p>
          <a:p>
            <a:pPr marL="1828800" lvl="3" indent="-457200">
              <a:buFont typeface="Arial" panose="020B0604020202020204" pitchFamily="34" charset="0"/>
              <a:buChar char="•"/>
            </a:pPr>
            <a:r>
              <a:rPr lang="en-US" sz="2400" dirty="0"/>
              <a:t>Call to Action</a:t>
            </a:r>
          </a:p>
          <a:p>
            <a:pPr marL="914400" lvl="1" indent="-457200">
              <a:buFont typeface="Arial" panose="020B0604020202020204" pitchFamily="34" charset="0"/>
              <a:buChar char="•"/>
            </a:pPr>
            <a:r>
              <a:rPr lang="en-US" sz="2400" dirty="0"/>
              <a:t>Finish </a:t>
            </a:r>
            <a:r>
              <a:rPr lang="en-US" sz="2400" b="1" i="1" u="sng" dirty="0"/>
              <a:t>logo</a:t>
            </a:r>
            <a:endParaRPr lang="en-US" sz="2400" dirty="0"/>
          </a:p>
          <a:p>
            <a:pPr marL="914400" lvl="1" indent="-457200">
              <a:buFont typeface="Arial" panose="020B0604020202020204" pitchFamily="34" charset="0"/>
              <a:buChar char="•"/>
            </a:pPr>
            <a:r>
              <a:rPr lang="en-US" sz="2400" dirty="0"/>
              <a:t>Put together slide show presentation.</a:t>
            </a:r>
          </a:p>
          <a:p>
            <a:pPr marL="1828800" lvl="3" indent="-457200">
              <a:buFont typeface="Arial" panose="020B0604020202020204" pitchFamily="34" charset="0"/>
              <a:buChar char="•"/>
            </a:pPr>
            <a:r>
              <a:rPr lang="en-US" sz="2400" dirty="0"/>
              <a:t>Submit it to </a:t>
            </a:r>
            <a:r>
              <a:rPr lang="en-US" sz="2400" b="1" i="1" u="sng" dirty="0"/>
              <a:t>Backpack Presentation.</a:t>
            </a:r>
            <a:endParaRPr lang="en-US" sz="2400" dirty="0"/>
          </a:p>
          <a:p>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Can I demonstrate good communications skills to present my backpack idea?</a:t>
            </a:r>
          </a:p>
        </p:txBody>
      </p:sp>
    </p:spTree>
    <p:extLst>
      <p:ext uri="{BB962C8B-B14F-4D97-AF65-F5344CB8AC3E}">
        <p14:creationId xmlns:p14="http://schemas.microsoft.com/office/powerpoint/2010/main" val="12885557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8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29, 2023</a:t>
            </a:r>
            <a:br>
              <a:rPr lang="en-US" dirty="0"/>
            </a:br>
            <a:r>
              <a:rPr lang="en-US" dirty="0"/>
              <a:t>8</a:t>
            </a:r>
            <a:r>
              <a:rPr lang="en-US" baseline="30000" dirty="0"/>
              <a:t>th</a:t>
            </a:r>
            <a:r>
              <a:rPr lang="en-US" dirty="0"/>
              <a:t> grade STEAM</a:t>
            </a:r>
          </a:p>
        </p:txBody>
      </p:sp>
      <p:sp>
        <p:nvSpPr>
          <p:cNvPr id="3" name="TextBox 2"/>
          <p:cNvSpPr txBox="1"/>
          <p:nvPr/>
        </p:nvSpPr>
        <p:spPr>
          <a:xfrm>
            <a:off x="-1" y="1182231"/>
            <a:ext cx="8834719" cy="5693866"/>
          </a:xfrm>
          <a:prstGeom prst="rect">
            <a:avLst/>
          </a:prstGeom>
          <a:noFill/>
        </p:spPr>
        <p:txBody>
          <a:bodyPr wrap="square" rtlCol="0">
            <a:spAutoFit/>
          </a:bodyPr>
          <a:lstStyle/>
          <a:p>
            <a:pPr marL="342900" indent="-342900">
              <a:buFont typeface="Arial"/>
              <a:buChar char="•"/>
            </a:pPr>
            <a:r>
              <a:rPr lang="en-US" sz="2600" dirty="0"/>
              <a:t>Attendance/4</a:t>
            </a:r>
            <a:r>
              <a:rPr lang="en-US" sz="2600" baseline="30000" dirty="0"/>
              <a:t>th</a:t>
            </a:r>
            <a:r>
              <a:rPr lang="en-US" sz="2600" dirty="0"/>
              <a:t> pd—Do NOT bring water bottles to class if it doesn’t have a screw on lid.</a:t>
            </a:r>
            <a:br>
              <a:rPr lang="en-US" sz="2600" dirty="0"/>
            </a:br>
            <a:endParaRPr lang="en-US" sz="2600" dirty="0"/>
          </a:p>
          <a:p>
            <a:pPr marL="342900" indent="-342900">
              <a:buFont typeface="Arial"/>
              <a:buChar char="•"/>
            </a:pPr>
            <a:r>
              <a:rPr lang="en-US" sz="2600" dirty="0"/>
              <a:t>Egg Drop &amp; Demonstration Planning</a:t>
            </a:r>
          </a:p>
          <a:p>
            <a:pPr marL="800100" lvl="1" indent="-342900">
              <a:buFont typeface="Arial"/>
              <a:buChar char="•"/>
            </a:pPr>
            <a:r>
              <a:rPr lang="en-US" sz="2600" b="1" i="1" dirty="0"/>
              <a:t>We will do the Egg Drop on </a:t>
            </a:r>
            <a:r>
              <a:rPr lang="en-US" sz="2600" b="1" i="1" u="sng" dirty="0"/>
              <a:t>Tuesday</a:t>
            </a:r>
            <a:br>
              <a:rPr lang="en-US" sz="2600" dirty="0"/>
            </a:br>
            <a:endParaRPr lang="en-US" sz="2600" dirty="0"/>
          </a:p>
          <a:p>
            <a:pPr marL="342900" indent="-342900">
              <a:buFont typeface="Arial"/>
              <a:buChar char="•"/>
            </a:pPr>
            <a:r>
              <a:rPr lang="en-US" sz="2600" dirty="0"/>
              <a:t>Ms. Greenway here next Wed (Oct 4th) during 7</a:t>
            </a:r>
            <a:r>
              <a:rPr lang="en-US" sz="2600" baseline="30000" dirty="0"/>
              <a:t>th</a:t>
            </a:r>
            <a:r>
              <a:rPr lang="en-US" sz="2600" dirty="0"/>
              <a:t> pd</a:t>
            </a:r>
            <a:br>
              <a:rPr lang="en-US" sz="2600" dirty="0"/>
            </a:br>
            <a:endParaRPr lang="en-US" sz="2600" dirty="0"/>
          </a:p>
          <a:p>
            <a:pPr marL="342900" indent="-342900">
              <a:buFont typeface="Arial"/>
              <a:buChar char="•"/>
            </a:pPr>
            <a:r>
              <a:rPr lang="en-US" sz="2600" b="1" i="1" u="sng" dirty="0"/>
              <a:t>Drone Quiz </a:t>
            </a:r>
            <a:r>
              <a:rPr lang="en-US" sz="2600" dirty="0"/>
              <a:t>(4</a:t>
            </a:r>
            <a:r>
              <a:rPr lang="en-US" sz="2600" baseline="30000" dirty="0"/>
              <a:t>th</a:t>
            </a:r>
            <a:r>
              <a:rPr lang="en-US" sz="2600" dirty="0"/>
              <a:t> &amp; 7</a:t>
            </a:r>
            <a:r>
              <a:rPr lang="en-US" sz="2600" baseline="30000" dirty="0"/>
              <a:t>th</a:t>
            </a:r>
            <a:r>
              <a:rPr lang="en-US" sz="2600" dirty="0"/>
              <a:t> pd)</a:t>
            </a:r>
          </a:p>
          <a:p>
            <a:pPr marL="342900" indent="-342900">
              <a:buFont typeface="Arial"/>
              <a:buChar char="•"/>
            </a:pPr>
            <a:r>
              <a:rPr lang="en-US" sz="2600" dirty="0"/>
              <a:t>Missing assignments (4</a:t>
            </a:r>
            <a:r>
              <a:rPr lang="en-US" sz="2600" baseline="30000" dirty="0"/>
              <a:t>th</a:t>
            </a:r>
            <a:r>
              <a:rPr lang="en-US" sz="2600" dirty="0"/>
              <a:t> pd)</a:t>
            </a:r>
          </a:p>
          <a:p>
            <a:pPr marL="342900" indent="-342900">
              <a:buFont typeface="Arial"/>
              <a:buChar char="•"/>
            </a:pPr>
            <a:r>
              <a:rPr lang="en-US" sz="2600" dirty="0"/>
              <a:t>Intro to Coding task</a:t>
            </a:r>
            <a:br>
              <a:rPr lang="en-US" sz="2600" dirty="0"/>
            </a:br>
            <a:endParaRPr lang="en-US" sz="2600" dirty="0"/>
          </a:p>
          <a:p>
            <a:pPr marL="342900" indent="-342900">
              <a:buFont typeface="Arial"/>
              <a:buChar char="•"/>
            </a:pPr>
            <a:r>
              <a:rPr lang="en-US" sz="2600" dirty="0"/>
              <a:t>Homecoming pins--(7</a:t>
            </a:r>
            <a:r>
              <a:rPr lang="en-US" sz="2600" baseline="30000" dirty="0"/>
              <a:t>th</a:t>
            </a:r>
            <a:r>
              <a:rPr lang="en-US" sz="2600" dirty="0"/>
              <a:t> pd)</a:t>
            </a:r>
          </a:p>
          <a:p>
            <a:pPr marL="342900" indent="-342900">
              <a:buFont typeface="Arial"/>
              <a:buChar char="•"/>
            </a:pPr>
            <a:r>
              <a:rPr lang="en-US" sz="2600" dirty="0"/>
              <a:t>Drones--(7</a:t>
            </a:r>
            <a:r>
              <a:rPr lang="en-US" sz="2600" baseline="30000" dirty="0"/>
              <a:t>th</a:t>
            </a:r>
            <a:r>
              <a:rPr lang="en-US" sz="2600" dirty="0"/>
              <a:t> pd) if not windy</a:t>
            </a:r>
          </a:p>
        </p:txBody>
      </p:sp>
      <p:sp>
        <p:nvSpPr>
          <p:cNvPr id="4" name="TextBox 3">
            <a:extLst>
              <a:ext uri="{FF2B5EF4-FFF2-40B4-BE49-F238E27FC236}">
                <a16:creationId xmlns:a16="http://schemas.microsoft.com/office/drawing/2014/main" id="{49F8EBC5-0D38-7260-DB2A-3F0FEC8A4577}"/>
              </a:ext>
            </a:extLst>
          </p:cNvPr>
          <p:cNvSpPr txBox="1"/>
          <p:nvPr/>
        </p:nvSpPr>
        <p:spPr>
          <a:xfrm>
            <a:off x="8834718" y="1182231"/>
            <a:ext cx="3357282" cy="2677656"/>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What are some characteristics you are going to put into your egg drop?</a:t>
            </a:r>
          </a:p>
        </p:txBody>
      </p:sp>
    </p:spTree>
    <p:extLst>
      <p:ext uri="{BB962C8B-B14F-4D97-AF65-F5344CB8AC3E}">
        <p14:creationId xmlns:p14="http://schemas.microsoft.com/office/powerpoint/2010/main" val="38810649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8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29, 2023</a:t>
            </a:r>
            <a:br>
              <a:rPr lang="en-US" dirty="0"/>
            </a:br>
            <a:r>
              <a:rPr lang="en-US" dirty="0"/>
              <a:t>8</a:t>
            </a:r>
            <a:r>
              <a:rPr lang="en-US" baseline="30000" dirty="0"/>
              <a:t>th</a:t>
            </a:r>
            <a:r>
              <a:rPr lang="en-US" dirty="0"/>
              <a:t> grade STEAM</a:t>
            </a:r>
          </a:p>
        </p:txBody>
      </p:sp>
      <p:sp>
        <p:nvSpPr>
          <p:cNvPr id="3" name="TextBox 2"/>
          <p:cNvSpPr txBox="1"/>
          <p:nvPr/>
        </p:nvSpPr>
        <p:spPr>
          <a:xfrm>
            <a:off x="-1" y="1182231"/>
            <a:ext cx="8834719" cy="5693866"/>
          </a:xfrm>
          <a:prstGeom prst="rect">
            <a:avLst/>
          </a:prstGeom>
          <a:noFill/>
        </p:spPr>
        <p:txBody>
          <a:bodyPr wrap="square" rtlCol="0">
            <a:spAutoFit/>
          </a:bodyPr>
          <a:lstStyle/>
          <a:p>
            <a:pPr marL="342900" indent="-342900">
              <a:buFont typeface="Arial"/>
              <a:buChar char="•"/>
            </a:pPr>
            <a:r>
              <a:rPr lang="en-US" sz="2600" dirty="0"/>
              <a:t>Attendance/4</a:t>
            </a:r>
            <a:r>
              <a:rPr lang="en-US" sz="2600" baseline="30000" dirty="0"/>
              <a:t>th</a:t>
            </a:r>
            <a:r>
              <a:rPr lang="en-US" sz="2600" dirty="0"/>
              <a:t> pd—Do NOT bring water bottles to class if it doesn’t have a screw on lid.</a:t>
            </a:r>
            <a:br>
              <a:rPr lang="en-US" sz="2600" dirty="0"/>
            </a:br>
            <a:endParaRPr lang="en-US" sz="2600" dirty="0"/>
          </a:p>
          <a:p>
            <a:pPr marL="342900" indent="-342900">
              <a:buFont typeface="Arial"/>
              <a:buChar char="•"/>
            </a:pPr>
            <a:r>
              <a:rPr lang="en-US" sz="2600" dirty="0"/>
              <a:t>Egg Drop &amp; Demonstration Planning</a:t>
            </a:r>
          </a:p>
          <a:p>
            <a:pPr marL="800100" lvl="1" indent="-342900">
              <a:buFont typeface="Arial"/>
              <a:buChar char="•"/>
            </a:pPr>
            <a:r>
              <a:rPr lang="en-US" sz="2600" b="1" i="1" dirty="0"/>
              <a:t>We will do the Egg Drop on </a:t>
            </a:r>
            <a:r>
              <a:rPr lang="en-US" sz="2600" b="1" i="1" u="sng" dirty="0"/>
              <a:t>Tuesday</a:t>
            </a:r>
            <a:br>
              <a:rPr lang="en-US" sz="2600" dirty="0"/>
            </a:br>
            <a:endParaRPr lang="en-US" sz="2600" dirty="0"/>
          </a:p>
          <a:p>
            <a:pPr marL="342900" indent="-342900">
              <a:buFont typeface="Arial"/>
              <a:buChar char="•"/>
            </a:pPr>
            <a:r>
              <a:rPr lang="en-US" sz="2600" dirty="0"/>
              <a:t>Ms. Greenway here next Wed (Oct 4th) during 7</a:t>
            </a:r>
            <a:r>
              <a:rPr lang="en-US" sz="2600" baseline="30000" dirty="0"/>
              <a:t>th</a:t>
            </a:r>
            <a:r>
              <a:rPr lang="en-US" sz="2600" dirty="0"/>
              <a:t> pd</a:t>
            </a:r>
            <a:br>
              <a:rPr lang="en-US" sz="2600" dirty="0"/>
            </a:br>
            <a:endParaRPr lang="en-US" sz="2600" dirty="0"/>
          </a:p>
          <a:p>
            <a:pPr marL="342900" indent="-342900">
              <a:buFont typeface="Arial"/>
              <a:buChar char="•"/>
            </a:pPr>
            <a:r>
              <a:rPr lang="en-US" sz="2600" dirty="0"/>
              <a:t>Drone Quiz (4</a:t>
            </a:r>
            <a:r>
              <a:rPr lang="en-US" sz="2600" baseline="30000" dirty="0"/>
              <a:t>th</a:t>
            </a:r>
            <a:r>
              <a:rPr lang="en-US" sz="2600" dirty="0"/>
              <a:t> pd)</a:t>
            </a:r>
          </a:p>
          <a:p>
            <a:pPr marL="342900" indent="-342900">
              <a:buFont typeface="Arial"/>
              <a:buChar char="•"/>
            </a:pPr>
            <a:r>
              <a:rPr lang="en-US" sz="2600" dirty="0"/>
              <a:t>Missing assignments (4</a:t>
            </a:r>
            <a:r>
              <a:rPr lang="en-US" sz="2600" baseline="30000" dirty="0"/>
              <a:t>th</a:t>
            </a:r>
            <a:r>
              <a:rPr lang="en-US" sz="2600" dirty="0"/>
              <a:t> pd)</a:t>
            </a:r>
          </a:p>
          <a:p>
            <a:pPr marL="342900" indent="-342900">
              <a:buFont typeface="Arial"/>
              <a:buChar char="•"/>
            </a:pPr>
            <a:r>
              <a:rPr lang="en-US" sz="2600" dirty="0"/>
              <a:t>Drone Blocks for those who are done</a:t>
            </a:r>
            <a:br>
              <a:rPr lang="en-US" sz="2600" dirty="0"/>
            </a:br>
            <a:endParaRPr lang="en-US" sz="2600" dirty="0"/>
          </a:p>
          <a:p>
            <a:pPr marL="342900" indent="-342900">
              <a:buFont typeface="Arial"/>
              <a:buChar char="•"/>
            </a:pPr>
            <a:r>
              <a:rPr lang="en-US" sz="2600" dirty="0"/>
              <a:t>Homecoming pins--(7</a:t>
            </a:r>
            <a:r>
              <a:rPr lang="en-US" sz="2600" baseline="30000" dirty="0"/>
              <a:t>th</a:t>
            </a:r>
            <a:r>
              <a:rPr lang="en-US" sz="2600" dirty="0"/>
              <a:t> pd)</a:t>
            </a:r>
          </a:p>
          <a:p>
            <a:pPr marL="342900" indent="-342900">
              <a:buFont typeface="Arial"/>
              <a:buChar char="•"/>
            </a:pPr>
            <a:r>
              <a:rPr lang="en-US" sz="2600" dirty="0"/>
              <a:t>Drones--(7</a:t>
            </a:r>
            <a:r>
              <a:rPr lang="en-US" sz="2600" baseline="30000" dirty="0"/>
              <a:t>th</a:t>
            </a:r>
            <a:r>
              <a:rPr lang="en-US" sz="2600" dirty="0"/>
              <a:t> pd)</a:t>
            </a:r>
          </a:p>
        </p:txBody>
      </p:sp>
      <p:sp>
        <p:nvSpPr>
          <p:cNvPr id="4" name="TextBox 3">
            <a:extLst>
              <a:ext uri="{FF2B5EF4-FFF2-40B4-BE49-F238E27FC236}">
                <a16:creationId xmlns:a16="http://schemas.microsoft.com/office/drawing/2014/main" id="{49F8EBC5-0D38-7260-DB2A-3F0FEC8A4577}"/>
              </a:ext>
            </a:extLst>
          </p:cNvPr>
          <p:cNvSpPr txBox="1"/>
          <p:nvPr/>
        </p:nvSpPr>
        <p:spPr>
          <a:xfrm>
            <a:off x="8834718" y="1182231"/>
            <a:ext cx="3357282" cy="2677656"/>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What are some characteristics you are going to put into your egg drop?</a:t>
            </a:r>
          </a:p>
        </p:txBody>
      </p:sp>
    </p:spTree>
    <p:extLst>
      <p:ext uri="{BB962C8B-B14F-4D97-AF65-F5344CB8AC3E}">
        <p14:creationId xmlns:p14="http://schemas.microsoft.com/office/powerpoint/2010/main" val="3335499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2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129" y="0"/>
            <a:ext cx="11037151" cy="1143000"/>
          </a:xfrm>
        </p:spPr>
        <p:txBody>
          <a:bodyPr>
            <a:normAutofit fontScale="90000"/>
          </a:bodyPr>
          <a:lstStyle/>
          <a:p>
            <a:pPr algn="ctr"/>
            <a:r>
              <a:rPr lang="en-US" dirty="0"/>
              <a:t>Today’s “Plan”—</a:t>
            </a:r>
            <a:r>
              <a:rPr lang="en-US" dirty="0" err="1"/>
              <a:t>Freyday</a:t>
            </a:r>
            <a:r>
              <a:rPr lang="en-US" dirty="0"/>
              <a:t> August 25, 2023</a:t>
            </a:r>
            <a:br>
              <a:rPr lang="en-US" dirty="0"/>
            </a:br>
            <a:r>
              <a:rPr lang="en-US" dirty="0"/>
              <a:t>STEAM</a:t>
            </a:r>
          </a:p>
        </p:txBody>
      </p:sp>
      <p:sp>
        <p:nvSpPr>
          <p:cNvPr id="3" name="TextBox 2"/>
          <p:cNvSpPr txBox="1"/>
          <p:nvPr/>
        </p:nvSpPr>
        <p:spPr>
          <a:xfrm>
            <a:off x="0" y="1348800"/>
            <a:ext cx="12192000" cy="5016758"/>
          </a:xfrm>
          <a:prstGeom prst="rect">
            <a:avLst/>
          </a:prstGeom>
          <a:noFill/>
        </p:spPr>
        <p:txBody>
          <a:bodyPr wrap="square" rtlCol="0">
            <a:spAutoFit/>
          </a:bodyPr>
          <a:lstStyle/>
          <a:p>
            <a:pPr marL="342900" indent="-342900">
              <a:buFont typeface="Arial"/>
              <a:buChar char="•"/>
            </a:pPr>
            <a:r>
              <a:rPr lang="en-US" sz="3200" dirty="0"/>
              <a:t>Attendance/Brain Stretcher</a:t>
            </a:r>
          </a:p>
          <a:p>
            <a:pPr marL="1257300" lvl="2" indent="-342900">
              <a:buFont typeface="Arial"/>
              <a:buChar char="•"/>
            </a:pPr>
            <a:r>
              <a:rPr lang="en-US" sz="3200" dirty="0"/>
              <a:t>Go to estesparksteam.com for the Brain Stretcher</a:t>
            </a:r>
          </a:p>
          <a:p>
            <a:pPr marL="342900" indent="-342900">
              <a:buFont typeface="Arial"/>
              <a:buChar char="•"/>
            </a:pPr>
            <a:r>
              <a:rPr lang="en-US" sz="3200" dirty="0"/>
              <a:t>Questions/Reminders</a:t>
            </a:r>
          </a:p>
          <a:p>
            <a:pPr marL="342900" indent="-342900">
              <a:buFont typeface="Arial"/>
              <a:buChar char="•"/>
            </a:pPr>
            <a:r>
              <a:rPr lang="en-US" sz="3200" dirty="0"/>
              <a:t>Continue/Finish Getting Acquainted Activity</a:t>
            </a:r>
          </a:p>
          <a:p>
            <a:pPr marL="1257300" lvl="2" indent="-342900">
              <a:buFont typeface="Arial"/>
              <a:buChar char="•"/>
            </a:pPr>
            <a:r>
              <a:rPr lang="en-US" sz="3200" dirty="0"/>
              <a:t>Submit TWO assignments (see whiteboard)</a:t>
            </a:r>
          </a:p>
          <a:p>
            <a:pPr marL="342900" indent="-342900">
              <a:buFont typeface="Arial"/>
              <a:buChar char="•"/>
            </a:pPr>
            <a:r>
              <a:rPr lang="en-US" sz="3200" dirty="0"/>
              <a:t>Present some “Getting Acquainted” activities</a:t>
            </a:r>
          </a:p>
          <a:p>
            <a:pPr marL="342900" indent="-342900">
              <a:buFont typeface="Arial"/>
              <a:buChar char="•"/>
            </a:pPr>
            <a:endParaRPr lang="en-US" sz="3200" dirty="0"/>
          </a:p>
          <a:p>
            <a:r>
              <a:rPr lang="en-US" sz="2400" i="1" u="sng" dirty="0"/>
              <a:t>If time:</a:t>
            </a:r>
            <a:endParaRPr lang="en-US" sz="2400" dirty="0"/>
          </a:p>
          <a:p>
            <a:pPr marL="571500" indent="-571500">
              <a:buFont typeface="Arial" panose="020B0604020202020204" pitchFamily="34" charset="0"/>
              <a:buChar char="•"/>
            </a:pPr>
            <a:r>
              <a:rPr lang="en-US" sz="2400" dirty="0"/>
              <a:t>6</a:t>
            </a:r>
            <a:r>
              <a:rPr lang="en-US" sz="2400" baseline="30000" dirty="0"/>
              <a:t>th</a:t>
            </a:r>
            <a:r>
              <a:rPr lang="en-US" sz="2400" dirty="0"/>
              <a:t> grade work on ROARS matrix</a:t>
            </a:r>
          </a:p>
          <a:p>
            <a:pPr marL="571500" indent="-571500">
              <a:buFont typeface="Arial" panose="020B0604020202020204" pitchFamily="34" charset="0"/>
              <a:buChar char="•"/>
            </a:pPr>
            <a:r>
              <a:rPr lang="en-US" sz="2400" dirty="0"/>
              <a:t>7</a:t>
            </a:r>
            <a:r>
              <a:rPr lang="en-US" sz="2400" baseline="30000" dirty="0"/>
              <a:t>th</a:t>
            </a:r>
            <a:r>
              <a:rPr lang="en-US" sz="2400" dirty="0"/>
              <a:t> grade begin boat planning</a:t>
            </a:r>
          </a:p>
          <a:p>
            <a:pPr marL="571500" indent="-571500">
              <a:buFont typeface="Arial" panose="020B0604020202020204" pitchFamily="34" charset="0"/>
              <a:buChar char="•"/>
            </a:pPr>
            <a:r>
              <a:rPr lang="en-US" sz="2400" dirty="0"/>
              <a:t>8</a:t>
            </a:r>
            <a:r>
              <a:rPr lang="en-US" sz="2400" baseline="30000" dirty="0"/>
              <a:t>th</a:t>
            </a:r>
            <a:r>
              <a:rPr lang="en-US" sz="2400" dirty="0"/>
              <a:t> grade work on spirit button designs or begin looking up Science demonstrations</a:t>
            </a:r>
          </a:p>
        </p:txBody>
      </p:sp>
    </p:spTree>
    <p:extLst>
      <p:ext uri="{BB962C8B-B14F-4D97-AF65-F5344CB8AC3E}">
        <p14:creationId xmlns:p14="http://schemas.microsoft.com/office/powerpoint/2010/main" val="3853870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October 2,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3139321"/>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solidFill>
                  <a:srgbClr val="7030A0"/>
                </a:solidFill>
              </a:rPr>
              <a:t>Who is ready to present?</a:t>
            </a:r>
          </a:p>
          <a:p>
            <a:pPr marL="800100" lvl="1" indent="-342900">
              <a:buFont typeface="Arial"/>
              <a:buChar char="•"/>
            </a:pPr>
            <a:r>
              <a:rPr lang="en-US" sz="2400" dirty="0">
                <a:solidFill>
                  <a:srgbClr val="7030A0"/>
                </a:solidFill>
              </a:rPr>
              <a:t>Do some presentations.</a:t>
            </a:r>
            <a:br>
              <a:rPr lang="en-US" sz="2400" dirty="0">
                <a:solidFill>
                  <a:srgbClr val="7030A0"/>
                </a:solidFill>
              </a:rPr>
            </a:br>
            <a:endParaRPr lang="en-US" sz="2400" dirty="0">
              <a:solidFill>
                <a:srgbClr val="7030A0"/>
              </a:solidFill>
            </a:endParaRPr>
          </a:p>
          <a:p>
            <a:pPr marL="342900" indent="-342900">
              <a:buFont typeface="Arial"/>
              <a:buChar char="•"/>
            </a:pPr>
            <a:r>
              <a:rPr lang="en-US" sz="2400" dirty="0">
                <a:solidFill>
                  <a:srgbClr val="7030A0"/>
                </a:solidFill>
              </a:rPr>
              <a:t>With any remaining time, people who are not finished with presentations need to get those done!</a:t>
            </a:r>
          </a:p>
          <a:p>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Can I demonstrate good communications skills to present my backpack idea?</a:t>
            </a:r>
          </a:p>
        </p:txBody>
      </p:sp>
    </p:spTree>
    <p:extLst>
      <p:ext uri="{BB962C8B-B14F-4D97-AF65-F5344CB8AC3E}">
        <p14:creationId xmlns:p14="http://schemas.microsoft.com/office/powerpoint/2010/main" val="30480532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October 2,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6001643"/>
          </a:xfrm>
          <a:prstGeom prst="rect">
            <a:avLst/>
          </a:prstGeom>
          <a:noFill/>
        </p:spPr>
        <p:txBody>
          <a:bodyPr wrap="square" rtlCol="0">
            <a:spAutoFit/>
          </a:bodyPr>
          <a:lstStyle/>
          <a:p>
            <a:pPr marL="342900" indent="-342900">
              <a:buFont typeface="Arial"/>
              <a:buChar char="•"/>
            </a:pPr>
            <a:r>
              <a:rPr lang="en-US" sz="2400" u="sng" dirty="0">
                <a:solidFill>
                  <a:srgbClr val="7030A0"/>
                </a:solidFill>
              </a:rPr>
              <a:t>Things that are in the Gradebook</a:t>
            </a:r>
          </a:p>
          <a:p>
            <a:pPr marL="914400" lvl="1"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product—have at least 4)</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914400" lvl="1" indent="-457200">
              <a:buFont typeface="Arial" panose="020B0604020202020204" pitchFamily="34" charset="0"/>
              <a:buChar char="•"/>
            </a:pPr>
            <a:r>
              <a:rPr lang="en-US" sz="2400" dirty="0"/>
              <a:t>Write out your </a:t>
            </a:r>
            <a:r>
              <a:rPr lang="en-US" sz="2400" b="1" i="1" u="sng" dirty="0"/>
              <a:t>Script</a:t>
            </a:r>
          </a:p>
          <a:p>
            <a:pPr marL="1828800" lvl="3" indent="-457200">
              <a:buFont typeface="Arial" panose="020B0604020202020204" pitchFamily="34" charset="0"/>
              <a:buChar char="•"/>
            </a:pPr>
            <a:r>
              <a:rPr lang="en-US" sz="2400" dirty="0"/>
              <a:t>Hook</a:t>
            </a:r>
          </a:p>
          <a:p>
            <a:pPr marL="1828800" lvl="3" indent="-457200">
              <a:buFont typeface="Arial" panose="020B0604020202020204" pitchFamily="34" charset="0"/>
              <a:buChar char="•"/>
            </a:pPr>
            <a:r>
              <a:rPr lang="en-US" sz="2400" dirty="0"/>
              <a:t>Introduction</a:t>
            </a:r>
          </a:p>
          <a:p>
            <a:pPr marL="1828800" lvl="3" indent="-457200">
              <a:buFont typeface="Arial" panose="020B0604020202020204" pitchFamily="34" charset="0"/>
              <a:buChar char="•"/>
            </a:pPr>
            <a:r>
              <a:rPr lang="en-US" sz="2400" dirty="0"/>
              <a:t>Body</a:t>
            </a:r>
          </a:p>
          <a:p>
            <a:pPr marL="1828800" lvl="3" indent="-457200">
              <a:buFont typeface="Arial" panose="020B0604020202020204" pitchFamily="34" charset="0"/>
              <a:buChar char="•"/>
            </a:pPr>
            <a:r>
              <a:rPr lang="en-US" sz="2400" dirty="0"/>
              <a:t>Call to Action</a:t>
            </a:r>
          </a:p>
          <a:p>
            <a:pPr marL="914400" lvl="1" indent="-457200">
              <a:buFont typeface="Arial" panose="020B0604020202020204" pitchFamily="34" charset="0"/>
              <a:buChar char="•"/>
            </a:pPr>
            <a:r>
              <a:rPr lang="en-US" sz="2400" dirty="0"/>
              <a:t>Finish </a:t>
            </a:r>
            <a:r>
              <a:rPr lang="en-US" sz="2400" b="1" i="1" u="sng" dirty="0"/>
              <a:t>logo</a:t>
            </a:r>
            <a:endParaRPr lang="en-US" sz="2400" dirty="0"/>
          </a:p>
          <a:p>
            <a:pPr marL="914400" lvl="1" indent="-457200">
              <a:buFont typeface="Arial" panose="020B0604020202020204" pitchFamily="34" charset="0"/>
              <a:buChar char="•"/>
            </a:pPr>
            <a:r>
              <a:rPr lang="en-US" sz="2400" dirty="0"/>
              <a:t>Put together slide show presentation.</a:t>
            </a:r>
          </a:p>
          <a:p>
            <a:pPr marL="1828800" lvl="3" indent="-457200">
              <a:buFont typeface="Arial" panose="020B0604020202020204" pitchFamily="34" charset="0"/>
              <a:buChar char="•"/>
            </a:pPr>
            <a:r>
              <a:rPr lang="en-US" sz="2400" dirty="0"/>
              <a:t>Submit it to </a:t>
            </a:r>
            <a:r>
              <a:rPr lang="en-US" sz="2400" b="1" i="1" u="sng" dirty="0"/>
              <a:t>Backpack Presentation.</a:t>
            </a:r>
            <a:endParaRPr lang="en-US" sz="2400" dirty="0"/>
          </a:p>
          <a:p>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Can I demonstrate good communications skills to present my backpack idea?</a:t>
            </a:r>
          </a:p>
        </p:txBody>
      </p:sp>
    </p:spTree>
    <p:extLst>
      <p:ext uri="{BB962C8B-B14F-4D97-AF65-F5344CB8AC3E}">
        <p14:creationId xmlns:p14="http://schemas.microsoft.com/office/powerpoint/2010/main" val="2866572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October 2, 2023</a:t>
            </a:r>
            <a:br>
              <a:rPr lang="en-US" dirty="0"/>
            </a:br>
            <a:r>
              <a:rPr lang="en-US" dirty="0"/>
              <a:t>8</a:t>
            </a:r>
            <a:r>
              <a:rPr lang="en-US" baseline="30000" dirty="0"/>
              <a:t>th</a:t>
            </a:r>
            <a:r>
              <a:rPr lang="en-US" dirty="0"/>
              <a:t> grade STEAM</a:t>
            </a:r>
          </a:p>
        </p:txBody>
      </p:sp>
      <p:sp>
        <p:nvSpPr>
          <p:cNvPr id="3" name="TextBox 2"/>
          <p:cNvSpPr txBox="1"/>
          <p:nvPr/>
        </p:nvSpPr>
        <p:spPr>
          <a:xfrm>
            <a:off x="-1" y="1182231"/>
            <a:ext cx="8834719" cy="5693866"/>
          </a:xfrm>
          <a:prstGeom prst="rect">
            <a:avLst/>
          </a:prstGeom>
          <a:noFill/>
        </p:spPr>
        <p:txBody>
          <a:bodyPr wrap="square" rtlCol="0">
            <a:spAutoFit/>
          </a:bodyPr>
          <a:lstStyle/>
          <a:p>
            <a:pPr marL="342900" indent="-342900">
              <a:buFont typeface="Arial"/>
              <a:buChar char="•"/>
            </a:pPr>
            <a:r>
              <a:rPr lang="en-US" sz="2600" dirty="0"/>
              <a:t>Attendance/4</a:t>
            </a:r>
            <a:r>
              <a:rPr lang="en-US" sz="2600" baseline="30000" dirty="0"/>
              <a:t>th</a:t>
            </a:r>
            <a:r>
              <a:rPr lang="en-US" sz="2600" dirty="0"/>
              <a:t> pd—Do NOT bring water bottles to class if it doesn’t have a screw on lid.</a:t>
            </a:r>
            <a:br>
              <a:rPr lang="en-US" sz="2600" dirty="0"/>
            </a:br>
            <a:endParaRPr lang="en-US" sz="2600" dirty="0"/>
          </a:p>
          <a:p>
            <a:pPr marL="342900" indent="-342900">
              <a:buFont typeface="Arial"/>
              <a:buChar char="•"/>
            </a:pPr>
            <a:r>
              <a:rPr lang="en-US" sz="2600" dirty="0"/>
              <a:t>Egg Drop &amp; Demonstration Planning</a:t>
            </a:r>
          </a:p>
          <a:p>
            <a:pPr marL="800100" lvl="1" indent="-342900">
              <a:buFont typeface="Arial"/>
              <a:buChar char="•"/>
            </a:pPr>
            <a:r>
              <a:rPr lang="en-US" sz="2600" b="1" i="1" dirty="0"/>
              <a:t>We will do the Egg Drop on </a:t>
            </a:r>
            <a:r>
              <a:rPr lang="en-US" sz="2600" b="1" i="1" u="sng" dirty="0"/>
              <a:t>Tuesday—that is tomorrow!</a:t>
            </a:r>
            <a:br>
              <a:rPr lang="en-US" sz="2600" dirty="0"/>
            </a:br>
            <a:endParaRPr lang="en-US" sz="2600" dirty="0"/>
          </a:p>
          <a:p>
            <a:pPr marL="342900" indent="-342900">
              <a:buFont typeface="Arial"/>
              <a:buChar char="•"/>
            </a:pPr>
            <a:r>
              <a:rPr lang="en-US" sz="2600" dirty="0"/>
              <a:t>Ms. Greenway here next Wed (Oct 4th) during 7</a:t>
            </a:r>
            <a:r>
              <a:rPr lang="en-US" sz="2600" baseline="30000" dirty="0"/>
              <a:t>th</a:t>
            </a:r>
            <a:r>
              <a:rPr lang="en-US" sz="2600" dirty="0"/>
              <a:t> pd—we need price quotes!</a:t>
            </a:r>
            <a:br>
              <a:rPr lang="en-US" sz="2600" dirty="0"/>
            </a:br>
            <a:endParaRPr lang="en-US" sz="2600" dirty="0"/>
          </a:p>
          <a:p>
            <a:pPr marL="342900" indent="-342900">
              <a:buFont typeface="Arial"/>
              <a:buChar char="•"/>
            </a:pPr>
            <a:r>
              <a:rPr lang="en-US" sz="2600" dirty="0"/>
              <a:t>Review Intro Coding task from Friday—giving directions to Siler’s room</a:t>
            </a:r>
            <a:br>
              <a:rPr lang="en-US" sz="2600" dirty="0"/>
            </a:br>
            <a:endParaRPr lang="en-US" sz="2600" dirty="0"/>
          </a:p>
          <a:p>
            <a:pPr marL="342900" indent="-342900">
              <a:buFont typeface="Arial"/>
              <a:buChar char="•"/>
            </a:pPr>
            <a:r>
              <a:rPr lang="en-US" sz="2600" dirty="0"/>
              <a:t>Gather price quotes</a:t>
            </a:r>
          </a:p>
          <a:p>
            <a:pPr marL="342900" indent="-342900">
              <a:buFont typeface="Arial"/>
              <a:buChar char="•"/>
            </a:pPr>
            <a:r>
              <a:rPr lang="en-US" sz="2600" dirty="0"/>
              <a:t>Football buttons for those who have finished price quotes</a:t>
            </a:r>
          </a:p>
        </p:txBody>
      </p:sp>
      <p:sp>
        <p:nvSpPr>
          <p:cNvPr id="4" name="TextBox 3">
            <a:extLst>
              <a:ext uri="{FF2B5EF4-FFF2-40B4-BE49-F238E27FC236}">
                <a16:creationId xmlns:a16="http://schemas.microsoft.com/office/drawing/2014/main" id="{49F8EBC5-0D38-7260-DB2A-3F0FEC8A4577}"/>
              </a:ext>
            </a:extLst>
          </p:cNvPr>
          <p:cNvSpPr txBox="1"/>
          <p:nvPr/>
        </p:nvSpPr>
        <p:spPr>
          <a:xfrm>
            <a:off x="8834718" y="1182231"/>
            <a:ext cx="3357282" cy="3108543"/>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How did we do with </a:t>
            </a:r>
            <a:r>
              <a:rPr lang="en-US" sz="2800" b="1" i="1" dirty="0">
                <a:solidFill>
                  <a:srgbClr val="7030A0"/>
                </a:solidFill>
              </a:rPr>
              <a:t>giving specific instructions </a:t>
            </a:r>
            <a:r>
              <a:rPr lang="en-US" sz="2800" dirty="0">
                <a:solidFill>
                  <a:srgbClr val="7030A0"/>
                </a:solidFill>
              </a:rPr>
              <a:t>and doing it in a </a:t>
            </a:r>
            <a:r>
              <a:rPr lang="en-US" sz="2800" b="1" i="1" u="sng" dirty="0">
                <a:solidFill>
                  <a:srgbClr val="7030A0"/>
                </a:solidFill>
              </a:rPr>
              <a:t>specific order?</a:t>
            </a:r>
            <a:endParaRPr lang="en-US" sz="2800" b="1" i="1" dirty="0">
              <a:solidFill>
                <a:srgbClr val="7030A0"/>
              </a:solidFill>
            </a:endParaRPr>
          </a:p>
        </p:txBody>
      </p:sp>
    </p:spTree>
    <p:extLst>
      <p:ext uri="{BB962C8B-B14F-4D97-AF65-F5344CB8AC3E}">
        <p14:creationId xmlns:p14="http://schemas.microsoft.com/office/powerpoint/2010/main" val="7758961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3,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2031325"/>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solidFill>
                  <a:srgbClr val="7030A0"/>
                </a:solidFill>
              </a:rPr>
              <a:t>Finish presentations</a:t>
            </a:r>
            <a:br>
              <a:rPr lang="en-US" sz="2400" dirty="0">
                <a:solidFill>
                  <a:srgbClr val="7030A0"/>
                </a:solidFill>
              </a:rPr>
            </a:br>
            <a:endParaRPr lang="en-US" sz="2400" dirty="0">
              <a:solidFill>
                <a:srgbClr val="7030A0"/>
              </a:solidFill>
            </a:endParaRPr>
          </a:p>
          <a:p>
            <a:pPr marL="342900" indent="-342900">
              <a:buFont typeface="Arial"/>
              <a:buChar char="•"/>
            </a:pPr>
            <a:r>
              <a:rPr lang="en-US" sz="2400" dirty="0">
                <a:solidFill>
                  <a:srgbClr val="7030A0"/>
                </a:solidFill>
              </a:rPr>
              <a:t>If time, begin Egg Drop planning</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Can I demonstrate good communications skills to present my backpack idea?</a:t>
            </a:r>
          </a:p>
        </p:txBody>
      </p:sp>
    </p:spTree>
    <p:extLst>
      <p:ext uri="{BB962C8B-B14F-4D97-AF65-F5344CB8AC3E}">
        <p14:creationId xmlns:p14="http://schemas.microsoft.com/office/powerpoint/2010/main" val="23247809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3,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6001643"/>
          </a:xfrm>
          <a:prstGeom prst="rect">
            <a:avLst/>
          </a:prstGeom>
          <a:noFill/>
        </p:spPr>
        <p:txBody>
          <a:bodyPr wrap="square" rtlCol="0">
            <a:spAutoFit/>
          </a:bodyPr>
          <a:lstStyle/>
          <a:p>
            <a:pPr marL="342900" indent="-342900">
              <a:buFont typeface="Arial"/>
              <a:buChar char="•"/>
            </a:pPr>
            <a:r>
              <a:rPr lang="en-US" sz="2400" u="sng" dirty="0">
                <a:solidFill>
                  <a:srgbClr val="7030A0"/>
                </a:solidFill>
              </a:rPr>
              <a:t>Things that are in the Gradebook</a:t>
            </a:r>
          </a:p>
          <a:p>
            <a:pPr marL="914400" lvl="1"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product—have at least 4)</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914400" lvl="1" indent="-457200">
              <a:buFont typeface="Arial" panose="020B0604020202020204" pitchFamily="34" charset="0"/>
              <a:buChar char="•"/>
            </a:pPr>
            <a:r>
              <a:rPr lang="en-US" sz="2400" dirty="0"/>
              <a:t>Write out your </a:t>
            </a:r>
            <a:r>
              <a:rPr lang="en-US" sz="2400" b="1" i="1" u="sng" dirty="0"/>
              <a:t>Script</a:t>
            </a:r>
          </a:p>
          <a:p>
            <a:pPr marL="1828800" lvl="3" indent="-457200">
              <a:buFont typeface="Arial" panose="020B0604020202020204" pitchFamily="34" charset="0"/>
              <a:buChar char="•"/>
            </a:pPr>
            <a:r>
              <a:rPr lang="en-US" sz="2400" dirty="0"/>
              <a:t>Hook</a:t>
            </a:r>
          </a:p>
          <a:p>
            <a:pPr marL="1828800" lvl="3" indent="-457200">
              <a:buFont typeface="Arial" panose="020B0604020202020204" pitchFamily="34" charset="0"/>
              <a:buChar char="•"/>
            </a:pPr>
            <a:r>
              <a:rPr lang="en-US" sz="2400" dirty="0"/>
              <a:t>Introduction</a:t>
            </a:r>
          </a:p>
          <a:p>
            <a:pPr marL="1828800" lvl="3" indent="-457200">
              <a:buFont typeface="Arial" panose="020B0604020202020204" pitchFamily="34" charset="0"/>
              <a:buChar char="•"/>
            </a:pPr>
            <a:r>
              <a:rPr lang="en-US" sz="2400" dirty="0"/>
              <a:t>Body</a:t>
            </a:r>
          </a:p>
          <a:p>
            <a:pPr marL="1828800" lvl="3" indent="-457200">
              <a:buFont typeface="Arial" panose="020B0604020202020204" pitchFamily="34" charset="0"/>
              <a:buChar char="•"/>
            </a:pPr>
            <a:r>
              <a:rPr lang="en-US" sz="2400" dirty="0"/>
              <a:t>Call to Action</a:t>
            </a:r>
          </a:p>
          <a:p>
            <a:pPr marL="914400" lvl="1" indent="-457200">
              <a:buFont typeface="Arial" panose="020B0604020202020204" pitchFamily="34" charset="0"/>
              <a:buChar char="•"/>
            </a:pPr>
            <a:r>
              <a:rPr lang="en-US" sz="2400" dirty="0"/>
              <a:t>Finish </a:t>
            </a:r>
            <a:r>
              <a:rPr lang="en-US" sz="2400" b="1" i="1" u="sng" dirty="0"/>
              <a:t>logo</a:t>
            </a:r>
            <a:endParaRPr lang="en-US" sz="2400" dirty="0"/>
          </a:p>
          <a:p>
            <a:pPr marL="914400" lvl="1" indent="-457200">
              <a:buFont typeface="Arial" panose="020B0604020202020204" pitchFamily="34" charset="0"/>
              <a:buChar char="•"/>
            </a:pPr>
            <a:r>
              <a:rPr lang="en-US" sz="2400" dirty="0"/>
              <a:t>Put together slide show presentation.</a:t>
            </a:r>
          </a:p>
          <a:p>
            <a:pPr marL="1828800" lvl="3" indent="-457200">
              <a:buFont typeface="Arial" panose="020B0604020202020204" pitchFamily="34" charset="0"/>
              <a:buChar char="•"/>
            </a:pPr>
            <a:r>
              <a:rPr lang="en-US" sz="2400" dirty="0"/>
              <a:t>Submit it to </a:t>
            </a:r>
            <a:r>
              <a:rPr lang="en-US" sz="2400" b="1" i="1" u="sng" dirty="0"/>
              <a:t>Backpack Presentation.</a:t>
            </a:r>
            <a:endParaRPr lang="en-US" sz="2400" dirty="0"/>
          </a:p>
          <a:p>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Can I demonstrate good communications skills to present my backpack idea?</a:t>
            </a:r>
          </a:p>
        </p:txBody>
      </p:sp>
    </p:spTree>
    <p:extLst>
      <p:ext uri="{BB962C8B-B14F-4D97-AF65-F5344CB8AC3E}">
        <p14:creationId xmlns:p14="http://schemas.microsoft.com/office/powerpoint/2010/main" val="12677729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3, 2023</a:t>
            </a:r>
            <a:br>
              <a:rPr lang="en-US" dirty="0"/>
            </a:br>
            <a:r>
              <a:rPr lang="en-US" dirty="0"/>
              <a:t>8</a:t>
            </a:r>
            <a:r>
              <a:rPr lang="en-US" baseline="30000" dirty="0"/>
              <a:t>th</a:t>
            </a:r>
            <a:r>
              <a:rPr lang="en-US" dirty="0"/>
              <a:t> grade STEAM</a:t>
            </a:r>
          </a:p>
        </p:txBody>
      </p:sp>
      <p:sp>
        <p:nvSpPr>
          <p:cNvPr id="3" name="TextBox 2"/>
          <p:cNvSpPr txBox="1"/>
          <p:nvPr/>
        </p:nvSpPr>
        <p:spPr>
          <a:xfrm>
            <a:off x="-1" y="1447702"/>
            <a:ext cx="8834719" cy="4524315"/>
          </a:xfrm>
          <a:prstGeom prst="rect">
            <a:avLst/>
          </a:prstGeom>
          <a:noFill/>
        </p:spPr>
        <p:txBody>
          <a:bodyPr wrap="square" rtlCol="0">
            <a:spAutoFit/>
          </a:bodyPr>
          <a:lstStyle/>
          <a:p>
            <a:pPr marL="342900" indent="-342900">
              <a:buFont typeface="Arial"/>
              <a:buChar char="•"/>
            </a:pPr>
            <a:r>
              <a:rPr lang="en-US" sz="3200" dirty="0"/>
              <a:t>Attendance</a:t>
            </a:r>
            <a:br>
              <a:rPr lang="en-US" sz="3200" dirty="0"/>
            </a:br>
            <a:endParaRPr lang="en-US" sz="3200" dirty="0"/>
          </a:p>
          <a:p>
            <a:pPr marL="342900" indent="-342900">
              <a:buFont typeface="Arial"/>
              <a:buChar char="•"/>
            </a:pPr>
            <a:r>
              <a:rPr lang="en-US" sz="3200" dirty="0"/>
              <a:t>Review Video Game Paragraphs</a:t>
            </a:r>
            <a:br>
              <a:rPr lang="en-US" sz="3200" dirty="0"/>
            </a:br>
            <a:endParaRPr lang="en-US" sz="3200" dirty="0"/>
          </a:p>
          <a:p>
            <a:pPr marL="342900" indent="-342900">
              <a:buFont typeface="Arial"/>
              <a:buChar char="•"/>
            </a:pPr>
            <a:r>
              <a:rPr lang="en-US" sz="3200" dirty="0"/>
              <a:t>Egg Drop Predictions.</a:t>
            </a:r>
          </a:p>
          <a:p>
            <a:pPr marL="342900" indent="-342900">
              <a:buFont typeface="Arial"/>
              <a:buChar char="•"/>
            </a:pPr>
            <a:r>
              <a:rPr lang="en-US" sz="3200" dirty="0"/>
              <a:t>Egg Drop Evaluations.</a:t>
            </a:r>
            <a:br>
              <a:rPr lang="en-US" sz="3200" dirty="0"/>
            </a:br>
            <a:br>
              <a:rPr lang="en-US" sz="3200" dirty="0"/>
            </a:br>
            <a:endParaRPr lang="en-US" sz="3200" dirty="0"/>
          </a:p>
          <a:p>
            <a:pPr marL="342900" indent="-342900">
              <a:buFont typeface="Arial"/>
              <a:buChar char="•"/>
            </a:pPr>
            <a:r>
              <a:rPr lang="en-US" sz="3200" dirty="0"/>
              <a:t>Begin Coding task (7</a:t>
            </a:r>
            <a:r>
              <a:rPr lang="en-US" sz="3200" baseline="30000" dirty="0"/>
              <a:t>th</a:t>
            </a:r>
            <a:r>
              <a:rPr lang="en-US" sz="3200" dirty="0"/>
              <a:t> pd).</a:t>
            </a:r>
          </a:p>
        </p:txBody>
      </p:sp>
      <p:sp>
        <p:nvSpPr>
          <p:cNvPr id="4" name="TextBox 3">
            <a:extLst>
              <a:ext uri="{FF2B5EF4-FFF2-40B4-BE49-F238E27FC236}">
                <a16:creationId xmlns:a16="http://schemas.microsoft.com/office/drawing/2014/main" id="{49F8EBC5-0D38-7260-DB2A-3F0FEC8A4577}"/>
              </a:ext>
            </a:extLst>
          </p:cNvPr>
          <p:cNvSpPr txBox="1"/>
          <p:nvPr/>
        </p:nvSpPr>
        <p:spPr>
          <a:xfrm>
            <a:off x="8834718" y="1182231"/>
            <a:ext cx="3357282" cy="2246769"/>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Who is going to have successful egg drops, and why?</a:t>
            </a:r>
            <a:endParaRPr lang="en-US" sz="2800" b="1" i="1" dirty="0">
              <a:solidFill>
                <a:srgbClr val="7030A0"/>
              </a:solidFill>
            </a:endParaRPr>
          </a:p>
        </p:txBody>
      </p:sp>
    </p:spTree>
    <p:extLst>
      <p:ext uri="{BB962C8B-B14F-4D97-AF65-F5344CB8AC3E}">
        <p14:creationId xmlns:p14="http://schemas.microsoft.com/office/powerpoint/2010/main" val="6893221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4,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4247317"/>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solidFill>
                  <a:srgbClr val="7030A0"/>
                </a:solidFill>
              </a:rPr>
              <a:t>Finish presentations</a:t>
            </a:r>
            <a:br>
              <a:rPr lang="en-US" sz="2400" dirty="0">
                <a:solidFill>
                  <a:srgbClr val="7030A0"/>
                </a:solidFill>
              </a:rPr>
            </a:br>
            <a:endParaRPr lang="en-US" sz="2400" dirty="0">
              <a:solidFill>
                <a:srgbClr val="7030A0"/>
              </a:solidFill>
            </a:endParaRPr>
          </a:p>
          <a:p>
            <a:pPr marL="342900" indent="-342900">
              <a:buFont typeface="Arial"/>
              <a:buChar char="•"/>
            </a:pPr>
            <a:r>
              <a:rPr lang="en-US" sz="2400" dirty="0">
                <a:solidFill>
                  <a:srgbClr val="7030A0"/>
                </a:solidFill>
              </a:rPr>
              <a:t>Presentation Evaluations</a:t>
            </a:r>
          </a:p>
          <a:p>
            <a:pPr marL="800100" lvl="1" indent="-342900">
              <a:buFont typeface="Arial"/>
              <a:buChar char="•"/>
            </a:pPr>
            <a:r>
              <a:rPr lang="en-US" sz="2400" dirty="0">
                <a:solidFill>
                  <a:srgbClr val="7030A0"/>
                </a:solidFill>
              </a:rPr>
              <a:t>Make bulleted list of what were some qualities of really good presentations?</a:t>
            </a:r>
            <a:br>
              <a:rPr lang="en-US" sz="2400" dirty="0">
                <a:solidFill>
                  <a:srgbClr val="7030A0"/>
                </a:solidFill>
              </a:rPr>
            </a:br>
            <a:endParaRPr lang="en-US" sz="2400" dirty="0">
              <a:solidFill>
                <a:srgbClr val="7030A0"/>
              </a:solidFill>
            </a:endParaRPr>
          </a:p>
          <a:p>
            <a:pPr marL="800100" lvl="1" indent="-342900">
              <a:buFont typeface="Arial"/>
              <a:buChar char="•"/>
            </a:pPr>
            <a:r>
              <a:rPr lang="en-US" sz="2400" dirty="0">
                <a:solidFill>
                  <a:srgbClr val="7030A0"/>
                </a:solidFill>
              </a:rPr>
              <a:t>Paragraph Writing Task</a:t>
            </a:r>
          </a:p>
          <a:p>
            <a:pPr marL="800100" lvl="1" indent="-342900">
              <a:buFont typeface="Arial"/>
              <a:buChar char="•"/>
            </a:pPr>
            <a:endParaRPr lang="en-US" sz="2400" dirty="0">
              <a:solidFill>
                <a:srgbClr val="7030A0"/>
              </a:solidFill>
            </a:endParaRPr>
          </a:p>
          <a:p>
            <a:pPr marL="342900" indent="-342900">
              <a:buFont typeface="Arial"/>
              <a:buChar char="•"/>
            </a:pPr>
            <a:r>
              <a:rPr lang="en-US" sz="2400" dirty="0">
                <a:solidFill>
                  <a:srgbClr val="7030A0"/>
                </a:solidFill>
              </a:rPr>
              <a:t>Begin Egg Drop Planning</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1477328"/>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makes for a good presentation?</a:t>
            </a:r>
          </a:p>
        </p:txBody>
      </p:sp>
    </p:spTree>
    <p:extLst>
      <p:ext uri="{BB962C8B-B14F-4D97-AF65-F5344CB8AC3E}">
        <p14:creationId xmlns:p14="http://schemas.microsoft.com/office/powerpoint/2010/main" val="35107295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Presentation Evaluations</a:t>
            </a:r>
          </a:p>
        </p:txBody>
      </p:sp>
      <p:sp>
        <p:nvSpPr>
          <p:cNvPr id="3" name="TextBox 2"/>
          <p:cNvSpPr txBox="1"/>
          <p:nvPr/>
        </p:nvSpPr>
        <p:spPr>
          <a:xfrm>
            <a:off x="0" y="1225689"/>
            <a:ext cx="8409986" cy="5262979"/>
          </a:xfrm>
          <a:prstGeom prst="rect">
            <a:avLst/>
          </a:prstGeom>
          <a:noFill/>
        </p:spPr>
        <p:txBody>
          <a:bodyPr wrap="square" rtlCol="0">
            <a:spAutoFit/>
          </a:bodyPr>
          <a:lstStyle/>
          <a:p>
            <a:pPr marL="342900" indent="-342900">
              <a:buFont typeface="Arial"/>
              <a:buChar char="•"/>
            </a:pPr>
            <a:r>
              <a:rPr lang="en-US" sz="2600" dirty="0"/>
              <a:t>In writing a quality paragraph, we want:</a:t>
            </a:r>
          </a:p>
          <a:p>
            <a:pPr marL="800100" lvl="1" indent="-342900">
              <a:buFont typeface="Arial"/>
              <a:buChar char="•"/>
            </a:pPr>
            <a:r>
              <a:rPr lang="en-US" sz="2600" dirty="0"/>
              <a:t>An introductory sentence.</a:t>
            </a:r>
          </a:p>
          <a:p>
            <a:pPr marL="800100" lvl="1" indent="-342900">
              <a:buFont typeface="Arial"/>
              <a:buChar char="•"/>
            </a:pPr>
            <a:r>
              <a:rPr lang="en-US" sz="2600" dirty="0"/>
              <a:t>Detail sentences expressing our key points.</a:t>
            </a:r>
          </a:p>
          <a:p>
            <a:pPr marL="800100" lvl="1" indent="-342900">
              <a:buFont typeface="Arial"/>
              <a:buChar char="•"/>
            </a:pPr>
            <a:r>
              <a:rPr lang="en-US" sz="2600" dirty="0"/>
              <a:t>A conclusion sentence that summarizes/wraps up the paragraph.</a:t>
            </a:r>
            <a:br>
              <a:rPr lang="en-US" sz="2600" dirty="0"/>
            </a:br>
            <a:br>
              <a:rPr lang="en-US" sz="2600" dirty="0"/>
            </a:br>
            <a:endParaRPr lang="en-US" sz="2600" dirty="0"/>
          </a:p>
          <a:p>
            <a:pPr marL="342900" indent="-342900">
              <a:buFont typeface="Arial"/>
              <a:buChar char="•"/>
            </a:pPr>
            <a:r>
              <a:rPr lang="en-US" sz="2600" dirty="0"/>
              <a:t>When we say “use proper writing form”, that includes:</a:t>
            </a:r>
          </a:p>
          <a:p>
            <a:pPr marL="800100" lvl="1" indent="-342900">
              <a:buFont typeface="Arial"/>
              <a:buChar char="•"/>
            </a:pPr>
            <a:r>
              <a:rPr lang="en-US" sz="2600" dirty="0"/>
              <a:t>Indent the paragraph</a:t>
            </a:r>
          </a:p>
          <a:p>
            <a:pPr marL="800100" lvl="1" indent="-342900">
              <a:buFont typeface="Arial"/>
              <a:buChar char="•"/>
            </a:pPr>
            <a:r>
              <a:rPr lang="en-US" sz="2600" dirty="0"/>
              <a:t>Capitalization</a:t>
            </a:r>
          </a:p>
          <a:p>
            <a:pPr marL="800100" lvl="1" indent="-342900">
              <a:buFont typeface="Arial"/>
              <a:buChar char="•"/>
            </a:pPr>
            <a:r>
              <a:rPr lang="en-US" sz="2600" dirty="0"/>
              <a:t>Proper paragraph structure</a:t>
            </a:r>
          </a:p>
          <a:p>
            <a:pPr marL="800100" lvl="1" indent="-342900">
              <a:buFont typeface="Arial"/>
              <a:buChar char="•"/>
            </a:pPr>
            <a:r>
              <a:rPr lang="en-US" sz="2600" dirty="0"/>
              <a:t>Punctuation</a:t>
            </a:r>
          </a:p>
          <a:p>
            <a:pPr marL="342900" indent="-342900">
              <a:buFont typeface="Arial"/>
              <a:buChar char="•"/>
            </a:pPr>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1477328"/>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makes for a good presentation?</a:t>
            </a:r>
          </a:p>
        </p:txBody>
      </p:sp>
    </p:spTree>
    <p:extLst>
      <p:ext uri="{BB962C8B-B14F-4D97-AF65-F5344CB8AC3E}">
        <p14:creationId xmlns:p14="http://schemas.microsoft.com/office/powerpoint/2010/main" val="41946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Presentation Evaluations</a:t>
            </a:r>
          </a:p>
        </p:txBody>
      </p:sp>
      <p:sp>
        <p:nvSpPr>
          <p:cNvPr id="3" name="TextBox 2"/>
          <p:cNvSpPr txBox="1"/>
          <p:nvPr/>
        </p:nvSpPr>
        <p:spPr>
          <a:xfrm>
            <a:off x="0" y="1225689"/>
            <a:ext cx="12192000" cy="2677656"/>
          </a:xfrm>
          <a:prstGeom prst="rect">
            <a:avLst/>
          </a:prstGeom>
          <a:noFill/>
        </p:spPr>
        <p:txBody>
          <a:bodyPr wrap="square" rtlCol="0">
            <a:spAutoFit/>
          </a:bodyPr>
          <a:lstStyle/>
          <a:p>
            <a:r>
              <a:rPr lang="en-US" sz="2400" dirty="0">
                <a:solidFill>
                  <a:srgbClr val="7030A0"/>
                </a:solidFill>
              </a:rPr>
              <a:t> 	We had many very good backpack presentations in this class.  One thing that we saw with some of these top presentations was _______________________________________________.</a:t>
            </a:r>
          </a:p>
          <a:p>
            <a:r>
              <a:rPr lang="en-US" sz="2400" dirty="0">
                <a:solidFill>
                  <a:srgbClr val="7030A0"/>
                </a:solidFill>
              </a:rPr>
              <a:t>Another trait of quality presentations was ____________________________________________</a:t>
            </a:r>
          </a:p>
          <a:p>
            <a:r>
              <a:rPr lang="en-US" sz="2400" dirty="0">
                <a:solidFill>
                  <a:srgbClr val="7030A0"/>
                </a:solidFill>
              </a:rPr>
              <a:t>_________________________________________________________________.  One last thing that stood out with some of the best presentations was _________________________________</a:t>
            </a:r>
          </a:p>
          <a:p>
            <a:r>
              <a:rPr lang="en-US" sz="2400" dirty="0">
                <a:solidFill>
                  <a:srgbClr val="7030A0"/>
                </a:solidFill>
              </a:rPr>
              <a:t>______________________________________________________________________________.</a:t>
            </a:r>
          </a:p>
          <a:p>
            <a:r>
              <a:rPr lang="en-US" sz="2400" dirty="0">
                <a:solidFill>
                  <a:srgbClr val="7030A0"/>
                </a:solidFill>
              </a:rPr>
              <a:t>In observing these qualities, we saw some very good presentations to learn from.</a:t>
            </a:r>
          </a:p>
        </p:txBody>
      </p:sp>
    </p:spTree>
    <p:extLst>
      <p:ext uri="{BB962C8B-B14F-4D97-AF65-F5344CB8AC3E}">
        <p14:creationId xmlns:p14="http://schemas.microsoft.com/office/powerpoint/2010/main" val="413824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03200"/>
            <a:ext cx="10515600" cy="1325563"/>
          </a:xfrm>
        </p:spPr>
        <p:txBody>
          <a:bodyPr/>
          <a:lstStyle/>
          <a:p>
            <a:pPr algn="ctr"/>
            <a:r>
              <a:rPr lang="en-US" dirty="0"/>
              <a:t>Egg Drop Planning</a:t>
            </a:r>
          </a:p>
        </p:txBody>
      </p:sp>
      <p:sp>
        <p:nvSpPr>
          <p:cNvPr id="4" name="TextBox 3"/>
          <p:cNvSpPr txBox="1"/>
          <p:nvPr/>
        </p:nvSpPr>
        <p:spPr>
          <a:xfrm>
            <a:off x="163606" y="816858"/>
            <a:ext cx="5580529" cy="6093976"/>
          </a:xfrm>
          <a:prstGeom prst="rect">
            <a:avLst/>
          </a:prstGeom>
          <a:noFill/>
        </p:spPr>
        <p:txBody>
          <a:bodyPr wrap="square" rtlCol="0">
            <a:spAutoFit/>
          </a:bodyPr>
          <a:lstStyle/>
          <a:p>
            <a:pPr>
              <a:buFont typeface="Arial" pitchFamily="34" charset="0"/>
              <a:buChar char="•"/>
            </a:pPr>
            <a:r>
              <a:rPr lang="en-US" sz="2600" dirty="0"/>
              <a:t>Device holding egg cannot be bigger than 1’ x 1’ x 1’</a:t>
            </a:r>
          </a:p>
          <a:p>
            <a:pPr>
              <a:buFont typeface="Arial" pitchFamily="34" charset="0"/>
              <a:buChar char="•"/>
            </a:pPr>
            <a:r>
              <a:rPr lang="en-US" sz="2600" u="sng" dirty="0"/>
              <a:t>Can use any materials except:</a:t>
            </a:r>
          </a:p>
          <a:p>
            <a:pPr lvl="1">
              <a:buFont typeface="Arial" pitchFamily="34" charset="0"/>
              <a:buChar char="•"/>
            </a:pPr>
            <a:r>
              <a:rPr lang="en-US" sz="2600" i="1" u="sng" dirty="0"/>
              <a:t>Helium</a:t>
            </a:r>
            <a:r>
              <a:rPr lang="en-US" sz="2600" i="1" dirty="0"/>
              <a:t> or </a:t>
            </a:r>
            <a:r>
              <a:rPr lang="en-US" sz="2600" u="sng" dirty="0"/>
              <a:t>hydrogen </a:t>
            </a:r>
            <a:r>
              <a:rPr lang="en-US" sz="2600" i="1" dirty="0"/>
              <a:t>filled balloons</a:t>
            </a:r>
          </a:p>
          <a:p>
            <a:pPr lvl="1">
              <a:buFont typeface="Arial" pitchFamily="34" charset="0"/>
              <a:buChar char="•"/>
            </a:pPr>
            <a:r>
              <a:rPr lang="en-US" sz="2600" i="1" dirty="0"/>
              <a:t>Any motors or propulsion devices</a:t>
            </a:r>
          </a:p>
          <a:p>
            <a:pPr lvl="1">
              <a:buFont typeface="Arial" pitchFamily="34" charset="0"/>
              <a:buChar char="•"/>
            </a:pPr>
            <a:r>
              <a:rPr lang="en-US" sz="2600" i="1" dirty="0"/>
              <a:t>Any heat source</a:t>
            </a:r>
          </a:p>
          <a:p>
            <a:pPr lvl="1">
              <a:buFont typeface="Arial" pitchFamily="34" charset="0"/>
              <a:buChar char="•"/>
            </a:pPr>
            <a:r>
              <a:rPr lang="en-US" sz="2600" i="1" dirty="0"/>
              <a:t>No live animals</a:t>
            </a:r>
          </a:p>
          <a:p>
            <a:pPr>
              <a:buFont typeface="Arial" pitchFamily="34" charset="0"/>
              <a:buChar char="•"/>
            </a:pPr>
            <a:r>
              <a:rPr lang="en-US" sz="2600" dirty="0"/>
              <a:t>Can have parachutes.</a:t>
            </a:r>
          </a:p>
          <a:p>
            <a:pPr>
              <a:buFont typeface="Arial" pitchFamily="34" charset="0"/>
              <a:buChar char="•"/>
            </a:pPr>
            <a:r>
              <a:rPr lang="en-US" sz="2600" dirty="0"/>
              <a:t>Must be able to put egg in/take out.</a:t>
            </a:r>
          </a:p>
          <a:p>
            <a:pPr>
              <a:buFont typeface="Arial" pitchFamily="34" charset="0"/>
              <a:buChar char="•"/>
            </a:pPr>
            <a:r>
              <a:rPr lang="en-US" sz="2600" dirty="0"/>
              <a:t>Frey will give you the egg.</a:t>
            </a:r>
          </a:p>
          <a:p>
            <a:pPr>
              <a:buFont typeface="Arial" pitchFamily="34" charset="0"/>
              <a:buChar char="•"/>
            </a:pPr>
            <a:r>
              <a:rPr lang="en-US" sz="2600" b="1" i="1" u="sng" dirty="0"/>
              <a:t>You</a:t>
            </a:r>
            <a:r>
              <a:rPr lang="en-US" sz="2600" dirty="0"/>
              <a:t> are providing the materials, so think about things you have around your house.</a:t>
            </a:r>
            <a:endParaRPr lang="en-US" sz="2600" b="1" i="1" u="sng" dirty="0"/>
          </a:p>
          <a:p>
            <a:pPr>
              <a:buFont typeface="Arial" pitchFamily="34" charset="0"/>
              <a:buChar char="•"/>
            </a:pPr>
            <a:r>
              <a:rPr lang="en-US" sz="2600" dirty="0"/>
              <a:t>Everybody is on their own—no partners.</a:t>
            </a:r>
          </a:p>
        </p:txBody>
      </p:sp>
      <p:sp>
        <p:nvSpPr>
          <p:cNvPr id="2" name="TextBox 1">
            <a:extLst>
              <a:ext uri="{FF2B5EF4-FFF2-40B4-BE49-F238E27FC236}">
                <a16:creationId xmlns:a16="http://schemas.microsoft.com/office/drawing/2014/main" id="{DC462A0C-2969-B340-1AAD-E4D738140512}"/>
              </a:ext>
            </a:extLst>
          </p:cNvPr>
          <p:cNvSpPr txBox="1"/>
          <p:nvPr/>
        </p:nvSpPr>
        <p:spPr>
          <a:xfrm>
            <a:off x="6096000" y="1016913"/>
            <a:ext cx="6096000" cy="5693866"/>
          </a:xfrm>
          <a:prstGeom prst="rect">
            <a:avLst/>
          </a:prstGeom>
          <a:noFill/>
        </p:spPr>
        <p:txBody>
          <a:bodyPr wrap="square" rtlCol="0">
            <a:spAutoFit/>
          </a:bodyPr>
          <a:lstStyle/>
          <a:p>
            <a:r>
              <a:rPr lang="en-US" sz="2800" b="1" i="1" u="sng" dirty="0"/>
              <a:t>Egg Drop Planning:</a:t>
            </a:r>
          </a:p>
          <a:p>
            <a:pPr marL="457200" indent="-457200">
              <a:buFont typeface="Arial" panose="020B0604020202020204" pitchFamily="34" charset="0"/>
              <a:buChar char="•"/>
            </a:pPr>
            <a:r>
              <a:rPr lang="en-US" sz="2800" dirty="0">
                <a:solidFill>
                  <a:srgbClr val="7030A0"/>
                </a:solidFill>
              </a:rPr>
              <a:t>Don’t look ideas up on the Internet!</a:t>
            </a:r>
          </a:p>
          <a:p>
            <a:endParaRPr lang="en-US" sz="2800" dirty="0">
              <a:solidFill>
                <a:srgbClr val="7030A0"/>
              </a:solidFill>
            </a:endParaRPr>
          </a:p>
          <a:p>
            <a:pPr marL="514350" indent="-514350">
              <a:buFont typeface="+mj-lt"/>
              <a:buAutoNum type="arabicPeriod"/>
            </a:pPr>
            <a:r>
              <a:rPr lang="en-US" sz="2800" b="1" i="1" dirty="0">
                <a:solidFill>
                  <a:srgbClr val="7030A0"/>
                </a:solidFill>
              </a:rPr>
              <a:t>Create a list of materials</a:t>
            </a:r>
          </a:p>
          <a:p>
            <a:pPr marL="514350" indent="-514350">
              <a:buFont typeface="+mj-lt"/>
              <a:buAutoNum type="arabicPeriod"/>
            </a:pPr>
            <a:r>
              <a:rPr lang="en-US" sz="2800" b="1" i="1" dirty="0">
                <a:solidFill>
                  <a:srgbClr val="7030A0"/>
                </a:solidFill>
              </a:rPr>
              <a:t>Have a sketch of what your device will look like.</a:t>
            </a:r>
          </a:p>
          <a:p>
            <a:pPr marL="514350" indent="-514350">
              <a:buFont typeface="+mj-lt"/>
              <a:buAutoNum type="arabicPeriod"/>
            </a:pPr>
            <a:r>
              <a:rPr lang="en-US" sz="2800" b="1" i="1" dirty="0">
                <a:solidFill>
                  <a:srgbClr val="7030A0"/>
                </a:solidFill>
              </a:rPr>
              <a:t>Write a paragraph about which materials you are using, how you are using them, and why this will be successful.</a:t>
            </a:r>
            <a:br>
              <a:rPr lang="en-US" sz="2800" b="1" i="1" dirty="0">
                <a:solidFill>
                  <a:srgbClr val="7030A0"/>
                </a:solidFill>
              </a:rPr>
            </a:br>
            <a:endParaRPr lang="en-US" sz="2800" b="1" i="1" dirty="0">
              <a:solidFill>
                <a:srgbClr val="7030A0"/>
              </a:solidFill>
            </a:endParaRPr>
          </a:p>
          <a:p>
            <a:pPr marL="457200" indent="-457200">
              <a:buFont typeface="Arial" panose="020B0604020202020204" pitchFamily="34" charset="0"/>
              <a:buChar char="•"/>
            </a:pPr>
            <a:r>
              <a:rPr lang="en-US" sz="2800" dirty="0">
                <a:solidFill>
                  <a:srgbClr val="7030A0"/>
                </a:solidFill>
              </a:rPr>
              <a:t>Submit to </a:t>
            </a:r>
            <a:r>
              <a:rPr lang="en-US" sz="2800" b="1" i="1" u="sng" dirty="0">
                <a:solidFill>
                  <a:srgbClr val="7030A0"/>
                </a:solidFill>
              </a:rPr>
              <a:t>Egg Drop Planning</a:t>
            </a:r>
            <a:r>
              <a:rPr lang="en-US" sz="2800" dirty="0">
                <a:solidFill>
                  <a:srgbClr val="7030A0"/>
                </a:solidFill>
              </a:rPr>
              <a:t> on Schoology.</a:t>
            </a:r>
          </a:p>
        </p:txBody>
      </p:sp>
    </p:spTree>
    <p:extLst>
      <p:ext uri="{BB962C8B-B14F-4D97-AF65-F5344CB8AC3E}">
        <p14:creationId xmlns:p14="http://schemas.microsoft.com/office/powerpoint/2010/main" val="135509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linds(horizont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linds(horizont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linds(horizont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
                                            <p:txEl>
                                              <p:pRg st="0" end="0"/>
                                            </p:txEl>
                                          </p:spTgt>
                                        </p:tgtEl>
                                        <p:attrNameLst>
                                          <p:attrName>style.visibility</p:attrName>
                                        </p:attrNameLst>
                                      </p:cBhvr>
                                      <p:to>
                                        <p:strVal val="visible"/>
                                      </p:to>
                                    </p:set>
                                    <p:anim calcmode="lin" valueType="num">
                                      <p:cBhvr additive="base">
                                        <p:cTn id="6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 calcmode="lin" valueType="num">
                                      <p:cBhvr additive="base">
                                        <p:cTn id="6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
                                            <p:txEl>
                                              <p:pRg st="1" end="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 calcmode="lin" valueType="num">
                                      <p:cBhvr additive="base">
                                        <p:cTn id="7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
                                            <p:txEl>
                                              <p:pRg st="3" end="3"/>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2">
                                            <p:txEl>
                                              <p:pRg st="4" end="4"/>
                                            </p:txEl>
                                          </p:spTgt>
                                        </p:tgtEl>
                                        <p:attrNameLst>
                                          <p:attrName>style.visibility</p:attrName>
                                        </p:attrNameLst>
                                      </p:cBhvr>
                                      <p:to>
                                        <p:strVal val="visible"/>
                                      </p:to>
                                    </p:set>
                                    <p:anim calcmode="lin" valueType="num">
                                      <p:cBhvr additive="base">
                                        <p:cTn id="7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
                                            <p:txEl>
                                              <p:pRg st="4" end="4"/>
                                            </p:txEl>
                                          </p:spTgt>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2">
                                            <p:txEl>
                                              <p:pRg st="5" end="5"/>
                                            </p:txEl>
                                          </p:spTgt>
                                        </p:tgtEl>
                                        <p:attrNameLst>
                                          <p:attrName>style.visibility</p:attrName>
                                        </p:attrNameLst>
                                      </p:cBhvr>
                                      <p:to>
                                        <p:strVal val="visible"/>
                                      </p:to>
                                    </p:set>
                                    <p:anim calcmode="lin" valueType="num">
                                      <p:cBhvr additive="base">
                                        <p:cTn id="7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
                                            <p:txEl>
                                              <p:pRg st="5" end="5"/>
                                            </p:txEl>
                                          </p:spTgt>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
                                            <p:txEl>
                                              <p:pRg st="6" end="6"/>
                                            </p:txEl>
                                          </p:spTgt>
                                        </p:tgtEl>
                                        <p:attrNameLst>
                                          <p:attrName>style.visibility</p:attrName>
                                        </p:attrNameLst>
                                      </p:cBhvr>
                                      <p:to>
                                        <p:strVal val="visible"/>
                                      </p:to>
                                    </p:set>
                                    <p:anim calcmode="lin" valueType="num">
                                      <p:cBhvr additive="base">
                                        <p:cTn id="8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2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dirty="0"/>
              <a:t>My friend is Joe Frey</a:t>
            </a:r>
          </a:p>
        </p:txBody>
      </p:sp>
      <p:sp>
        <p:nvSpPr>
          <p:cNvPr id="3" name="TextBox 2"/>
          <p:cNvSpPr txBox="1"/>
          <p:nvPr/>
        </p:nvSpPr>
        <p:spPr>
          <a:xfrm>
            <a:off x="0" y="966231"/>
            <a:ext cx="7790847" cy="5509200"/>
          </a:xfrm>
          <a:prstGeom prst="rect">
            <a:avLst/>
          </a:prstGeom>
          <a:noFill/>
        </p:spPr>
        <p:txBody>
          <a:bodyPr wrap="square" rtlCol="0">
            <a:spAutoFit/>
          </a:bodyPr>
          <a:lstStyle/>
          <a:p>
            <a:pPr marL="342900" indent="-342900">
              <a:buFont typeface="Arial"/>
              <a:buChar char="•"/>
            </a:pPr>
            <a:r>
              <a:rPr lang="en-US" sz="3200" b="1" dirty="0"/>
              <a:t>His favorite hobby is fishing</a:t>
            </a:r>
          </a:p>
          <a:p>
            <a:pPr marL="800100" lvl="1" indent="-342900">
              <a:buFont typeface="Arial"/>
              <a:buChar char="•"/>
            </a:pPr>
            <a:r>
              <a:rPr lang="en-US" sz="3200" dirty="0"/>
              <a:t>Fishes over 100 days a year.</a:t>
            </a:r>
          </a:p>
          <a:p>
            <a:pPr marL="342900" indent="-342900">
              <a:buFont typeface="Arial"/>
              <a:buChar char="•"/>
            </a:pPr>
            <a:r>
              <a:rPr lang="en-US" sz="3200" b="1" dirty="0"/>
              <a:t>His favorite place that he has visited is Alaska</a:t>
            </a:r>
          </a:p>
          <a:p>
            <a:pPr marL="800100" lvl="1" indent="-342900">
              <a:buFont typeface="Arial"/>
              <a:buChar char="•"/>
            </a:pPr>
            <a:r>
              <a:rPr lang="en-US" sz="3200" dirty="0"/>
              <a:t>Wants to live there someday.</a:t>
            </a:r>
          </a:p>
          <a:p>
            <a:pPr marL="342900" indent="-342900">
              <a:buFont typeface="Arial"/>
              <a:buChar char="•"/>
            </a:pPr>
            <a:r>
              <a:rPr lang="en-US" sz="3200" b="1" dirty="0"/>
              <a:t>Something he is good at is shooting</a:t>
            </a:r>
          </a:p>
          <a:p>
            <a:pPr marL="800100" lvl="1" indent="-342900">
              <a:buFont typeface="Arial"/>
              <a:buChar char="•"/>
            </a:pPr>
            <a:r>
              <a:rPr lang="en-US" sz="3200" dirty="0"/>
              <a:t>Won a World Championship in competitive pistol shooting in 2014.</a:t>
            </a:r>
          </a:p>
          <a:p>
            <a:pPr marL="342900" indent="-342900">
              <a:buFont typeface="Arial"/>
              <a:buChar char="•"/>
            </a:pPr>
            <a:r>
              <a:rPr lang="en-US" sz="3200" b="1" dirty="0"/>
              <a:t>He is scared of snakes!</a:t>
            </a:r>
          </a:p>
          <a:p>
            <a:pPr marL="800100" lvl="1" indent="-342900">
              <a:buFont typeface="Arial"/>
              <a:buChar char="•"/>
            </a:pPr>
            <a:r>
              <a:rPr lang="en-US" sz="3200" dirty="0"/>
              <a:t>Had lots of snakes growing up in the Ozarks.</a:t>
            </a:r>
          </a:p>
        </p:txBody>
      </p:sp>
      <p:pic>
        <p:nvPicPr>
          <p:cNvPr id="4" name="Picture 3">
            <a:extLst>
              <a:ext uri="{FF2B5EF4-FFF2-40B4-BE49-F238E27FC236}">
                <a16:creationId xmlns:a16="http://schemas.microsoft.com/office/drawing/2014/main" id="{ACB15F7B-074C-3046-B621-2C9BCCAB8AB4}"/>
              </a:ext>
            </a:extLst>
          </p:cNvPr>
          <p:cNvPicPr>
            <a:picLocks noChangeAspect="1"/>
          </p:cNvPicPr>
          <p:nvPr/>
        </p:nvPicPr>
        <p:blipFill>
          <a:blip r:embed="rId2"/>
          <a:stretch>
            <a:fillRect/>
          </a:stretch>
        </p:blipFill>
        <p:spPr>
          <a:xfrm>
            <a:off x="7192009" y="966231"/>
            <a:ext cx="4999991" cy="3614910"/>
          </a:xfrm>
          <a:prstGeom prst="rect">
            <a:avLst/>
          </a:prstGeom>
        </p:spPr>
      </p:pic>
    </p:spTree>
    <p:extLst>
      <p:ext uri="{BB962C8B-B14F-4D97-AF65-F5344CB8AC3E}">
        <p14:creationId xmlns:p14="http://schemas.microsoft.com/office/powerpoint/2010/main" val="31181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4, 2023</a:t>
            </a:r>
            <a:br>
              <a:rPr lang="en-US" dirty="0"/>
            </a:br>
            <a:r>
              <a:rPr lang="en-US" dirty="0"/>
              <a:t>8</a:t>
            </a:r>
            <a:r>
              <a:rPr lang="en-US" baseline="30000" dirty="0"/>
              <a:t>th</a:t>
            </a:r>
            <a:r>
              <a:rPr lang="en-US" dirty="0"/>
              <a:t> grade STEAM</a:t>
            </a:r>
          </a:p>
        </p:txBody>
      </p:sp>
      <p:sp>
        <p:nvSpPr>
          <p:cNvPr id="3" name="TextBox 2"/>
          <p:cNvSpPr txBox="1"/>
          <p:nvPr/>
        </p:nvSpPr>
        <p:spPr>
          <a:xfrm>
            <a:off x="-1" y="1447702"/>
            <a:ext cx="8834719" cy="5016758"/>
          </a:xfrm>
          <a:prstGeom prst="rect">
            <a:avLst/>
          </a:prstGeom>
          <a:noFill/>
        </p:spPr>
        <p:txBody>
          <a:bodyPr wrap="square" rtlCol="0">
            <a:spAutoFit/>
          </a:bodyPr>
          <a:lstStyle/>
          <a:p>
            <a:pPr marL="342900" indent="-342900">
              <a:buFont typeface="Arial"/>
              <a:buChar char="•"/>
            </a:pPr>
            <a:r>
              <a:rPr lang="en-US" sz="3200" dirty="0"/>
              <a:t>Attendance.</a:t>
            </a:r>
            <a:br>
              <a:rPr lang="en-US" sz="3200" dirty="0"/>
            </a:br>
            <a:endParaRPr lang="en-US" sz="3200" dirty="0"/>
          </a:p>
          <a:p>
            <a:pPr marL="342900" indent="-342900">
              <a:buFont typeface="Arial"/>
              <a:buChar char="•"/>
            </a:pPr>
            <a:r>
              <a:rPr lang="en-US" sz="3200" i="1" dirty="0"/>
              <a:t>Egg Drop Evaluations from yesterday.</a:t>
            </a:r>
          </a:p>
          <a:p>
            <a:pPr marL="342900" indent="-342900">
              <a:buFont typeface="Arial"/>
              <a:buChar char="•"/>
            </a:pPr>
            <a:r>
              <a:rPr lang="en-US" sz="3200" dirty="0"/>
              <a:t>Mya:  Finish football &amp; homecoming buttons</a:t>
            </a:r>
            <a:br>
              <a:rPr lang="en-US" sz="3200" dirty="0"/>
            </a:br>
            <a:endParaRPr lang="en-US" sz="3200" dirty="0"/>
          </a:p>
          <a:p>
            <a:pPr marL="342900" indent="-342900">
              <a:buFont typeface="Arial"/>
              <a:buChar char="•"/>
            </a:pPr>
            <a:r>
              <a:rPr lang="en-US" sz="3200" u="sng" dirty="0"/>
              <a:t>Ms. Greenway for School Store Ideas (7</a:t>
            </a:r>
            <a:r>
              <a:rPr lang="en-US" sz="3200" u="sng" baseline="30000" dirty="0"/>
              <a:t>th</a:t>
            </a:r>
            <a:r>
              <a:rPr lang="en-US" sz="3200" u="sng" dirty="0"/>
              <a:t> pd).</a:t>
            </a:r>
          </a:p>
          <a:p>
            <a:pPr marL="800100" lvl="1" indent="-342900">
              <a:buFont typeface="Arial"/>
              <a:buChar char="•"/>
            </a:pPr>
            <a:r>
              <a:rPr lang="en-US" sz="3200" dirty="0"/>
              <a:t>These people pull up your </a:t>
            </a:r>
            <a:r>
              <a:rPr lang="en-US" sz="3200" b="1" i="1" u="sng" dirty="0"/>
              <a:t>Price Quotes</a:t>
            </a:r>
            <a:r>
              <a:rPr lang="en-US" sz="3200" dirty="0"/>
              <a:t> assignment:</a:t>
            </a:r>
          </a:p>
          <a:p>
            <a:pPr marL="1257300" lvl="2" indent="-342900">
              <a:buFont typeface="Arial"/>
              <a:buChar char="•"/>
            </a:pPr>
            <a:r>
              <a:rPr lang="en-US" sz="3200" b="1" i="1" dirty="0"/>
              <a:t>Cora, Jacob, Kayla, Carrie, Joe, Cruz, Saul Autumn, Maja</a:t>
            </a:r>
          </a:p>
        </p:txBody>
      </p:sp>
      <p:sp>
        <p:nvSpPr>
          <p:cNvPr id="4" name="TextBox 3">
            <a:extLst>
              <a:ext uri="{FF2B5EF4-FFF2-40B4-BE49-F238E27FC236}">
                <a16:creationId xmlns:a16="http://schemas.microsoft.com/office/drawing/2014/main" id="{49F8EBC5-0D38-7260-DB2A-3F0FEC8A4577}"/>
              </a:ext>
            </a:extLst>
          </p:cNvPr>
          <p:cNvSpPr txBox="1"/>
          <p:nvPr/>
        </p:nvSpPr>
        <p:spPr>
          <a:xfrm>
            <a:off x="8834718" y="1182231"/>
            <a:ext cx="3357282" cy="2677656"/>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Which scientific principles are involved in a successful egg drop?</a:t>
            </a:r>
            <a:endParaRPr lang="en-US" sz="2800" b="1" i="1" dirty="0">
              <a:solidFill>
                <a:srgbClr val="7030A0"/>
              </a:solidFill>
            </a:endParaRPr>
          </a:p>
        </p:txBody>
      </p:sp>
    </p:spTree>
    <p:extLst>
      <p:ext uri="{BB962C8B-B14F-4D97-AF65-F5344CB8AC3E}">
        <p14:creationId xmlns:p14="http://schemas.microsoft.com/office/powerpoint/2010/main" val="29386800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781665"/>
          </a:xfrm>
        </p:spPr>
        <p:txBody>
          <a:bodyPr>
            <a:normAutofit/>
          </a:bodyPr>
          <a:lstStyle/>
          <a:p>
            <a:pPr algn="ctr"/>
            <a:r>
              <a:rPr lang="en-US" dirty="0"/>
              <a:t>School Store Notes</a:t>
            </a:r>
          </a:p>
        </p:txBody>
      </p:sp>
      <p:sp>
        <p:nvSpPr>
          <p:cNvPr id="6" name="TextBox 5">
            <a:extLst>
              <a:ext uri="{FF2B5EF4-FFF2-40B4-BE49-F238E27FC236}">
                <a16:creationId xmlns:a16="http://schemas.microsoft.com/office/drawing/2014/main" id="{447E626D-81D6-3006-4DE2-5F3F57AD9FAA}"/>
              </a:ext>
            </a:extLst>
          </p:cNvPr>
          <p:cNvSpPr txBox="1"/>
          <p:nvPr/>
        </p:nvSpPr>
        <p:spPr>
          <a:xfrm>
            <a:off x="0" y="929148"/>
            <a:ext cx="12192000" cy="5539978"/>
          </a:xfrm>
          <a:prstGeom prst="rect">
            <a:avLst/>
          </a:prstGeom>
          <a:noFill/>
        </p:spPr>
        <p:txBody>
          <a:bodyPr wrap="square" rtlCol="0">
            <a:spAutoFit/>
          </a:bodyPr>
          <a:lstStyle/>
          <a:p>
            <a:pPr marL="285750" indent="-285750">
              <a:buFont typeface="Arial" panose="020B0604020202020204" pitchFamily="34" charset="0"/>
              <a:buChar char="•"/>
            </a:pPr>
            <a:r>
              <a:rPr lang="en-US" sz="2400" dirty="0"/>
              <a:t>Items Approved:</a:t>
            </a:r>
          </a:p>
          <a:p>
            <a:pPr marL="742950" lvl="1" indent="-285750">
              <a:buFont typeface="Arial" panose="020B0604020202020204" pitchFamily="34" charset="0"/>
              <a:buChar char="•"/>
            </a:pPr>
            <a:r>
              <a:rPr lang="en-US" sz="2400" dirty="0"/>
              <a:t>Stickers</a:t>
            </a:r>
          </a:p>
          <a:p>
            <a:pPr marL="742950" lvl="1" indent="-285750">
              <a:buFont typeface="Arial" panose="020B0604020202020204" pitchFamily="34" charset="0"/>
              <a:buChar char="•"/>
            </a:pPr>
            <a:r>
              <a:rPr lang="en-US" sz="2400" dirty="0"/>
              <a:t>Drawstring bags?</a:t>
            </a:r>
          </a:p>
          <a:p>
            <a:pPr marL="742950" lvl="1" indent="-285750">
              <a:buFont typeface="Arial" panose="020B0604020202020204" pitchFamily="34" charset="0"/>
              <a:buChar char="•"/>
            </a:pPr>
            <a:r>
              <a:rPr lang="en-US" sz="2400" dirty="0"/>
              <a:t>Pens w/ stylus</a:t>
            </a:r>
          </a:p>
          <a:p>
            <a:pPr marL="742950" lvl="1" indent="-285750">
              <a:buFont typeface="Arial" panose="020B0604020202020204" pitchFamily="34" charset="0"/>
              <a:buChar char="•"/>
            </a:pPr>
            <a:r>
              <a:rPr lang="en-US" sz="2400" dirty="0"/>
              <a:t>Water bottles</a:t>
            </a:r>
          </a:p>
          <a:p>
            <a:pPr marL="742950" lvl="1" indent="-285750">
              <a:buFont typeface="Arial" panose="020B0604020202020204" pitchFamily="34" charset="0"/>
              <a:buChar char="•"/>
            </a:pPr>
            <a:r>
              <a:rPr lang="en-US" sz="2400" dirty="0"/>
              <a:t>Normal pens</a:t>
            </a:r>
          </a:p>
          <a:p>
            <a:pPr marL="742950" lvl="1" indent="-285750">
              <a:buFont typeface="Arial" panose="020B0604020202020204" pitchFamily="34" charset="0"/>
              <a:buChar char="•"/>
            </a:pPr>
            <a:r>
              <a:rPr lang="en-US" sz="2400" dirty="0"/>
              <a:t>Mugs</a:t>
            </a:r>
          </a:p>
          <a:p>
            <a:pPr marL="1200150" lvl="2" indent="-285750">
              <a:buFont typeface="Arial" panose="020B0604020202020204" pitchFamily="34" charset="0"/>
              <a:buChar char="•"/>
            </a:pPr>
            <a:r>
              <a:rPr lang="en-US" sz="2400" dirty="0"/>
              <a:t>Bring own mug thing</a:t>
            </a:r>
          </a:p>
          <a:p>
            <a:pPr marL="742950" lvl="1" indent="-285750">
              <a:buFont typeface="Arial" panose="020B0604020202020204" pitchFamily="34" charset="0"/>
              <a:buChar char="•"/>
            </a:pPr>
            <a:r>
              <a:rPr lang="en-US" sz="2400" dirty="0"/>
              <a:t>Beaded necklaces</a:t>
            </a:r>
          </a:p>
          <a:p>
            <a:pPr marL="742950" lvl="1" indent="-285750">
              <a:buFont typeface="Arial" panose="020B0604020202020204" pitchFamily="34" charset="0"/>
              <a:buChar char="•"/>
            </a:pPr>
            <a:r>
              <a:rPr lang="en-US" sz="2400" dirty="0"/>
              <a:t>Lanyards</a:t>
            </a:r>
            <a:br>
              <a:rPr lang="en-US" sz="2400" dirty="0"/>
            </a:br>
            <a:endParaRPr lang="en-US" sz="2400" dirty="0"/>
          </a:p>
          <a:p>
            <a:pPr marL="285750" indent="-285750">
              <a:buFont typeface="Arial" panose="020B0604020202020204" pitchFamily="34" charset="0"/>
              <a:buChar char="•"/>
            </a:pPr>
            <a:r>
              <a:rPr lang="en-US" sz="2400" dirty="0"/>
              <a:t>Another project</a:t>
            </a:r>
          </a:p>
          <a:p>
            <a:pPr marL="742950" lvl="1" indent="-285750">
              <a:buFont typeface="Arial" panose="020B0604020202020204" pitchFamily="34" charset="0"/>
              <a:buChar char="•"/>
            </a:pPr>
            <a:r>
              <a:rPr lang="en-US" sz="2400" dirty="0"/>
              <a:t>Harry Styles Treat People with Kindness</a:t>
            </a:r>
          </a:p>
          <a:p>
            <a:pPr marL="742950" lvl="1" indent="-285750">
              <a:buFont typeface="Arial" panose="020B0604020202020204" pitchFamily="34" charset="0"/>
              <a:buChar char="•"/>
            </a:pPr>
            <a:r>
              <a:rPr lang="en-US" sz="2400" dirty="0"/>
              <a:t>Have a video made (do you have a better theme)</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9875519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1" y="1182231"/>
            <a:ext cx="8834719" cy="892552"/>
          </a:xfrm>
          <a:prstGeom prst="rect">
            <a:avLst/>
          </a:prstGeom>
          <a:noFill/>
        </p:spPr>
        <p:txBody>
          <a:bodyPr wrap="square" rtlCol="0">
            <a:spAutoFit/>
          </a:bodyPr>
          <a:lstStyle/>
          <a:p>
            <a:pPr marL="342900" indent="-342900">
              <a:buFont typeface="Arial"/>
              <a:buChar char="•"/>
            </a:pPr>
            <a:r>
              <a:rPr lang="en-US" sz="2600" dirty="0"/>
              <a:t>What does Newton’s First Law state (sometimes called the </a:t>
            </a:r>
            <a:r>
              <a:rPr lang="en-US" sz="2600" b="1" i="1" dirty="0"/>
              <a:t>inertia</a:t>
            </a:r>
            <a:r>
              <a:rPr lang="en-US" sz="2600" dirty="0"/>
              <a:t> law)?</a:t>
            </a:r>
          </a:p>
        </p:txBody>
      </p:sp>
      <p:sp>
        <p:nvSpPr>
          <p:cNvPr id="4" name="TextBox 3">
            <a:extLst>
              <a:ext uri="{FF2B5EF4-FFF2-40B4-BE49-F238E27FC236}">
                <a16:creationId xmlns:a16="http://schemas.microsoft.com/office/drawing/2014/main" id="{49F8EBC5-0D38-7260-DB2A-3F0FEC8A4577}"/>
              </a:ext>
            </a:extLst>
          </p:cNvPr>
          <p:cNvSpPr txBox="1"/>
          <p:nvPr/>
        </p:nvSpPr>
        <p:spPr>
          <a:xfrm>
            <a:off x="8480322" y="1182231"/>
            <a:ext cx="3711677" cy="1815882"/>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Who is going to have successful egg drops, and why?</a:t>
            </a:r>
            <a:endParaRPr lang="en-US" sz="2800" b="1" i="1" dirty="0">
              <a:solidFill>
                <a:srgbClr val="7030A0"/>
              </a:solidFill>
            </a:endParaRP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885" y="2114014"/>
            <a:ext cx="6010272" cy="474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2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423" y="1143000"/>
            <a:ext cx="4979577" cy="393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39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081" y="4204195"/>
            <a:ext cx="3362171" cy="2653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912820-348E-D752-4999-1163D27A7BA7}"/>
              </a:ext>
            </a:extLst>
          </p:cNvPr>
          <p:cNvSpPr txBox="1"/>
          <p:nvPr/>
        </p:nvSpPr>
        <p:spPr>
          <a:xfrm>
            <a:off x="7049729" y="1143000"/>
            <a:ext cx="5142271" cy="5632311"/>
          </a:xfrm>
          <a:prstGeom prst="rect">
            <a:avLst/>
          </a:prstGeom>
          <a:noFill/>
        </p:spPr>
        <p:txBody>
          <a:bodyPr wrap="square" rtlCol="0">
            <a:spAutoFit/>
          </a:bodyPr>
          <a:lstStyle/>
          <a:p>
            <a:r>
              <a:rPr lang="en-US" sz="2400" b="1" i="1" u="sng" dirty="0"/>
              <a:t>Your Task:</a:t>
            </a:r>
          </a:p>
          <a:p>
            <a:pPr marL="342900" indent="-342900">
              <a:buFont typeface="Arial" panose="020B0604020202020204" pitchFamily="34" charset="0"/>
              <a:buChar char="•"/>
            </a:pPr>
            <a:r>
              <a:rPr lang="en-US" sz="2400" dirty="0"/>
              <a:t>Answer the following in complete paragraphs, using proper writing procedures (probably at least 2 paragraphs).</a:t>
            </a:r>
          </a:p>
          <a:p>
            <a:pPr marL="342900" indent="-342900">
              <a:buFont typeface="Arial" panose="020B0604020202020204" pitchFamily="34" charset="0"/>
              <a:buChar char="•"/>
            </a:pPr>
            <a:r>
              <a:rPr lang="en-US" sz="2400" dirty="0"/>
              <a:t>What is </a:t>
            </a:r>
            <a:r>
              <a:rPr lang="en-US" sz="2400" b="1" i="1" u="sng" dirty="0"/>
              <a:t>inertia</a:t>
            </a:r>
            <a:r>
              <a:rPr lang="en-US" sz="2400" dirty="0"/>
              <a:t>, and how does it apply to the egg drop?</a:t>
            </a:r>
          </a:p>
          <a:p>
            <a:pPr marL="342900" indent="-342900">
              <a:buFont typeface="Arial" panose="020B0604020202020204" pitchFamily="34" charset="0"/>
              <a:buChar char="•"/>
            </a:pPr>
            <a:r>
              <a:rPr lang="en-US" sz="2400" dirty="0"/>
              <a:t>Where in the egg drop did we see </a:t>
            </a:r>
            <a:r>
              <a:rPr lang="en-US" sz="2400" b="1" i="1" u="sng" dirty="0"/>
              <a:t>potential energy</a:t>
            </a:r>
            <a:r>
              <a:rPr lang="en-US" sz="2400" dirty="0"/>
              <a:t>?</a:t>
            </a:r>
          </a:p>
          <a:p>
            <a:pPr marL="342900" indent="-342900">
              <a:buFont typeface="Arial" panose="020B0604020202020204" pitchFamily="34" charset="0"/>
              <a:buChar char="•"/>
            </a:pPr>
            <a:r>
              <a:rPr lang="en-US" sz="2400" dirty="0"/>
              <a:t>Where in the egg drop did we see </a:t>
            </a:r>
            <a:r>
              <a:rPr lang="en-US" sz="2400" b="1" i="1" u="sng" dirty="0"/>
              <a:t>kinetic energy</a:t>
            </a:r>
            <a:r>
              <a:rPr lang="en-US" sz="2400" dirty="0"/>
              <a:t>?</a:t>
            </a:r>
            <a:br>
              <a:rPr lang="en-US" sz="2400" dirty="0"/>
            </a:br>
            <a:endParaRPr lang="en-US" sz="2400" dirty="0"/>
          </a:p>
          <a:p>
            <a:pPr marL="342900" indent="-342900">
              <a:buFont typeface="Arial" panose="020B0604020202020204" pitchFamily="34" charset="0"/>
              <a:buChar char="•"/>
            </a:pPr>
            <a:r>
              <a:rPr lang="en-US" sz="2400" dirty="0">
                <a:solidFill>
                  <a:srgbClr val="7030A0"/>
                </a:solidFill>
              </a:rPr>
              <a:t>Choose one example of an egg drop, and explain scientifically why it was successful or not.  </a:t>
            </a:r>
          </a:p>
        </p:txBody>
      </p:sp>
    </p:spTree>
    <p:extLst>
      <p:ext uri="{BB962C8B-B14F-4D97-AF65-F5344CB8AC3E}">
        <p14:creationId xmlns:p14="http://schemas.microsoft.com/office/powerpoint/2010/main" val="420466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5,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559800" cy="5355312"/>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t>Finish 6</a:t>
            </a:r>
            <a:r>
              <a:rPr lang="en-US" sz="2600" baseline="30000" dirty="0"/>
              <a:t>th</a:t>
            </a:r>
            <a:r>
              <a:rPr lang="en-US" sz="2600" dirty="0"/>
              <a:t> grade presentations (Wyatt, Liam, Santiago)</a:t>
            </a:r>
            <a:br>
              <a:rPr lang="en-US" sz="2400" dirty="0"/>
            </a:br>
            <a:endParaRPr lang="en-US" sz="2400" dirty="0"/>
          </a:p>
          <a:p>
            <a:pPr marL="342900" indent="-342900">
              <a:buFont typeface="Arial"/>
              <a:buChar char="•"/>
            </a:pPr>
            <a:r>
              <a:rPr lang="en-US" sz="2400" b="1" i="1" u="sng" dirty="0"/>
              <a:t>Final Evaluations</a:t>
            </a:r>
            <a:r>
              <a:rPr lang="en-US" sz="2400" dirty="0"/>
              <a:t>—make sure these are submitted to Schoology</a:t>
            </a:r>
          </a:p>
          <a:p>
            <a:pPr marL="800100" lvl="1" indent="-342900">
              <a:buFont typeface="Arial"/>
              <a:buChar char="•"/>
            </a:pPr>
            <a:r>
              <a:rPr lang="en-US" sz="2400" dirty="0"/>
              <a:t>Make bulleted list of what were some qualities of really good presentations?</a:t>
            </a:r>
            <a:br>
              <a:rPr lang="en-US" sz="2400" dirty="0"/>
            </a:br>
            <a:endParaRPr lang="en-US" sz="2400" dirty="0"/>
          </a:p>
          <a:p>
            <a:pPr marL="800100" lvl="1" indent="-342900">
              <a:buFont typeface="Arial"/>
              <a:buChar char="•"/>
            </a:pPr>
            <a:r>
              <a:rPr lang="en-US" sz="2400" dirty="0"/>
              <a:t>Paragraph Writing Task</a:t>
            </a:r>
          </a:p>
          <a:p>
            <a:pPr marL="800100" lvl="1" indent="-342900">
              <a:buFont typeface="Arial"/>
              <a:buChar char="•"/>
            </a:pPr>
            <a:endParaRPr lang="en-US" sz="2400" dirty="0"/>
          </a:p>
          <a:p>
            <a:pPr marL="342900" indent="-342900">
              <a:buFont typeface="Arial"/>
              <a:buChar char="•"/>
            </a:pPr>
            <a:r>
              <a:rPr lang="en-US" sz="2400" dirty="0"/>
              <a:t>Begin Egg Drop Planning—we will do these next Tuesday</a:t>
            </a:r>
            <a:br>
              <a:rPr lang="en-US" sz="2400" dirty="0"/>
            </a:br>
            <a:endParaRPr lang="en-US" sz="2400" dirty="0"/>
          </a:p>
          <a:p>
            <a:pPr marL="342900" indent="-342900">
              <a:buFont typeface="Arial"/>
              <a:buChar char="•"/>
            </a:pPr>
            <a:r>
              <a:rPr lang="en-US" sz="2400" dirty="0"/>
              <a:t>If time, check some things on estesparksteam.com (6</a:t>
            </a:r>
            <a:r>
              <a:rPr lang="en-US" sz="2400" baseline="30000" dirty="0"/>
              <a:t>th</a:t>
            </a:r>
            <a:r>
              <a:rPr lang="en-US" sz="2400" dirty="0"/>
              <a:t> grade)</a:t>
            </a:r>
          </a:p>
          <a:p>
            <a:pPr marL="800100" lvl="1" indent="-342900">
              <a:buFont typeface="Arial"/>
              <a:buChar char="•"/>
            </a:pPr>
            <a:r>
              <a:rPr lang="en-US" sz="2400" dirty="0"/>
              <a:t>7</a:t>
            </a:r>
            <a:r>
              <a:rPr lang="en-US" sz="2400" baseline="30000" dirty="0"/>
              <a:t>th</a:t>
            </a:r>
            <a:r>
              <a:rPr lang="en-US" sz="2400" dirty="0"/>
              <a:t> grade=drones if weather is favorable</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1477328"/>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makes for a good presentation?</a:t>
            </a:r>
          </a:p>
        </p:txBody>
      </p:sp>
    </p:spTree>
    <p:extLst>
      <p:ext uri="{BB962C8B-B14F-4D97-AF65-F5344CB8AC3E}">
        <p14:creationId xmlns:p14="http://schemas.microsoft.com/office/powerpoint/2010/main" val="15173081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Presentation Evaluations</a:t>
            </a:r>
          </a:p>
        </p:txBody>
      </p:sp>
      <p:sp>
        <p:nvSpPr>
          <p:cNvPr id="3" name="TextBox 2"/>
          <p:cNvSpPr txBox="1"/>
          <p:nvPr/>
        </p:nvSpPr>
        <p:spPr>
          <a:xfrm>
            <a:off x="0" y="1225689"/>
            <a:ext cx="8409986" cy="5262979"/>
          </a:xfrm>
          <a:prstGeom prst="rect">
            <a:avLst/>
          </a:prstGeom>
          <a:noFill/>
        </p:spPr>
        <p:txBody>
          <a:bodyPr wrap="square" rtlCol="0">
            <a:spAutoFit/>
          </a:bodyPr>
          <a:lstStyle/>
          <a:p>
            <a:pPr marL="342900" indent="-342900">
              <a:buFont typeface="Arial"/>
              <a:buChar char="•"/>
            </a:pPr>
            <a:r>
              <a:rPr lang="en-US" sz="2600" dirty="0"/>
              <a:t>In writing a quality paragraph, we want:</a:t>
            </a:r>
          </a:p>
          <a:p>
            <a:pPr marL="800100" lvl="1" indent="-342900">
              <a:buFont typeface="Arial"/>
              <a:buChar char="•"/>
            </a:pPr>
            <a:r>
              <a:rPr lang="en-US" sz="2600" dirty="0"/>
              <a:t>An introductory sentence.</a:t>
            </a:r>
          </a:p>
          <a:p>
            <a:pPr marL="800100" lvl="1" indent="-342900">
              <a:buFont typeface="Arial"/>
              <a:buChar char="•"/>
            </a:pPr>
            <a:r>
              <a:rPr lang="en-US" sz="2600" dirty="0"/>
              <a:t>Detail sentences expressing our key points.</a:t>
            </a:r>
          </a:p>
          <a:p>
            <a:pPr marL="800100" lvl="1" indent="-342900">
              <a:buFont typeface="Arial"/>
              <a:buChar char="•"/>
            </a:pPr>
            <a:r>
              <a:rPr lang="en-US" sz="2600" dirty="0"/>
              <a:t>A conclusion sentence that summarizes/wraps up the paragraph.</a:t>
            </a:r>
            <a:br>
              <a:rPr lang="en-US" sz="2600" dirty="0"/>
            </a:br>
            <a:br>
              <a:rPr lang="en-US" sz="2600" dirty="0"/>
            </a:br>
            <a:endParaRPr lang="en-US" sz="2600" dirty="0"/>
          </a:p>
          <a:p>
            <a:pPr marL="342900" indent="-342900">
              <a:buFont typeface="Arial"/>
              <a:buChar char="•"/>
            </a:pPr>
            <a:r>
              <a:rPr lang="en-US" sz="2600" dirty="0"/>
              <a:t>When we say “use proper writing form”, that includes:</a:t>
            </a:r>
          </a:p>
          <a:p>
            <a:pPr marL="800100" lvl="1" indent="-342900">
              <a:buFont typeface="Arial"/>
              <a:buChar char="•"/>
            </a:pPr>
            <a:r>
              <a:rPr lang="en-US" sz="2600" dirty="0"/>
              <a:t>Indent the paragraph</a:t>
            </a:r>
          </a:p>
          <a:p>
            <a:pPr marL="800100" lvl="1" indent="-342900">
              <a:buFont typeface="Arial"/>
              <a:buChar char="•"/>
            </a:pPr>
            <a:r>
              <a:rPr lang="en-US" sz="2600" dirty="0"/>
              <a:t>Capitalization</a:t>
            </a:r>
          </a:p>
          <a:p>
            <a:pPr marL="800100" lvl="1" indent="-342900">
              <a:buFont typeface="Arial"/>
              <a:buChar char="•"/>
            </a:pPr>
            <a:r>
              <a:rPr lang="en-US" sz="2600" dirty="0"/>
              <a:t>Proper paragraph structure</a:t>
            </a:r>
          </a:p>
          <a:p>
            <a:pPr marL="800100" lvl="1" indent="-342900">
              <a:buFont typeface="Arial"/>
              <a:buChar char="•"/>
            </a:pPr>
            <a:r>
              <a:rPr lang="en-US" sz="2600" dirty="0"/>
              <a:t>Punctuation</a:t>
            </a:r>
          </a:p>
          <a:p>
            <a:pPr marL="342900" indent="-342900">
              <a:buFont typeface="Arial"/>
              <a:buChar char="•"/>
            </a:pPr>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1477328"/>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makes for a good presentation?</a:t>
            </a:r>
          </a:p>
        </p:txBody>
      </p:sp>
    </p:spTree>
    <p:extLst>
      <p:ext uri="{BB962C8B-B14F-4D97-AF65-F5344CB8AC3E}">
        <p14:creationId xmlns:p14="http://schemas.microsoft.com/office/powerpoint/2010/main" val="2563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Presentation Evaluations</a:t>
            </a:r>
          </a:p>
        </p:txBody>
      </p:sp>
      <p:sp>
        <p:nvSpPr>
          <p:cNvPr id="3" name="TextBox 2"/>
          <p:cNvSpPr txBox="1"/>
          <p:nvPr/>
        </p:nvSpPr>
        <p:spPr>
          <a:xfrm>
            <a:off x="0" y="1225689"/>
            <a:ext cx="12192000" cy="2677656"/>
          </a:xfrm>
          <a:prstGeom prst="rect">
            <a:avLst/>
          </a:prstGeom>
          <a:noFill/>
        </p:spPr>
        <p:txBody>
          <a:bodyPr wrap="square" rtlCol="0">
            <a:spAutoFit/>
          </a:bodyPr>
          <a:lstStyle/>
          <a:p>
            <a:r>
              <a:rPr lang="en-US" sz="2400" dirty="0">
                <a:solidFill>
                  <a:srgbClr val="7030A0"/>
                </a:solidFill>
              </a:rPr>
              <a:t> 	We had many very good backpack presentations in this class.  One thing that we saw with some of these top presentations was _______________________________________________.</a:t>
            </a:r>
          </a:p>
          <a:p>
            <a:r>
              <a:rPr lang="en-US" sz="2400" dirty="0">
                <a:solidFill>
                  <a:srgbClr val="7030A0"/>
                </a:solidFill>
              </a:rPr>
              <a:t>Another trait of quality presentations was ____________________________________________</a:t>
            </a:r>
          </a:p>
          <a:p>
            <a:r>
              <a:rPr lang="en-US" sz="2400" dirty="0">
                <a:solidFill>
                  <a:srgbClr val="7030A0"/>
                </a:solidFill>
              </a:rPr>
              <a:t>_________________________________________________________________.  One last thing that stood out with some of the best presentations was _________________________________</a:t>
            </a:r>
          </a:p>
          <a:p>
            <a:r>
              <a:rPr lang="en-US" sz="2400" dirty="0">
                <a:solidFill>
                  <a:srgbClr val="7030A0"/>
                </a:solidFill>
              </a:rPr>
              <a:t>______________________________________________________________________________.</a:t>
            </a:r>
          </a:p>
          <a:p>
            <a:r>
              <a:rPr lang="en-US" sz="2400" dirty="0">
                <a:solidFill>
                  <a:srgbClr val="7030A0"/>
                </a:solidFill>
              </a:rPr>
              <a:t>In observing these qualities, we saw some very good presentations to learn from.</a:t>
            </a:r>
          </a:p>
        </p:txBody>
      </p:sp>
    </p:spTree>
    <p:extLst>
      <p:ext uri="{BB962C8B-B14F-4D97-AF65-F5344CB8AC3E}">
        <p14:creationId xmlns:p14="http://schemas.microsoft.com/office/powerpoint/2010/main" val="343581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pPr algn="ctr"/>
            <a:r>
              <a:rPr lang="en-US" b="1" i="1" u="sng" dirty="0"/>
              <a:t>Egg Drop Planning</a:t>
            </a:r>
          </a:p>
        </p:txBody>
      </p:sp>
      <p:sp>
        <p:nvSpPr>
          <p:cNvPr id="4" name="TextBox 3"/>
          <p:cNvSpPr txBox="1"/>
          <p:nvPr/>
        </p:nvSpPr>
        <p:spPr>
          <a:xfrm>
            <a:off x="201706" y="1016913"/>
            <a:ext cx="5580529" cy="5693866"/>
          </a:xfrm>
          <a:prstGeom prst="rect">
            <a:avLst/>
          </a:prstGeom>
          <a:noFill/>
        </p:spPr>
        <p:txBody>
          <a:bodyPr wrap="square" rtlCol="0">
            <a:spAutoFit/>
          </a:bodyPr>
          <a:lstStyle/>
          <a:p>
            <a:pPr>
              <a:buFont typeface="Arial" pitchFamily="34" charset="0"/>
              <a:buChar char="•"/>
            </a:pPr>
            <a:r>
              <a:rPr lang="en-US" sz="2600" dirty="0"/>
              <a:t>Device holding egg cannot be bigger than 1’ x 1’ x 1’</a:t>
            </a:r>
          </a:p>
          <a:p>
            <a:pPr>
              <a:buFont typeface="Arial" pitchFamily="34" charset="0"/>
              <a:buChar char="•"/>
            </a:pPr>
            <a:r>
              <a:rPr lang="en-US" sz="2600" u="sng" dirty="0"/>
              <a:t>Can use any materials except:</a:t>
            </a:r>
          </a:p>
          <a:p>
            <a:pPr lvl="1">
              <a:buFont typeface="Arial" pitchFamily="34" charset="0"/>
              <a:buChar char="•"/>
            </a:pPr>
            <a:r>
              <a:rPr lang="en-US" sz="2600" i="1" u="sng" dirty="0"/>
              <a:t>Helium or hydrogen</a:t>
            </a:r>
            <a:r>
              <a:rPr lang="en-US" sz="2600" i="1" dirty="0"/>
              <a:t> filled balloons</a:t>
            </a:r>
          </a:p>
          <a:p>
            <a:pPr lvl="1">
              <a:buFont typeface="Arial" pitchFamily="34" charset="0"/>
              <a:buChar char="•"/>
            </a:pPr>
            <a:r>
              <a:rPr lang="en-US" sz="2600" i="1" dirty="0"/>
              <a:t>Any motors or propulsion devices</a:t>
            </a:r>
          </a:p>
          <a:p>
            <a:pPr lvl="1">
              <a:buFont typeface="Arial" pitchFamily="34" charset="0"/>
              <a:buChar char="•"/>
            </a:pPr>
            <a:r>
              <a:rPr lang="en-US" sz="2600" i="1" dirty="0"/>
              <a:t>Any heat source</a:t>
            </a:r>
          </a:p>
          <a:p>
            <a:pPr>
              <a:buFont typeface="Arial" pitchFamily="34" charset="0"/>
              <a:buChar char="•"/>
            </a:pPr>
            <a:r>
              <a:rPr lang="en-US" sz="2600" dirty="0"/>
              <a:t>Can have parachutes.</a:t>
            </a:r>
          </a:p>
          <a:p>
            <a:pPr>
              <a:buFont typeface="Arial" pitchFamily="34" charset="0"/>
              <a:buChar char="•"/>
            </a:pPr>
            <a:r>
              <a:rPr lang="en-US" sz="2600" dirty="0"/>
              <a:t>Must be able to put egg in/take out.</a:t>
            </a:r>
          </a:p>
          <a:p>
            <a:pPr>
              <a:buFont typeface="Arial" pitchFamily="34" charset="0"/>
              <a:buChar char="•"/>
            </a:pPr>
            <a:r>
              <a:rPr lang="en-US" sz="2600" dirty="0"/>
              <a:t>Frey will give you the egg.</a:t>
            </a:r>
          </a:p>
          <a:p>
            <a:pPr>
              <a:buFont typeface="Arial" pitchFamily="34" charset="0"/>
              <a:buChar char="•"/>
            </a:pPr>
            <a:r>
              <a:rPr lang="en-US" sz="2600" b="1" i="1" u="sng" dirty="0"/>
              <a:t>You</a:t>
            </a:r>
            <a:r>
              <a:rPr lang="en-US" sz="2600" dirty="0"/>
              <a:t> are providing the materials, so think about things you have around your house.</a:t>
            </a:r>
            <a:endParaRPr lang="en-US" sz="2600" b="1" i="1" u="sng" dirty="0"/>
          </a:p>
          <a:p>
            <a:pPr>
              <a:buFont typeface="Arial" pitchFamily="34" charset="0"/>
              <a:buChar char="•"/>
            </a:pPr>
            <a:r>
              <a:rPr lang="en-US" sz="2600" dirty="0"/>
              <a:t>Everybody is on their own—no partners.</a:t>
            </a:r>
          </a:p>
        </p:txBody>
      </p:sp>
      <p:sp>
        <p:nvSpPr>
          <p:cNvPr id="2" name="TextBox 1">
            <a:extLst>
              <a:ext uri="{FF2B5EF4-FFF2-40B4-BE49-F238E27FC236}">
                <a16:creationId xmlns:a16="http://schemas.microsoft.com/office/drawing/2014/main" id="{DC462A0C-2969-B340-1AAD-E4D738140512}"/>
              </a:ext>
            </a:extLst>
          </p:cNvPr>
          <p:cNvSpPr txBox="1"/>
          <p:nvPr/>
        </p:nvSpPr>
        <p:spPr>
          <a:xfrm>
            <a:off x="6096000" y="1016913"/>
            <a:ext cx="6096000" cy="5693866"/>
          </a:xfrm>
          <a:prstGeom prst="rect">
            <a:avLst/>
          </a:prstGeom>
          <a:noFill/>
        </p:spPr>
        <p:txBody>
          <a:bodyPr wrap="square" rtlCol="0">
            <a:spAutoFit/>
          </a:bodyPr>
          <a:lstStyle/>
          <a:p>
            <a:r>
              <a:rPr lang="en-US" sz="2800" b="1" i="1" u="sng" dirty="0"/>
              <a:t>Egg Drop Planning:</a:t>
            </a:r>
          </a:p>
          <a:p>
            <a:pPr marL="457200" indent="-457200">
              <a:buFont typeface="Arial" panose="020B0604020202020204" pitchFamily="34" charset="0"/>
              <a:buChar char="•"/>
            </a:pPr>
            <a:r>
              <a:rPr lang="en-US" sz="2800" dirty="0">
                <a:solidFill>
                  <a:srgbClr val="7030A0"/>
                </a:solidFill>
              </a:rPr>
              <a:t>Don’t look ideas up on the Internet!</a:t>
            </a:r>
          </a:p>
          <a:p>
            <a:endParaRPr lang="en-US" sz="2800" dirty="0">
              <a:solidFill>
                <a:srgbClr val="7030A0"/>
              </a:solidFill>
            </a:endParaRPr>
          </a:p>
          <a:p>
            <a:pPr marL="514350" indent="-514350">
              <a:buFont typeface="+mj-lt"/>
              <a:buAutoNum type="arabicPeriod"/>
            </a:pPr>
            <a:r>
              <a:rPr lang="en-US" sz="2800" b="1" i="1" dirty="0">
                <a:solidFill>
                  <a:srgbClr val="7030A0"/>
                </a:solidFill>
              </a:rPr>
              <a:t>Create a list of materials</a:t>
            </a:r>
          </a:p>
          <a:p>
            <a:pPr marL="514350" indent="-514350">
              <a:buFont typeface="+mj-lt"/>
              <a:buAutoNum type="arabicPeriod"/>
            </a:pPr>
            <a:r>
              <a:rPr lang="en-US" sz="2800" b="1" i="1" dirty="0">
                <a:solidFill>
                  <a:srgbClr val="7030A0"/>
                </a:solidFill>
              </a:rPr>
              <a:t>Have a sketch of what your device will look like.</a:t>
            </a:r>
          </a:p>
          <a:p>
            <a:pPr marL="514350" indent="-514350">
              <a:buFont typeface="+mj-lt"/>
              <a:buAutoNum type="arabicPeriod"/>
            </a:pPr>
            <a:r>
              <a:rPr lang="en-US" sz="2800" b="1" i="1" dirty="0">
                <a:solidFill>
                  <a:srgbClr val="7030A0"/>
                </a:solidFill>
              </a:rPr>
              <a:t>Write a paragraph about which materials you are using, how you are using them, and why this will be successful.</a:t>
            </a:r>
            <a:br>
              <a:rPr lang="en-US" sz="2800" b="1" i="1" dirty="0">
                <a:solidFill>
                  <a:srgbClr val="7030A0"/>
                </a:solidFill>
              </a:rPr>
            </a:br>
            <a:endParaRPr lang="en-US" sz="2800" b="1" i="1" dirty="0">
              <a:solidFill>
                <a:srgbClr val="7030A0"/>
              </a:solidFill>
            </a:endParaRPr>
          </a:p>
          <a:p>
            <a:pPr marL="457200" indent="-457200">
              <a:buFont typeface="Arial" panose="020B0604020202020204" pitchFamily="34" charset="0"/>
              <a:buChar char="•"/>
            </a:pPr>
            <a:r>
              <a:rPr lang="en-US" sz="2800" dirty="0">
                <a:solidFill>
                  <a:srgbClr val="7030A0"/>
                </a:solidFill>
              </a:rPr>
              <a:t>Submit to </a:t>
            </a:r>
            <a:r>
              <a:rPr lang="en-US" sz="2800" b="1" i="1" u="sng" dirty="0">
                <a:solidFill>
                  <a:srgbClr val="7030A0"/>
                </a:solidFill>
              </a:rPr>
              <a:t>Egg Drop Planning</a:t>
            </a:r>
            <a:r>
              <a:rPr lang="en-US" sz="2800" dirty="0">
                <a:solidFill>
                  <a:srgbClr val="7030A0"/>
                </a:solidFill>
              </a:rPr>
              <a:t> on Schoology.</a:t>
            </a:r>
          </a:p>
        </p:txBody>
      </p:sp>
    </p:spTree>
    <p:extLst>
      <p:ext uri="{BB962C8B-B14F-4D97-AF65-F5344CB8AC3E}">
        <p14:creationId xmlns:p14="http://schemas.microsoft.com/office/powerpoint/2010/main" val="227064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linds(horizont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linds(horizont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 calcmode="lin" valueType="num">
                                      <p:cBhvr additive="base">
                                        <p:cTn id="5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 calcmode="lin" valueType="num">
                                      <p:cBhvr additive="base">
                                        <p:cTn id="6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 calcmode="lin" valueType="num">
                                      <p:cBhvr additive="base">
                                        <p:cTn id="6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
                                            <p:txEl>
                                              <p:pRg st="4" end="4"/>
                                            </p:txEl>
                                          </p:spTgt>
                                        </p:tgtEl>
                                        <p:attrNameLst>
                                          <p:attrName>style.visibility</p:attrName>
                                        </p:attrNameLst>
                                      </p:cBhvr>
                                      <p:to>
                                        <p:strVal val="visible"/>
                                      </p:to>
                                    </p:set>
                                    <p:anim calcmode="lin" valueType="num">
                                      <p:cBhvr additive="base">
                                        <p:cTn id="6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anim calcmode="lin" valueType="num">
                                      <p:cBhvr additive="base">
                                        <p:cTn id="7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 calcmode="lin" valueType="num">
                                      <p:cBhvr additive="base">
                                        <p:cTn id="7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1" y="1182231"/>
            <a:ext cx="8834719" cy="892552"/>
          </a:xfrm>
          <a:prstGeom prst="rect">
            <a:avLst/>
          </a:prstGeom>
          <a:noFill/>
        </p:spPr>
        <p:txBody>
          <a:bodyPr wrap="square" rtlCol="0">
            <a:spAutoFit/>
          </a:bodyPr>
          <a:lstStyle/>
          <a:p>
            <a:pPr marL="342900" indent="-342900">
              <a:buFont typeface="Arial"/>
              <a:buChar char="•"/>
            </a:pPr>
            <a:r>
              <a:rPr lang="en-US" sz="2600" dirty="0"/>
              <a:t>What does Newton’s First Law state (sometimes called the </a:t>
            </a:r>
            <a:r>
              <a:rPr lang="en-US" sz="2600" b="1" i="1" dirty="0"/>
              <a:t>inertia</a:t>
            </a:r>
            <a:r>
              <a:rPr lang="en-US" sz="2600" dirty="0"/>
              <a:t> law)?</a:t>
            </a:r>
          </a:p>
        </p:txBody>
      </p:sp>
      <p:sp>
        <p:nvSpPr>
          <p:cNvPr id="4" name="TextBox 3">
            <a:extLst>
              <a:ext uri="{FF2B5EF4-FFF2-40B4-BE49-F238E27FC236}">
                <a16:creationId xmlns:a16="http://schemas.microsoft.com/office/drawing/2014/main" id="{49F8EBC5-0D38-7260-DB2A-3F0FEC8A4577}"/>
              </a:ext>
            </a:extLst>
          </p:cNvPr>
          <p:cNvSpPr txBox="1"/>
          <p:nvPr/>
        </p:nvSpPr>
        <p:spPr>
          <a:xfrm>
            <a:off x="8480322" y="1182231"/>
            <a:ext cx="3711677" cy="1815882"/>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Who is going to have successful egg drops, and why?</a:t>
            </a:r>
            <a:endParaRPr lang="en-US" sz="2800" b="1" i="1" dirty="0">
              <a:solidFill>
                <a:srgbClr val="7030A0"/>
              </a:solidFill>
            </a:endParaRP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885" y="2114014"/>
            <a:ext cx="6010272" cy="474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078509-6453-EBBA-5D30-72E86491140B}"/>
              </a:ext>
            </a:extLst>
          </p:cNvPr>
          <p:cNvSpPr>
            <a:spLocks noGrp="1"/>
          </p:cNvSpPr>
          <p:nvPr>
            <p:ph type="title"/>
          </p:nvPr>
        </p:nvSpPr>
        <p:spPr>
          <a:xfrm>
            <a:off x="0" y="0"/>
            <a:ext cx="7370379" cy="1325563"/>
          </a:xfrm>
        </p:spPr>
        <p:txBody>
          <a:bodyPr>
            <a:normAutofit/>
          </a:bodyPr>
          <a:lstStyle/>
          <a:p>
            <a:pPr algn="ctr"/>
            <a:r>
              <a:rPr lang="en-US" sz="6000" dirty="0"/>
              <a:t>Little Shop of Physics</a:t>
            </a:r>
          </a:p>
        </p:txBody>
      </p:sp>
      <p:pic>
        <p:nvPicPr>
          <p:cNvPr id="1026" name="Picture 2" descr="Logo | Brand | Colorado State University">
            <a:extLst>
              <a:ext uri="{FF2B5EF4-FFF2-40B4-BE49-F238E27FC236}">
                <a16:creationId xmlns:a16="http://schemas.microsoft.com/office/drawing/2014/main" id="{3FD359ED-7945-B948-9ACF-4F86E398C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267" y="654268"/>
            <a:ext cx="6067097" cy="606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0345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423" y="1143000"/>
            <a:ext cx="4979577" cy="393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17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10,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559800" cy="3077766"/>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400" dirty="0"/>
          </a:p>
          <a:p>
            <a:pPr marL="342900" indent="-342900">
              <a:buFont typeface="Arial"/>
              <a:buChar char="•"/>
            </a:pPr>
            <a:r>
              <a:rPr lang="en-US" sz="2400" dirty="0"/>
              <a:t>Egg Drop Planning—we will do these tomorrow!</a:t>
            </a:r>
          </a:p>
          <a:p>
            <a:pPr marL="800100" lvl="1" indent="-342900">
              <a:buFont typeface="Arial"/>
              <a:buChar char="•"/>
            </a:pPr>
            <a:r>
              <a:rPr lang="en-US" sz="2400" dirty="0"/>
              <a:t>Reminders</a:t>
            </a:r>
            <a:br>
              <a:rPr lang="en-US" sz="2400" dirty="0"/>
            </a:br>
            <a:endParaRPr lang="en-US" sz="2400" dirty="0"/>
          </a:p>
          <a:p>
            <a:pPr marL="342900" indent="-342900">
              <a:buFont typeface="Arial"/>
              <a:buChar char="•"/>
            </a:pPr>
            <a:r>
              <a:rPr lang="en-US" sz="2400" dirty="0"/>
              <a:t>Check for missing assignments</a:t>
            </a:r>
            <a:br>
              <a:rPr lang="en-US" sz="2400" dirty="0"/>
            </a:br>
            <a:endParaRPr lang="en-US" sz="2400" dirty="0"/>
          </a:p>
          <a:p>
            <a:pPr marL="800100" lvl="1" indent="-342900">
              <a:buFont typeface="Arial"/>
              <a:buChar char="•"/>
            </a:pPr>
            <a:r>
              <a:rPr lang="en-US" sz="2400" dirty="0"/>
              <a:t>Games section of estesparksteam.com</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some good educational games that could be added to our website?</a:t>
            </a:r>
          </a:p>
        </p:txBody>
      </p:sp>
    </p:spTree>
    <p:extLst>
      <p:ext uri="{BB962C8B-B14F-4D97-AF65-F5344CB8AC3E}">
        <p14:creationId xmlns:p14="http://schemas.microsoft.com/office/powerpoint/2010/main" val="18811941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pPr algn="ctr"/>
            <a:r>
              <a:rPr lang="en-US" b="1" i="1" u="sng" dirty="0"/>
              <a:t>Egg Drop Planning</a:t>
            </a:r>
          </a:p>
        </p:txBody>
      </p:sp>
      <p:sp>
        <p:nvSpPr>
          <p:cNvPr id="4" name="TextBox 3"/>
          <p:cNvSpPr txBox="1"/>
          <p:nvPr/>
        </p:nvSpPr>
        <p:spPr>
          <a:xfrm>
            <a:off x="201706" y="1016913"/>
            <a:ext cx="5580529" cy="5693866"/>
          </a:xfrm>
          <a:prstGeom prst="rect">
            <a:avLst/>
          </a:prstGeom>
          <a:noFill/>
        </p:spPr>
        <p:txBody>
          <a:bodyPr wrap="square" rtlCol="0">
            <a:spAutoFit/>
          </a:bodyPr>
          <a:lstStyle/>
          <a:p>
            <a:pPr>
              <a:buFont typeface="Arial" pitchFamily="34" charset="0"/>
              <a:buChar char="•"/>
            </a:pPr>
            <a:r>
              <a:rPr lang="en-US" sz="2600" dirty="0"/>
              <a:t>Device holding egg cannot be bigger than 1’ x 1’ x 1’</a:t>
            </a:r>
          </a:p>
          <a:p>
            <a:pPr>
              <a:buFont typeface="Arial" pitchFamily="34" charset="0"/>
              <a:buChar char="•"/>
            </a:pPr>
            <a:r>
              <a:rPr lang="en-US" sz="2600" u="sng" dirty="0"/>
              <a:t>Can use any materials except:</a:t>
            </a:r>
          </a:p>
          <a:p>
            <a:pPr lvl="1">
              <a:buFont typeface="Arial" pitchFamily="34" charset="0"/>
              <a:buChar char="•"/>
            </a:pPr>
            <a:r>
              <a:rPr lang="en-US" sz="2600" i="1" u="sng" dirty="0"/>
              <a:t>Helium or hydrogen</a:t>
            </a:r>
            <a:r>
              <a:rPr lang="en-US" sz="2600" i="1" dirty="0"/>
              <a:t> filled balloons</a:t>
            </a:r>
          </a:p>
          <a:p>
            <a:pPr lvl="1">
              <a:buFont typeface="Arial" pitchFamily="34" charset="0"/>
              <a:buChar char="•"/>
            </a:pPr>
            <a:r>
              <a:rPr lang="en-US" sz="2600" i="1" dirty="0"/>
              <a:t>Any motors or propulsion devices</a:t>
            </a:r>
          </a:p>
          <a:p>
            <a:pPr lvl="1">
              <a:buFont typeface="Arial" pitchFamily="34" charset="0"/>
              <a:buChar char="•"/>
            </a:pPr>
            <a:r>
              <a:rPr lang="en-US" sz="2600" i="1" dirty="0"/>
              <a:t>Any heat source</a:t>
            </a:r>
          </a:p>
          <a:p>
            <a:pPr>
              <a:buFont typeface="Arial" pitchFamily="34" charset="0"/>
              <a:buChar char="•"/>
            </a:pPr>
            <a:r>
              <a:rPr lang="en-US" sz="2600" dirty="0"/>
              <a:t>Can have parachutes.</a:t>
            </a:r>
          </a:p>
          <a:p>
            <a:pPr>
              <a:buFont typeface="Arial" pitchFamily="34" charset="0"/>
              <a:buChar char="•"/>
            </a:pPr>
            <a:r>
              <a:rPr lang="en-US" sz="2600" dirty="0"/>
              <a:t>Must be able to put egg in/take out.</a:t>
            </a:r>
          </a:p>
          <a:p>
            <a:pPr>
              <a:buFont typeface="Arial" pitchFamily="34" charset="0"/>
              <a:buChar char="•"/>
            </a:pPr>
            <a:r>
              <a:rPr lang="en-US" sz="2600" dirty="0"/>
              <a:t>Frey will give you the egg.</a:t>
            </a:r>
          </a:p>
          <a:p>
            <a:pPr>
              <a:buFont typeface="Arial" pitchFamily="34" charset="0"/>
              <a:buChar char="•"/>
            </a:pPr>
            <a:r>
              <a:rPr lang="en-US" sz="2600" b="1" i="1" u="sng" dirty="0"/>
              <a:t>You</a:t>
            </a:r>
            <a:r>
              <a:rPr lang="en-US" sz="2600" dirty="0"/>
              <a:t> are providing the materials, so think about things you have around your house.</a:t>
            </a:r>
            <a:endParaRPr lang="en-US" sz="2600" b="1" i="1" u="sng" dirty="0"/>
          </a:p>
          <a:p>
            <a:pPr>
              <a:buFont typeface="Arial" pitchFamily="34" charset="0"/>
              <a:buChar char="•"/>
            </a:pPr>
            <a:r>
              <a:rPr lang="en-US" sz="2600" dirty="0"/>
              <a:t>Everybody is on their own—no partners.</a:t>
            </a:r>
          </a:p>
        </p:txBody>
      </p:sp>
      <p:sp>
        <p:nvSpPr>
          <p:cNvPr id="2" name="TextBox 1">
            <a:extLst>
              <a:ext uri="{FF2B5EF4-FFF2-40B4-BE49-F238E27FC236}">
                <a16:creationId xmlns:a16="http://schemas.microsoft.com/office/drawing/2014/main" id="{DC462A0C-2969-B340-1AAD-E4D738140512}"/>
              </a:ext>
            </a:extLst>
          </p:cNvPr>
          <p:cNvSpPr txBox="1"/>
          <p:nvPr/>
        </p:nvSpPr>
        <p:spPr>
          <a:xfrm>
            <a:off x="6096000" y="1016913"/>
            <a:ext cx="6096000" cy="5693866"/>
          </a:xfrm>
          <a:prstGeom prst="rect">
            <a:avLst/>
          </a:prstGeom>
          <a:noFill/>
        </p:spPr>
        <p:txBody>
          <a:bodyPr wrap="square" rtlCol="0">
            <a:spAutoFit/>
          </a:bodyPr>
          <a:lstStyle/>
          <a:p>
            <a:r>
              <a:rPr lang="en-US" sz="2800" b="1" i="1" u="sng" dirty="0"/>
              <a:t>Egg Drop Planning:</a:t>
            </a:r>
          </a:p>
          <a:p>
            <a:pPr marL="457200" indent="-457200">
              <a:buFont typeface="Arial" panose="020B0604020202020204" pitchFamily="34" charset="0"/>
              <a:buChar char="•"/>
            </a:pPr>
            <a:r>
              <a:rPr lang="en-US" sz="2800" dirty="0">
                <a:solidFill>
                  <a:srgbClr val="7030A0"/>
                </a:solidFill>
              </a:rPr>
              <a:t>Don’t look ideas up on the Internet!</a:t>
            </a:r>
          </a:p>
          <a:p>
            <a:endParaRPr lang="en-US" sz="2800" dirty="0">
              <a:solidFill>
                <a:srgbClr val="7030A0"/>
              </a:solidFill>
            </a:endParaRPr>
          </a:p>
          <a:p>
            <a:pPr marL="514350" indent="-514350">
              <a:buFont typeface="+mj-lt"/>
              <a:buAutoNum type="arabicPeriod"/>
            </a:pPr>
            <a:r>
              <a:rPr lang="en-US" sz="2800" b="1" i="1" dirty="0">
                <a:solidFill>
                  <a:srgbClr val="7030A0"/>
                </a:solidFill>
              </a:rPr>
              <a:t>Create a list of materials</a:t>
            </a:r>
          </a:p>
          <a:p>
            <a:pPr marL="514350" indent="-514350">
              <a:buFont typeface="+mj-lt"/>
              <a:buAutoNum type="arabicPeriod"/>
            </a:pPr>
            <a:r>
              <a:rPr lang="en-US" sz="2800" b="1" i="1" dirty="0">
                <a:solidFill>
                  <a:srgbClr val="7030A0"/>
                </a:solidFill>
              </a:rPr>
              <a:t>Have a sketch of what your device will look like.</a:t>
            </a:r>
          </a:p>
          <a:p>
            <a:pPr marL="514350" indent="-514350">
              <a:buFont typeface="+mj-lt"/>
              <a:buAutoNum type="arabicPeriod"/>
            </a:pPr>
            <a:r>
              <a:rPr lang="en-US" sz="2800" b="1" i="1" dirty="0">
                <a:solidFill>
                  <a:srgbClr val="7030A0"/>
                </a:solidFill>
              </a:rPr>
              <a:t>Write a paragraph about which materials you are using, how you are using them, and why this will be successful.</a:t>
            </a:r>
            <a:br>
              <a:rPr lang="en-US" sz="2800" b="1" i="1" dirty="0">
                <a:solidFill>
                  <a:srgbClr val="7030A0"/>
                </a:solidFill>
              </a:rPr>
            </a:br>
            <a:endParaRPr lang="en-US" sz="2800" b="1" i="1" dirty="0">
              <a:solidFill>
                <a:srgbClr val="7030A0"/>
              </a:solidFill>
            </a:endParaRPr>
          </a:p>
          <a:p>
            <a:pPr marL="457200" indent="-457200">
              <a:buFont typeface="Arial" panose="020B0604020202020204" pitchFamily="34" charset="0"/>
              <a:buChar char="•"/>
            </a:pPr>
            <a:r>
              <a:rPr lang="en-US" sz="2800" dirty="0">
                <a:solidFill>
                  <a:srgbClr val="7030A0"/>
                </a:solidFill>
              </a:rPr>
              <a:t>Submit to </a:t>
            </a:r>
            <a:r>
              <a:rPr lang="en-US" sz="2800" b="1" i="1" u="sng" dirty="0">
                <a:solidFill>
                  <a:srgbClr val="7030A0"/>
                </a:solidFill>
              </a:rPr>
              <a:t>Egg Drop Planning</a:t>
            </a:r>
            <a:r>
              <a:rPr lang="en-US" sz="2800" dirty="0">
                <a:solidFill>
                  <a:srgbClr val="7030A0"/>
                </a:solidFill>
              </a:rPr>
              <a:t> on Schoology.</a:t>
            </a:r>
          </a:p>
        </p:txBody>
      </p:sp>
    </p:spTree>
    <p:extLst>
      <p:ext uri="{BB962C8B-B14F-4D97-AF65-F5344CB8AC3E}">
        <p14:creationId xmlns:p14="http://schemas.microsoft.com/office/powerpoint/2010/main" val="164369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linds(horizont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linds(horizont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 calcmode="lin" valueType="num">
                                      <p:cBhvr additive="base">
                                        <p:cTn id="5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 calcmode="lin" valueType="num">
                                      <p:cBhvr additive="base">
                                        <p:cTn id="6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 calcmode="lin" valueType="num">
                                      <p:cBhvr additive="base">
                                        <p:cTn id="6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
                                            <p:txEl>
                                              <p:pRg st="4" end="4"/>
                                            </p:txEl>
                                          </p:spTgt>
                                        </p:tgtEl>
                                        <p:attrNameLst>
                                          <p:attrName>style.visibility</p:attrName>
                                        </p:attrNameLst>
                                      </p:cBhvr>
                                      <p:to>
                                        <p:strVal val="visible"/>
                                      </p:to>
                                    </p:set>
                                    <p:anim calcmode="lin" valueType="num">
                                      <p:cBhvr additive="base">
                                        <p:cTn id="6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anim calcmode="lin" valueType="num">
                                      <p:cBhvr additive="base">
                                        <p:cTn id="7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 calcmode="lin" valueType="num">
                                      <p:cBhvr additive="base">
                                        <p:cTn id="7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Go to “Games” tab on estesparksteam.com</a:t>
            </a:r>
          </a:p>
        </p:txBody>
      </p:sp>
      <p:sp>
        <p:nvSpPr>
          <p:cNvPr id="3" name="TextBox 2"/>
          <p:cNvSpPr txBox="1"/>
          <p:nvPr/>
        </p:nvSpPr>
        <p:spPr>
          <a:xfrm>
            <a:off x="0" y="1008369"/>
            <a:ext cx="9144000" cy="5663089"/>
          </a:xfrm>
          <a:prstGeom prst="rect">
            <a:avLst/>
          </a:prstGeom>
          <a:noFill/>
        </p:spPr>
        <p:txBody>
          <a:bodyPr wrap="square" rtlCol="0">
            <a:spAutoFit/>
          </a:bodyPr>
          <a:lstStyle/>
          <a:p>
            <a:pPr marL="342900" indent="-342900">
              <a:buFont typeface="Arial"/>
              <a:buChar char="•"/>
            </a:pPr>
            <a:r>
              <a:rPr lang="en-US" sz="2600" dirty="0"/>
              <a:t>Our internet filter now blocks some things that used to be allowed.</a:t>
            </a:r>
            <a:br>
              <a:rPr lang="en-US" sz="2600" dirty="0"/>
            </a:br>
            <a:endParaRPr lang="en-US" sz="2600" dirty="0"/>
          </a:p>
          <a:p>
            <a:pPr marL="342900" indent="-342900">
              <a:buFont typeface="Arial"/>
              <a:buChar char="•"/>
            </a:pPr>
            <a:r>
              <a:rPr lang="en-US" sz="2600" dirty="0"/>
              <a:t>We need to find good educational games, focusing on:</a:t>
            </a:r>
          </a:p>
          <a:p>
            <a:pPr marL="800100" lvl="1" indent="-342900">
              <a:buFont typeface="Arial"/>
              <a:buChar char="•"/>
            </a:pPr>
            <a:r>
              <a:rPr lang="en-US" sz="2600" dirty="0"/>
              <a:t>Science, Math, Engineering, Coding, Art, Critical Thinking</a:t>
            </a:r>
          </a:p>
          <a:p>
            <a:pPr marL="800100" lvl="1" indent="-342900">
              <a:buFont typeface="Arial"/>
              <a:buChar char="•"/>
            </a:pPr>
            <a:r>
              <a:rPr lang="en-US" sz="2600" dirty="0"/>
              <a:t>Anything else?</a:t>
            </a:r>
            <a:br>
              <a:rPr lang="en-US" sz="2600" dirty="0"/>
            </a:br>
            <a:endParaRPr lang="en-US" sz="2600" dirty="0"/>
          </a:p>
          <a:p>
            <a:pPr marL="342900" indent="-342900">
              <a:buFont typeface="Arial"/>
              <a:buChar char="•"/>
            </a:pPr>
            <a:r>
              <a:rPr lang="en-US" sz="2600" dirty="0"/>
              <a:t>Explore some good educational games</a:t>
            </a:r>
          </a:p>
          <a:p>
            <a:pPr marL="800100" lvl="1" indent="-342900">
              <a:buFont typeface="Arial"/>
              <a:buChar char="•"/>
            </a:pPr>
            <a:r>
              <a:rPr lang="en-US" sz="2600" dirty="0"/>
              <a:t>In a document, provide the following:</a:t>
            </a:r>
          </a:p>
          <a:p>
            <a:pPr marL="1257300" lvl="2" indent="-342900">
              <a:buFont typeface="Arial"/>
              <a:buChar char="•"/>
            </a:pPr>
            <a:r>
              <a:rPr lang="en-US" sz="2600" b="1" i="1" dirty="0"/>
              <a:t>Name of game</a:t>
            </a:r>
          </a:p>
          <a:p>
            <a:pPr marL="1257300" lvl="2" indent="-342900">
              <a:buFont typeface="Arial"/>
              <a:buChar char="•"/>
            </a:pPr>
            <a:r>
              <a:rPr lang="en-US" sz="2600" b="1" i="1" dirty="0"/>
              <a:t>What educational value does it have?</a:t>
            </a:r>
          </a:p>
          <a:p>
            <a:pPr marL="1257300" lvl="2" indent="-342900">
              <a:buFont typeface="Arial"/>
              <a:buChar char="•"/>
            </a:pPr>
            <a:r>
              <a:rPr lang="en-US" sz="2600" b="1" i="1" dirty="0"/>
              <a:t>Copy the website address</a:t>
            </a:r>
            <a:br>
              <a:rPr lang="en-US" sz="2600" dirty="0"/>
            </a:br>
            <a:endParaRPr lang="en-US" sz="2600" dirty="0"/>
          </a:p>
          <a:p>
            <a:pPr marL="1257300" lvl="2" indent="-342900">
              <a:buFont typeface="Arial"/>
              <a:buChar char="•"/>
            </a:pPr>
            <a:r>
              <a:rPr lang="en-US" sz="2400" dirty="0"/>
              <a:t>When finished, submit to “Games” in Schoology</a:t>
            </a:r>
            <a:endParaRPr lang="en-US" sz="2600" b="1" i="1" dirty="0"/>
          </a:p>
        </p:txBody>
      </p:sp>
      <p:sp>
        <p:nvSpPr>
          <p:cNvPr id="5" name="TextBox 4">
            <a:extLst>
              <a:ext uri="{FF2B5EF4-FFF2-40B4-BE49-F238E27FC236}">
                <a16:creationId xmlns:a16="http://schemas.microsoft.com/office/drawing/2014/main" id="{3C76D859-02E6-F20E-7625-8739E7A99335}"/>
              </a:ext>
            </a:extLst>
          </p:cNvPr>
          <p:cNvSpPr txBox="1"/>
          <p:nvPr/>
        </p:nvSpPr>
        <p:spPr>
          <a:xfrm>
            <a:off x="9144000" y="1225689"/>
            <a:ext cx="3048000"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some good educational games that could be added to our website?</a:t>
            </a:r>
          </a:p>
        </p:txBody>
      </p:sp>
    </p:spTree>
    <p:extLst>
      <p:ext uri="{BB962C8B-B14F-4D97-AF65-F5344CB8AC3E}">
        <p14:creationId xmlns:p14="http://schemas.microsoft.com/office/powerpoint/2010/main" val="118360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10, 2023</a:t>
            </a:r>
            <a:br>
              <a:rPr lang="en-US" dirty="0"/>
            </a:br>
            <a:r>
              <a:rPr lang="en-US" dirty="0"/>
              <a:t>8</a:t>
            </a:r>
            <a:r>
              <a:rPr lang="en-US" baseline="30000" dirty="0"/>
              <a:t>th</a:t>
            </a:r>
            <a:r>
              <a:rPr lang="en-US" dirty="0"/>
              <a:t> grade STEAM</a:t>
            </a:r>
          </a:p>
        </p:txBody>
      </p:sp>
      <p:sp>
        <p:nvSpPr>
          <p:cNvPr id="3" name="TextBox 2"/>
          <p:cNvSpPr txBox="1"/>
          <p:nvPr/>
        </p:nvSpPr>
        <p:spPr>
          <a:xfrm>
            <a:off x="0" y="1008369"/>
            <a:ext cx="8559800" cy="4555093"/>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400" dirty="0"/>
          </a:p>
          <a:p>
            <a:pPr marL="342900" indent="-342900">
              <a:buFont typeface="Arial"/>
              <a:buChar char="•"/>
            </a:pPr>
            <a:r>
              <a:rPr lang="en-US" sz="2400" dirty="0"/>
              <a:t>October 27</a:t>
            </a:r>
            <a:r>
              <a:rPr lang="en-US" sz="2400" baseline="30000" dirty="0"/>
              <a:t>th</a:t>
            </a:r>
            <a:r>
              <a:rPr lang="en-US" sz="2400" dirty="0"/>
              <a:t> Egg Drop Parameters</a:t>
            </a:r>
            <a:br>
              <a:rPr lang="en-US" sz="2400" dirty="0"/>
            </a:br>
            <a:endParaRPr lang="en-US" sz="2400" dirty="0"/>
          </a:p>
          <a:p>
            <a:pPr marL="342900" indent="-342900">
              <a:buFont typeface="Arial"/>
              <a:buChar char="•"/>
            </a:pPr>
            <a:r>
              <a:rPr lang="en-US" sz="2400" dirty="0"/>
              <a:t>1</a:t>
            </a:r>
            <a:r>
              <a:rPr lang="en-US" sz="2400" baseline="30000" dirty="0"/>
              <a:t>st</a:t>
            </a:r>
            <a:r>
              <a:rPr lang="en-US" sz="2400" dirty="0"/>
              <a:t> Demonstration for October 27</a:t>
            </a:r>
            <a:r>
              <a:rPr lang="en-US" sz="2400" baseline="30000" dirty="0"/>
              <a:t>th</a:t>
            </a:r>
            <a:endParaRPr lang="en-US" sz="2400" dirty="0"/>
          </a:p>
          <a:p>
            <a:pPr marL="800100" lvl="1" indent="-342900">
              <a:buFont typeface="Arial"/>
              <a:buChar char="•"/>
            </a:pPr>
            <a:r>
              <a:rPr lang="en-US" sz="2400" dirty="0"/>
              <a:t>Materials from you?</a:t>
            </a:r>
          </a:p>
          <a:p>
            <a:pPr marL="800100" lvl="1" indent="-342900">
              <a:buFont typeface="Arial"/>
              <a:buChar char="•"/>
            </a:pPr>
            <a:r>
              <a:rPr lang="en-US" sz="2400" dirty="0"/>
              <a:t>Materials from me?</a:t>
            </a:r>
          </a:p>
          <a:p>
            <a:endParaRPr lang="en-US" sz="2400" dirty="0"/>
          </a:p>
          <a:p>
            <a:pPr marL="342900" indent="-342900">
              <a:buFont typeface="Arial" panose="020B0604020202020204" pitchFamily="34" charset="0"/>
              <a:buChar char="•"/>
            </a:pPr>
            <a:r>
              <a:rPr lang="en-US" sz="2400" dirty="0"/>
              <a:t>Drones—flying through viewing the screen (if weather is favorable)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Games section of estesparksteam.com</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fly a drone to a target by watching the screen instead of the drone.</a:t>
            </a:r>
          </a:p>
        </p:txBody>
      </p:sp>
    </p:spTree>
    <p:extLst>
      <p:ext uri="{BB962C8B-B14F-4D97-AF65-F5344CB8AC3E}">
        <p14:creationId xmlns:p14="http://schemas.microsoft.com/office/powerpoint/2010/main" val="18017333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11,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257300"/>
            <a:ext cx="8559800" cy="3970318"/>
          </a:xfrm>
          <a:prstGeom prst="rect">
            <a:avLst/>
          </a:prstGeom>
          <a:noFill/>
        </p:spPr>
        <p:txBody>
          <a:bodyPr wrap="square" rtlCol="0">
            <a:spAutoFit/>
          </a:bodyPr>
          <a:lstStyle/>
          <a:p>
            <a:pPr marL="342900" indent="-342900">
              <a:buFont typeface="Arial"/>
              <a:buChar char="•"/>
            </a:pPr>
            <a:r>
              <a:rPr lang="en-US" sz="3600" dirty="0"/>
              <a:t>Attendance/Brain Stretcher Demonstration</a:t>
            </a:r>
            <a:br>
              <a:rPr lang="en-US" sz="3600" dirty="0"/>
            </a:br>
            <a:endParaRPr lang="en-US" sz="3600" dirty="0"/>
          </a:p>
          <a:p>
            <a:pPr marL="342900" indent="-342900">
              <a:buFont typeface="Arial"/>
              <a:buChar char="•"/>
            </a:pPr>
            <a:r>
              <a:rPr lang="en-US" sz="3600" dirty="0"/>
              <a:t>Egg Drop Preparations</a:t>
            </a:r>
            <a:br>
              <a:rPr lang="en-US" sz="3600" dirty="0"/>
            </a:br>
            <a:endParaRPr lang="en-US" sz="3600" dirty="0"/>
          </a:p>
          <a:p>
            <a:pPr marL="342900" indent="-342900">
              <a:buFont typeface="Arial"/>
              <a:buChar char="•"/>
            </a:pPr>
            <a:r>
              <a:rPr lang="en-US" sz="3600" dirty="0"/>
              <a:t>Go do Egg Drops!</a:t>
            </a:r>
            <a:br>
              <a:rPr lang="en-US" sz="3600" dirty="0"/>
            </a:br>
            <a:endParaRPr lang="en-US" sz="3600" dirty="0"/>
          </a:p>
          <a:p>
            <a:pPr marL="342900" indent="-342900">
              <a:buFont typeface="Arial"/>
              <a:buChar char="•"/>
            </a:pPr>
            <a:r>
              <a:rPr lang="en-US" sz="3600" dirty="0"/>
              <a:t>If time, Egg Drop Evaluations</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scientific qualities that went into successful egg drops.</a:t>
            </a:r>
          </a:p>
        </p:txBody>
      </p:sp>
    </p:spTree>
    <p:extLst>
      <p:ext uri="{BB962C8B-B14F-4D97-AF65-F5344CB8AC3E}">
        <p14:creationId xmlns:p14="http://schemas.microsoft.com/office/powerpoint/2010/main" val="36882444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1" y="1182231"/>
            <a:ext cx="8834719" cy="892552"/>
          </a:xfrm>
          <a:prstGeom prst="rect">
            <a:avLst/>
          </a:prstGeom>
          <a:noFill/>
        </p:spPr>
        <p:txBody>
          <a:bodyPr wrap="square" rtlCol="0">
            <a:spAutoFit/>
          </a:bodyPr>
          <a:lstStyle/>
          <a:p>
            <a:pPr marL="342900" indent="-342900">
              <a:buFont typeface="Arial"/>
              <a:buChar char="•"/>
            </a:pPr>
            <a:r>
              <a:rPr lang="en-US" sz="2600" dirty="0"/>
              <a:t>What does Newton’s First Law state (sometimes called the </a:t>
            </a:r>
            <a:r>
              <a:rPr lang="en-US" sz="2600" b="1" i="1" dirty="0"/>
              <a:t>inertia</a:t>
            </a:r>
            <a:r>
              <a:rPr lang="en-US" sz="2600" dirty="0"/>
              <a:t> law)?</a:t>
            </a:r>
          </a:p>
        </p:txBody>
      </p:sp>
      <p:sp>
        <p:nvSpPr>
          <p:cNvPr id="4" name="TextBox 3">
            <a:extLst>
              <a:ext uri="{FF2B5EF4-FFF2-40B4-BE49-F238E27FC236}">
                <a16:creationId xmlns:a16="http://schemas.microsoft.com/office/drawing/2014/main" id="{49F8EBC5-0D38-7260-DB2A-3F0FEC8A4577}"/>
              </a:ext>
            </a:extLst>
          </p:cNvPr>
          <p:cNvSpPr txBox="1"/>
          <p:nvPr/>
        </p:nvSpPr>
        <p:spPr>
          <a:xfrm>
            <a:off x="8480322" y="1182231"/>
            <a:ext cx="3711677" cy="1815882"/>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Who is going to have successful egg drops, and why?</a:t>
            </a:r>
            <a:endParaRPr lang="en-US" sz="2800" b="1" i="1" dirty="0">
              <a:solidFill>
                <a:srgbClr val="7030A0"/>
              </a:solidFill>
            </a:endParaRP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885" y="2114014"/>
            <a:ext cx="6010272" cy="474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423" y="1143000"/>
            <a:ext cx="4979577" cy="393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9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081" y="4204195"/>
            <a:ext cx="3362171" cy="2653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912820-348E-D752-4999-1163D27A7BA7}"/>
              </a:ext>
            </a:extLst>
          </p:cNvPr>
          <p:cNvSpPr txBox="1"/>
          <p:nvPr/>
        </p:nvSpPr>
        <p:spPr>
          <a:xfrm>
            <a:off x="7049729" y="1143000"/>
            <a:ext cx="5142271" cy="5632311"/>
          </a:xfrm>
          <a:prstGeom prst="rect">
            <a:avLst/>
          </a:prstGeom>
          <a:noFill/>
        </p:spPr>
        <p:txBody>
          <a:bodyPr wrap="square" rtlCol="0">
            <a:spAutoFit/>
          </a:bodyPr>
          <a:lstStyle/>
          <a:p>
            <a:r>
              <a:rPr lang="en-US" sz="2400" b="1" i="1" u="sng" dirty="0"/>
              <a:t>Your Task:</a:t>
            </a:r>
          </a:p>
          <a:p>
            <a:pPr marL="342900" indent="-342900">
              <a:buFont typeface="Arial" panose="020B0604020202020204" pitchFamily="34" charset="0"/>
              <a:buChar char="•"/>
            </a:pPr>
            <a:r>
              <a:rPr lang="en-US" sz="2400" dirty="0"/>
              <a:t>Answer the following in complete paragraphs, using proper writing procedures (probably at least 2 paragraphs).</a:t>
            </a:r>
          </a:p>
          <a:p>
            <a:pPr marL="342900" indent="-342900">
              <a:buFont typeface="Arial" panose="020B0604020202020204" pitchFamily="34" charset="0"/>
              <a:buChar char="•"/>
            </a:pPr>
            <a:r>
              <a:rPr lang="en-US" sz="2400" dirty="0"/>
              <a:t>What is </a:t>
            </a:r>
            <a:r>
              <a:rPr lang="en-US" sz="2400" b="1" i="1" u="sng" dirty="0"/>
              <a:t>inertia</a:t>
            </a:r>
            <a:r>
              <a:rPr lang="en-US" sz="2400" dirty="0"/>
              <a:t>, and how does it apply to the egg drop?</a:t>
            </a:r>
          </a:p>
          <a:p>
            <a:pPr marL="342900" indent="-342900">
              <a:buFont typeface="Arial" panose="020B0604020202020204" pitchFamily="34" charset="0"/>
              <a:buChar char="•"/>
            </a:pPr>
            <a:r>
              <a:rPr lang="en-US" sz="2400" dirty="0"/>
              <a:t>Where in the egg drop did we see </a:t>
            </a:r>
            <a:r>
              <a:rPr lang="en-US" sz="2400" b="1" i="1" u="sng" dirty="0"/>
              <a:t>potential energy</a:t>
            </a:r>
            <a:r>
              <a:rPr lang="en-US" sz="2400" dirty="0"/>
              <a:t>?</a:t>
            </a:r>
          </a:p>
          <a:p>
            <a:pPr marL="342900" indent="-342900">
              <a:buFont typeface="Arial" panose="020B0604020202020204" pitchFamily="34" charset="0"/>
              <a:buChar char="•"/>
            </a:pPr>
            <a:r>
              <a:rPr lang="en-US" sz="2400" dirty="0"/>
              <a:t>Where in the egg drop did we see </a:t>
            </a:r>
            <a:r>
              <a:rPr lang="en-US" sz="2400" b="1" i="1" u="sng" dirty="0"/>
              <a:t>kinetic energy</a:t>
            </a:r>
            <a:r>
              <a:rPr lang="en-US" sz="2400" dirty="0"/>
              <a:t>?</a:t>
            </a:r>
            <a:br>
              <a:rPr lang="en-US" sz="2400" dirty="0"/>
            </a:br>
            <a:endParaRPr lang="en-US" sz="2400" dirty="0"/>
          </a:p>
          <a:p>
            <a:pPr marL="342900" indent="-342900">
              <a:buFont typeface="Arial" panose="020B0604020202020204" pitchFamily="34" charset="0"/>
              <a:buChar char="•"/>
            </a:pPr>
            <a:r>
              <a:rPr lang="en-US" sz="2400" dirty="0">
                <a:solidFill>
                  <a:srgbClr val="7030A0"/>
                </a:solidFill>
              </a:rPr>
              <a:t>Choose one example of an egg drop, and explain scientifically why it was successful or not.  </a:t>
            </a:r>
          </a:p>
        </p:txBody>
      </p:sp>
    </p:spTree>
    <p:extLst>
      <p:ext uri="{BB962C8B-B14F-4D97-AF65-F5344CB8AC3E}">
        <p14:creationId xmlns:p14="http://schemas.microsoft.com/office/powerpoint/2010/main" val="102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11, 2023</a:t>
            </a:r>
            <a:br>
              <a:rPr lang="en-US" dirty="0"/>
            </a:br>
            <a:r>
              <a:rPr lang="en-US" dirty="0"/>
              <a:t>8</a:t>
            </a:r>
            <a:r>
              <a:rPr lang="en-US" baseline="30000" dirty="0"/>
              <a:t>th</a:t>
            </a:r>
            <a:r>
              <a:rPr lang="en-US" dirty="0"/>
              <a:t> grade STEAM</a:t>
            </a:r>
          </a:p>
        </p:txBody>
      </p:sp>
      <p:sp>
        <p:nvSpPr>
          <p:cNvPr id="3" name="TextBox 2"/>
          <p:cNvSpPr txBox="1"/>
          <p:nvPr/>
        </p:nvSpPr>
        <p:spPr>
          <a:xfrm>
            <a:off x="0" y="1459230"/>
            <a:ext cx="8559800" cy="2862322"/>
          </a:xfrm>
          <a:prstGeom prst="rect">
            <a:avLst/>
          </a:prstGeom>
          <a:noFill/>
        </p:spPr>
        <p:txBody>
          <a:bodyPr wrap="square" rtlCol="0">
            <a:spAutoFit/>
          </a:bodyPr>
          <a:lstStyle/>
          <a:p>
            <a:pPr marL="342900" indent="-342900">
              <a:buFont typeface="Arial"/>
              <a:buChar char="•"/>
            </a:pPr>
            <a:r>
              <a:rPr lang="en-US" sz="3600" dirty="0"/>
              <a:t>Attendance/Brain Stretcher Demonstration</a:t>
            </a:r>
            <a:br>
              <a:rPr lang="en-US" sz="3600" dirty="0"/>
            </a:br>
            <a:endParaRPr lang="en-US" sz="3600" dirty="0"/>
          </a:p>
          <a:p>
            <a:pPr marL="342900" indent="-342900">
              <a:buFont typeface="Arial"/>
              <a:buChar char="•"/>
            </a:pPr>
            <a:r>
              <a:rPr lang="en-US" sz="3600" dirty="0"/>
              <a:t>Newton’s 1</a:t>
            </a:r>
            <a:r>
              <a:rPr lang="en-US" sz="3600" baseline="30000" dirty="0"/>
              <a:t>st</a:t>
            </a:r>
            <a:r>
              <a:rPr lang="en-US" sz="3600" dirty="0"/>
              <a:t> Law of Motion</a:t>
            </a:r>
            <a:br>
              <a:rPr lang="en-US" sz="3600" dirty="0"/>
            </a:br>
            <a:endParaRPr lang="en-US" sz="3600" dirty="0"/>
          </a:p>
          <a:p>
            <a:pPr marL="342900" indent="-342900">
              <a:buFont typeface="Arial"/>
              <a:buChar char="•"/>
            </a:pPr>
            <a:r>
              <a:rPr lang="en-US" sz="3600" dirty="0"/>
              <a:t>Hovercraft Planning</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scientific qualities that went into successful egg drops.</a:t>
            </a:r>
          </a:p>
        </p:txBody>
      </p:sp>
    </p:spTree>
    <p:extLst>
      <p:ext uri="{BB962C8B-B14F-4D97-AF65-F5344CB8AC3E}">
        <p14:creationId xmlns:p14="http://schemas.microsoft.com/office/powerpoint/2010/main" val="363200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45897-4597-0AF8-1F2D-54100161A848}"/>
              </a:ext>
            </a:extLst>
          </p:cNvPr>
          <p:cNvPicPr>
            <a:picLocks noChangeAspect="1"/>
          </p:cNvPicPr>
          <p:nvPr/>
        </p:nvPicPr>
        <p:blipFill>
          <a:blip r:embed="rId2"/>
          <a:stretch>
            <a:fillRect/>
          </a:stretch>
        </p:blipFill>
        <p:spPr>
          <a:xfrm>
            <a:off x="1514475" y="-40586"/>
            <a:ext cx="9109457" cy="6898586"/>
          </a:xfrm>
          <a:prstGeom prst="rect">
            <a:avLst/>
          </a:prstGeom>
        </p:spPr>
      </p:pic>
    </p:spTree>
    <p:extLst>
      <p:ext uri="{BB962C8B-B14F-4D97-AF65-F5344CB8AC3E}">
        <p14:creationId xmlns:p14="http://schemas.microsoft.com/office/powerpoint/2010/main" val="17678955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4686-8117-B440-84C9-56840A0B5BFE}"/>
              </a:ext>
            </a:extLst>
          </p:cNvPr>
          <p:cNvSpPr>
            <a:spLocks noGrp="1"/>
          </p:cNvSpPr>
          <p:nvPr>
            <p:ph type="ctrTitle"/>
          </p:nvPr>
        </p:nvSpPr>
        <p:spPr/>
        <p:txBody>
          <a:bodyPr/>
          <a:lstStyle/>
          <a:p>
            <a:r>
              <a:rPr lang="en-US" dirty="0"/>
              <a:t>Hovercrafts….</a:t>
            </a:r>
          </a:p>
        </p:txBody>
      </p:sp>
      <p:sp>
        <p:nvSpPr>
          <p:cNvPr id="3" name="Subtitle 2">
            <a:extLst>
              <a:ext uri="{FF2B5EF4-FFF2-40B4-BE49-F238E27FC236}">
                <a16:creationId xmlns:a16="http://schemas.microsoft.com/office/drawing/2014/main" id="{82BDBFBF-EF00-684B-8652-BCB4FF126BFD}"/>
              </a:ext>
            </a:extLst>
          </p:cNvPr>
          <p:cNvSpPr>
            <a:spLocks noGrp="1"/>
          </p:cNvSpPr>
          <p:nvPr>
            <p:ph type="subTitle" idx="1"/>
          </p:nvPr>
        </p:nvSpPr>
        <p:spPr/>
        <p:txBody>
          <a:bodyPr/>
          <a:lstStyle/>
          <a:p>
            <a:r>
              <a:rPr lang="en-US" dirty="0"/>
              <a:t>A little about the science</a:t>
            </a:r>
          </a:p>
        </p:txBody>
      </p:sp>
      <p:pic>
        <p:nvPicPr>
          <p:cNvPr id="4" name="Picture 3">
            <a:extLst>
              <a:ext uri="{FF2B5EF4-FFF2-40B4-BE49-F238E27FC236}">
                <a16:creationId xmlns:a16="http://schemas.microsoft.com/office/drawing/2014/main" id="{3C416D46-F27C-B643-B63A-E948B900F8D1}"/>
              </a:ext>
            </a:extLst>
          </p:cNvPr>
          <p:cNvPicPr>
            <a:picLocks noChangeAspect="1"/>
          </p:cNvPicPr>
          <p:nvPr/>
        </p:nvPicPr>
        <p:blipFill>
          <a:blip r:embed="rId2"/>
          <a:stretch>
            <a:fillRect/>
          </a:stretch>
        </p:blipFill>
        <p:spPr>
          <a:xfrm>
            <a:off x="7853082" y="4446529"/>
            <a:ext cx="4014844" cy="2248313"/>
          </a:xfrm>
          <a:prstGeom prst="rect">
            <a:avLst/>
          </a:prstGeom>
        </p:spPr>
      </p:pic>
      <p:pic>
        <p:nvPicPr>
          <p:cNvPr id="5" name="Picture 4">
            <a:extLst>
              <a:ext uri="{FF2B5EF4-FFF2-40B4-BE49-F238E27FC236}">
                <a16:creationId xmlns:a16="http://schemas.microsoft.com/office/drawing/2014/main" id="{334E241D-7585-2745-9A66-F488CD8ACC86}"/>
              </a:ext>
            </a:extLst>
          </p:cNvPr>
          <p:cNvPicPr>
            <a:picLocks noChangeAspect="1"/>
          </p:cNvPicPr>
          <p:nvPr/>
        </p:nvPicPr>
        <p:blipFill>
          <a:blip r:embed="rId3"/>
          <a:stretch>
            <a:fillRect/>
          </a:stretch>
        </p:blipFill>
        <p:spPr>
          <a:xfrm>
            <a:off x="324074" y="4038600"/>
            <a:ext cx="3032312" cy="2514600"/>
          </a:xfrm>
          <a:prstGeom prst="rect">
            <a:avLst/>
          </a:prstGeom>
        </p:spPr>
      </p:pic>
    </p:spTree>
    <p:extLst>
      <p:ext uri="{BB962C8B-B14F-4D97-AF65-F5344CB8AC3E}">
        <p14:creationId xmlns:p14="http://schemas.microsoft.com/office/powerpoint/2010/main" val="35267823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111A-0BA2-8C4D-AA7C-423743200E7D}"/>
              </a:ext>
            </a:extLst>
          </p:cNvPr>
          <p:cNvSpPr>
            <a:spLocks noGrp="1"/>
          </p:cNvSpPr>
          <p:nvPr>
            <p:ph type="title"/>
          </p:nvPr>
        </p:nvSpPr>
        <p:spPr/>
        <p:txBody>
          <a:bodyPr/>
          <a:lstStyle/>
          <a:p>
            <a:r>
              <a:rPr lang="en-US" dirty="0"/>
              <a:t>What is Newton’s first law of motion?</a:t>
            </a:r>
          </a:p>
        </p:txBody>
      </p:sp>
      <p:sp>
        <p:nvSpPr>
          <p:cNvPr id="3" name="Content Placeholder 2">
            <a:extLst>
              <a:ext uri="{FF2B5EF4-FFF2-40B4-BE49-F238E27FC236}">
                <a16:creationId xmlns:a16="http://schemas.microsoft.com/office/drawing/2014/main" id="{B1714C1F-859A-8449-8867-2895F6201E56}"/>
              </a:ext>
            </a:extLst>
          </p:cNvPr>
          <p:cNvSpPr>
            <a:spLocks noGrp="1"/>
          </p:cNvSpPr>
          <p:nvPr>
            <p:ph idx="1"/>
          </p:nvPr>
        </p:nvSpPr>
        <p:spPr/>
        <p:txBody>
          <a:bodyPr/>
          <a:lstStyle/>
          <a:p>
            <a:r>
              <a:rPr lang="en-US" dirty="0"/>
              <a:t>An object will either remain at rest or in motion unless unbalanced forces act on it.</a:t>
            </a:r>
          </a:p>
        </p:txBody>
      </p:sp>
      <p:pic>
        <p:nvPicPr>
          <p:cNvPr id="4" name="Picture 3">
            <a:extLst>
              <a:ext uri="{FF2B5EF4-FFF2-40B4-BE49-F238E27FC236}">
                <a16:creationId xmlns:a16="http://schemas.microsoft.com/office/drawing/2014/main" id="{A88841DA-91E4-2844-816A-F20F350B865A}"/>
              </a:ext>
            </a:extLst>
          </p:cNvPr>
          <p:cNvPicPr>
            <a:picLocks noChangeAspect="1"/>
          </p:cNvPicPr>
          <p:nvPr/>
        </p:nvPicPr>
        <p:blipFill>
          <a:blip r:embed="rId2"/>
          <a:stretch>
            <a:fillRect/>
          </a:stretch>
        </p:blipFill>
        <p:spPr>
          <a:xfrm>
            <a:off x="4346089" y="2417093"/>
            <a:ext cx="5905948" cy="4440907"/>
          </a:xfrm>
          <a:prstGeom prst="rect">
            <a:avLst/>
          </a:prstGeom>
        </p:spPr>
      </p:pic>
    </p:spTree>
    <p:extLst>
      <p:ext uri="{BB962C8B-B14F-4D97-AF65-F5344CB8AC3E}">
        <p14:creationId xmlns:p14="http://schemas.microsoft.com/office/powerpoint/2010/main" val="5618305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BBFA-EC66-2844-A033-D5DFBC278475}"/>
              </a:ext>
            </a:extLst>
          </p:cNvPr>
          <p:cNvSpPr>
            <a:spLocks noGrp="1"/>
          </p:cNvSpPr>
          <p:nvPr>
            <p:ph type="title"/>
          </p:nvPr>
        </p:nvSpPr>
        <p:spPr/>
        <p:txBody>
          <a:bodyPr/>
          <a:lstStyle/>
          <a:p>
            <a:r>
              <a:rPr lang="en-US" dirty="0"/>
              <a:t>Inertia in sports</a:t>
            </a:r>
          </a:p>
        </p:txBody>
      </p:sp>
      <p:sp>
        <p:nvSpPr>
          <p:cNvPr id="3" name="Content Placeholder 2">
            <a:extLst>
              <a:ext uri="{FF2B5EF4-FFF2-40B4-BE49-F238E27FC236}">
                <a16:creationId xmlns:a16="http://schemas.microsoft.com/office/drawing/2014/main" id="{1F2A6760-0905-304E-BEE9-10C6868A664B}"/>
              </a:ext>
            </a:extLst>
          </p:cNvPr>
          <p:cNvSpPr>
            <a:spLocks noGrp="1"/>
          </p:cNvSpPr>
          <p:nvPr>
            <p:ph idx="1"/>
          </p:nvPr>
        </p:nvSpPr>
        <p:spPr/>
        <p:txBody>
          <a:bodyPr/>
          <a:lstStyle/>
          <a:p>
            <a:r>
              <a:rPr lang="en-US" dirty="0">
                <a:hlinkClick r:id="rId2"/>
              </a:rPr>
              <a:t>https://www.youtube.com/watch?v=08BFCZJDn9w</a:t>
            </a:r>
            <a:endParaRPr lang="en-US" dirty="0"/>
          </a:p>
          <a:p>
            <a:pPr marL="0" indent="0">
              <a:buNone/>
            </a:pPr>
            <a:endParaRPr lang="en-US" dirty="0"/>
          </a:p>
        </p:txBody>
      </p:sp>
    </p:spTree>
    <p:extLst>
      <p:ext uri="{BB962C8B-B14F-4D97-AF65-F5344CB8AC3E}">
        <p14:creationId xmlns:p14="http://schemas.microsoft.com/office/powerpoint/2010/main" val="18875222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28E7-00DE-F540-8288-888779B9354C}"/>
              </a:ext>
            </a:extLst>
          </p:cNvPr>
          <p:cNvSpPr>
            <a:spLocks noGrp="1"/>
          </p:cNvSpPr>
          <p:nvPr>
            <p:ph type="title"/>
          </p:nvPr>
        </p:nvSpPr>
        <p:spPr/>
        <p:txBody>
          <a:bodyPr/>
          <a:lstStyle/>
          <a:p>
            <a:r>
              <a:rPr lang="en-US" dirty="0"/>
              <a:t>Why do we wear seatbelts?</a:t>
            </a:r>
          </a:p>
        </p:txBody>
      </p:sp>
      <p:sp>
        <p:nvSpPr>
          <p:cNvPr id="3" name="Content Placeholder 2">
            <a:extLst>
              <a:ext uri="{FF2B5EF4-FFF2-40B4-BE49-F238E27FC236}">
                <a16:creationId xmlns:a16="http://schemas.microsoft.com/office/drawing/2014/main" id="{624ABF96-47E2-6F4C-8302-0108A72A2CCB}"/>
              </a:ext>
            </a:extLst>
          </p:cNvPr>
          <p:cNvSpPr>
            <a:spLocks noGrp="1"/>
          </p:cNvSpPr>
          <p:nvPr>
            <p:ph idx="1"/>
          </p:nvPr>
        </p:nvSpPr>
        <p:spPr/>
        <p:txBody>
          <a:bodyPr/>
          <a:lstStyle/>
          <a:p>
            <a:r>
              <a:rPr lang="en-US" dirty="0">
                <a:hlinkClick r:id="rId2"/>
              </a:rPr>
              <a:t>https://www.youtube.com/watch?v=8b-Mogqy1h4</a:t>
            </a:r>
            <a:endParaRPr lang="en-US" dirty="0"/>
          </a:p>
          <a:p>
            <a:endParaRPr lang="en-US" dirty="0"/>
          </a:p>
        </p:txBody>
      </p:sp>
    </p:spTree>
    <p:extLst>
      <p:ext uri="{BB962C8B-B14F-4D97-AF65-F5344CB8AC3E}">
        <p14:creationId xmlns:p14="http://schemas.microsoft.com/office/powerpoint/2010/main" val="22674340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3A8B-A40E-B249-93D4-2F7E3FD7C41F}"/>
              </a:ext>
            </a:extLst>
          </p:cNvPr>
          <p:cNvSpPr>
            <a:spLocks noGrp="1"/>
          </p:cNvSpPr>
          <p:nvPr>
            <p:ph type="title"/>
          </p:nvPr>
        </p:nvSpPr>
        <p:spPr/>
        <p:txBody>
          <a:bodyPr/>
          <a:lstStyle/>
          <a:p>
            <a:r>
              <a:rPr lang="en-US" dirty="0"/>
              <a:t>How can a hockey puck travel so far?</a:t>
            </a:r>
          </a:p>
        </p:txBody>
      </p:sp>
      <p:sp>
        <p:nvSpPr>
          <p:cNvPr id="3" name="Content Placeholder 2">
            <a:extLst>
              <a:ext uri="{FF2B5EF4-FFF2-40B4-BE49-F238E27FC236}">
                <a16:creationId xmlns:a16="http://schemas.microsoft.com/office/drawing/2014/main" id="{4528A0A8-65E6-CB4F-A0D6-F3A2F207FAC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2EE82EA-6BC8-4547-BF2C-15D2D7F514AA}"/>
              </a:ext>
            </a:extLst>
          </p:cNvPr>
          <p:cNvPicPr>
            <a:picLocks noChangeAspect="1"/>
          </p:cNvPicPr>
          <p:nvPr/>
        </p:nvPicPr>
        <p:blipFill>
          <a:blip r:embed="rId2"/>
          <a:stretch>
            <a:fillRect/>
          </a:stretch>
        </p:blipFill>
        <p:spPr>
          <a:xfrm>
            <a:off x="2205318" y="2895599"/>
            <a:ext cx="4836832" cy="2726805"/>
          </a:xfrm>
          <a:prstGeom prst="rect">
            <a:avLst/>
          </a:prstGeom>
        </p:spPr>
      </p:pic>
    </p:spTree>
    <p:extLst>
      <p:ext uri="{BB962C8B-B14F-4D97-AF65-F5344CB8AC3E}">
        <p14:creationId xmlns:p14="http://schemas.microsoft.com/office/powerpoint/2010/main" val="11720398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86B1-4D20-E546-A9E9-EEEF34C12065}"/>
              </a:ext>
            </a:extLst>
          </p:cNvPr>
          <p:cNvSpPr>
            <a:spLocks noGrp="1"/>
          </p:cNvSpPr>
          <p:nvPr>
            <p:ph type="title"/>
          </p:nvPr>
        </p:nvSpPr>
        <p:spPr/>
        <p:txBody>
          <a:bodyPr/>
          <a:lstStyle/>
          <a:p>
            <a:r>
              <a:rPr lang="en-US" dirty="0"/>
              <a:t>What are “forces”?</a:t>
            </a:r>
          </a:p>
        </p:txBody>
      </p:sp>
      <p:sp>
        <p:nvSpPr>
          <p:cNvPr id="3" name="Content Placeholder 2">
            <a:extLst>
              <a:ext uri="{FF2B5EF4-FFF2-40B4-BE49-F238E27FC236}">
                <a16:creationId xmlns:a16="http://schemas.microsoft.com/office/drawing/2014/main" id="{84FA4A8E-903E-2442-B4E1-02E1775B7191}"/>
              </a:ext>
            </a:extLst>
          </p:cNvPr>
          <p:cNvSpPr>
            <a:spLocks noGrp="1"/>
          </p:cNvSpPr>
          <p:nvPr>
            <p:ph idx="1"/>
          </p:nvPr>
        </p:nvSpPr>
        <p:spPr/>
        <p:txBody>
          <a:bodyPr/>
          <a:lstStyle/>
          <a:p>
            <a:r>
              <a:rPr lang="en-US" dirty="0"/>
              <a:t>Friction???</a:t>
            </a:r>
          </a:p>
          <a:p>
            <a:r>
              <a:rPr lang="en-US" dirty="0"/>
              <a:t>Push/pull</a:t>
            </a:r>
          </a:p>
        </p:txBody>
      </p:sp>
      <p:pic>
        <p:nvPicPr>
          <p:cNvPr id="4" name="Picture 3">
            <a:extLst>
              <a:ext uri="{FF2B5EF4-FFF2-40B4-BE49-F238E27FC236}">
                <a16:creationId xmlns:a16="http://schemas.microsoft.com/office/drawing/2014/main" id="{985EA466-F9A2-4B43-B491-6EBF6A5CD045}"/>
              </a:ext>
            </a:extLst>
          </p:cNvPr>
          <p:cNvPicPr>
            <a:picLocks noChangeAspect="1"/>
          </p:cNvPicPr>
          <p:nvPr/>
        </p:nvPicPr>
        <p:blipFill>
          <a:blip r:embed="rId2"/>
          <a:stretch>
            <a:fillRect/>
          </a:stretch>
        </p:blipFill>
        <p:spPr>
          <a:xfrm>
            <a:off x="4305404" y="1634918"/>
            <a:ext cx="7863320" cy="5223081"/>
          </a:xfrm>
          <a:prstGeom prst="rect">
            <a:avLst/>
          </a:prstGeom>
        </p:spPr>
      </p:pic>
    </p:spTree>
    <p:extLst>
      <p:ext uri="{BB962C8B-B14F-4D97-AF65-F5344CB8AC3E}">
        <p14:creationId xmlns:p14="http://schemas.microsoft.com/office/powerpoint/2010/main" val="26521418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D4F1-9ADF-3945-81C5-C6FCF6E7A706}"/>
              </a:ext>
            </a:extLst>
          </p:cNvPr>
          <p:cNvSpPr>
            <a:spLocks noGrp="1"/>
          </p:cNvSpPr>
          <p:nvPr>
            <p:ph type="title"/>
          </p:nvPr>
        </p:nvSpPr>
        <p:spPr/>
        <p:txBody>
          <a:bodyPr/>
          <a:lstStyle/>
          <a:p>
            <a:r>
              <a:rPr lang="en-US" dirty="0"/>
              <a:t>What are unbalanced forces? How does a hovercraft work?</a:t>
            </a:r>
          </a:p>
        </p:txBody>
      </p:sp>
      <p:sp>
        <p:nvSpPr>
          <p:cNvPr id="3" name="Content Placeholder 2">
            <a:extLst>
              <a:ext uri="{FF2B5EF4-FFF2-40B4-BE49-F238E27FC236}">
                <a16:creationId xmlns:a16="http://schemas.microsoft.com/office/drawing/2014/main" id="{52974C90-74DC-644C-B7E3-93C69ADE1B9C}"/>
              </a:ext>
            </a:extLst>
          </p:cNvPr>
          <p:cNvSpPr>
            <a:spLocks noGrp="1"/>
          </p:cNvSpPr>
          <p:nvPr>
            <p:ph idx="1"/>
          </p:nvPr>
        </p:nvSpPr>
        <p:spPr/>
        <p:txBody>
          <a:bodyPr/>
          <a:lstStyle/>
          <a:p>
            <a:r>
              <a:rPr lang="en-US" dirty="0">
                <a:hlinkClick r:id="rId2"/>
              </a:rPr>
              <a:t>https://www.youtube.com/watch?v=0yFMF1sSb2E</a:t>
            </a:r>
            <a:endParaRPr lang="en-US" dirty="0"/>
          </a:p>
          <a:p>
            <a:endParaRPr lang="en-US" dirty="0"/>
          </a:p>
          <a:p>
            <a:r>
              <a:rPr lang="en-US" dirty="0">
                <a:hlinkClick r:id="rId3"/>
              </a:rPr>
              <a:t>https://www.youtube.com/watch?v=gCT7z0SlRT8</a:t>
            </a:r>
            <a:endParaRPr lang="en-US" dirty="0"/>
          </a:p>
          <a:p>
            <a:endParaRPr lang="en-US" dirty="0"/>
          </a:p>
          <a:p>
            <a:endParaRPr lang="en-US" dirty="0"/>
          </a:p>
        </p:txBody>
      </p:sp>
    </p:spTree>
    <p:extLst>
      <p:ext uri="{BB962C8B-B14F-4D97-AF65-F5344CB8AC3E}">
        <p14:creationId xmlns:p14="http://schemas.microsoft.com/office/powerpoint/2010/main" val="18642712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27C7-098D-4E42-B4BF-7E86A4202E20}"/>
              </a:ext>
            </a:extLst>
          </p:cNvPr>
          <p:cNvSpPr>
            <a:spLocks noGrp="1"/>
          </p:cNvSpPr>
          <p:nvPr>
            <p:ph type="title"/>
          </p:nvPr>
        </p:nvSpPr>
        <p:spPr/>
        <p:txBody>
          <a:bodyPr/>
          <a:lstStyle/>
          <a:p>
            <a:r>
              <a:rPr lang="en-US" dirty="0"/>
              <a:t>Your job</a:t>
            </a:r>
          </a:p>
        </p:txBody>
      </p:sp>
      <p:sp>
        <p:nvSpPr>
          <p:cNvPr id="3" name="Content Placeholder 2">
            <a:extLst>
              <a:ext uri="{FF2B5EF4-FFF2-40B4-BE49-F238E27FC236}">
                <a16:creationId xmlns:a16="http://schemas.microsoft.com/office/drawing/2014/main" id="{CC8C9839-E44A-9340-9006-DF2935564C06}"/>
              </a:ext>
            </a:extLst>
          </p:cNvPr>
          <p:cNvSpPr>
            <a:spLocks noGrp="1"/>
          </p:cNvSpPr>
          <p:nvPr>
            <p:ph idx="1"/>
          </p:nvPr>
        </p:nvSpPr>
        <p:spPr/>
        <p:txBody>
          <a:bodyPr/>
          <a:lstStyle/>
          <a:p>
            <a:r>
              <a:rPr lang="en-US" dirty="0"/>
              <a:t>Create a hovercraft that can go 1 meter.</a:t>
            </a:r>
          </a:p>
          <a:p>
            <a:r>
              <a:rPr lang="en-US" dirty="0"/>
              <a:t>I will push (provide a force) to get the hovercraft going</a:t>
            </a:r>
          </a:p>
          <a:p>
            <a:r>
              <a:rPr lang="en-US" dirty="0"/>
              <a:t>The greatest distance hovered= winner</a:t>
            </a:r>
          </a:p>
          <a:p>
            <a:r>
              <a:rPr lang="en-US" dirty="0"/>
              <a:t>Materials- on the cart.  You may acquire other things.  This is pretty open on design</a:t>
            </a:r>
          </a:p>
        </p:txBody>
      </p:sp>
    </p:spTree>
    <p:extLst>
      <p:ext uri="{BB962C8B-B14F-4D97-AF65-F5344CB8AC3E}">
        <p14:creationId xmlns:p14="http://schemas.microsoft.com/office/powerpoint/2010/main" val="40990285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12,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559800" cy="5693866"/>
          </a:xfrm>
          <a:prstGeom prst="rect">
            <a:avLst/>
          </a:prstGeom>
          <a:noFill/>
        </p:spPr>
        <p:txBody>
          <a:bodyPr wrap="square" rtlCol="0">
            <a:spAutoFit/>
          </a:bodyPr>
          <a:lstStyle/>
          <a:p>
            <a:pPr marL="342900" indent="-342900">
              <a:buFont typeface="Arial"/>
              <a:buChar char="•"/>
            </a:pPr>
            <a:r>
              <a:rPr lang="en-US" sz="2800" dirty="0"/>
              <a:t>Attendance/Brain Stretcher</a:t>
            </a:r>
          </a:p>
          <a:p>
            <a:pPr marL="342900" indent="-342900">
              <a:buFont typeface="Arial"/>
              <a:buChar char="•"/>
            </a:pPr>
            <a:r>
              <a:rPr lang="en-US" sz="2800" dirty="0"/>
              <a:t>Go through Code Red procedures for this classroom (a little different than others)</a:t>
            </a:r>
            <a:br>
              <a:rPr lang="en-US" sz="2800" dirty="0"/>
            </a:br>
            <a:endParaRPr lang="en-US" sz="2800" dirty="0"/>
          </a:p>
          <a:p>
            <a:pPr marL="342900" indent="-342900">
              <a:buFont typeface="Arial"/>
              <a:buChar char="•"/>
            </a:pPr>
            <a:r>
              <a:rPr lang="en-US" sz="2800" dirty="0"/>
              <a:t>1</a:t>
            </a:r>
            <a:r>
              <a:rPr lang="en-US" sz="2800" baseline="30000" dirty="0"/>
              <a:t>st</a:t>
            </a:r>
            <a:r>
              <a:rPr lang="en-US" sz="2800" dirty="0"/>
              <a:t> quarter ends Friday—we will stop grades now for 1</a:t>
            </a:r>
            <a:r>
              <a:rPr lang="en-US" sz="2800" baseline="30000" dirty="0"/>
              <a:t>st</a:t>
            </a:r>
            <a:r>
              <a:rPr lang="en-US" sz="2800" dirty="0"/>
              <a:t> quarter.</a:t>
            </a:r>
          </a:p>
          <a:p>
            <a:pPr marL="342900" indent="-342900">
              <a:buFont typeface="Arial"/>
              <a:buChar char="•"/>
            </a:pPr>
            <a:r>
              <a:rPr lang="en-US" sz="2800" dirty="0"/>
              <a:t>Final backpack presentations (Liam, Wyatt, Santi</a:t>
            </a:r>
            <a:br>
              <a:rPr lang="en-US" sz="2800" dirty="0"/>
            </a:br>
            <a:endParaRPr lang="en-US" sz="2800" dirty="0"/>
          </a:p>
          <a:p>
            <a:pPr marL="342900" indent="-342900">
              <a:buFont typeface="Arial"/>
              <a:buChar char="•"/>
            </a:pPr>
            <a:r>
              <a:rPr lang="en-US" sz="2800" dirty="0"/>
              <a:t>Review Egg Drops from yesterday</a:t>
            </a:r>
            <a:br>
              <a:rPr lang="en-US" sz="2800" dirty="0"/>
            </a:br>
            <a:endParaRPr lang="en-US" sz="2800" dirty="0"/>
          </a:p>
          <a:p>
            <a:pPr marL="342900" indent="-342900">
              <a:buFont typeface="Arial"/>
              <a:buChar char="•"/>
            </a:pPr>
            <a:r>
              <a:rPr lang="en-US" sz="2800" dirty="0"/>
              <a:t>The science behind the Egg Drop</a:t>
            </a:r>
            <a:br>
              <a:rPr lang="en-US" sz="2800" dirty="0"/>
            </a:br>
            <a:endParaRPr lang="en-US" sz="2800" dirty="0"/>
          </a:p>
          <a:p>
            <a:pPr marL="342900" indent="-342900">
              <a:buFont typeface="Arial"/>
              <a:buChar char="•"/>
            </a:pPr>
            <a:r>
              <a:rPr lang="en-US" sz="2800" dirty="0"/>
              <a:t>Egg Drop Evaluation</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scientific qualities that went into successful egg drops.</a:t>
            </a:r>
          </a:p>
        </p:txBody>
      </p:sp>
    </p:spTree>
    <p:extLst>
      <p:ext uri="{BB962C8B-B14F-4D97-AF65-F5344CB8AC3E}">
        <p14:creationId xmlns:p14="http://schemas.microsoft.com/office/powerpoint/2010/main" val="14213630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1" y="1182231"/>
            <a:ext cx="8834719" cy="892552"/>
          </a:xfrm>
          <a:prstGeom prst="rect">
            <a:avLst/>
          </a:prstGeom>
          <a:noFill/>
        </p:spPr>
        <p:txBody>
          <a:bodyPr wrap="square" rtlCol="0">
            <a:spAutoFit/>
          </a:bodyPr>
          <a:lstStyle/>
          <a:p>
            <a:pPr marL="342900" indent="-342900">
              <a:buFont typeface="Arial"/>
              <a:buChar char="•"/>
            </a:pPr>
            <a:r>
              <a:rPr lang="en-US" sz="2600" dirty="0"/>
              <a:t>What does Newton’s First Law state (sometimes called the </a:t>
            </a:r>
            <a:r>
              <a:rPr lang="en-US" sz="2600" b="1" i="1" dirty="0"/>
              <a:t>inertia</a:t>
            </a:r>
            <a:r>
              <a:rPr lang="en-US" sz="2600" dirty="0"/>
              <a:t> law)?</a:t>
            </a:r>
          </a:p>
        </p:txBody>
      </p:sp>
      <p:sp>
        <p:nvSpPr>
          <p:cNvPr id="4" name="TextBox 3">
            <a:extLst>
              <a:ext uri="{FF2B5EF4-FFF2-40B4-BE49-F238E27FC236}">
                <a16:creationId xmlns:a16="http://schemas.microsoft.com/office/drawing/2014/main" id="{49F8EBC5-0D38-7260-DB2A-3F0FEC8A4577}"/>
              </a:ext>
            </a:extLst>
          </p:cNvPr>
          <p:cNvSpPr txBox="1"/>
          <p:nvPr/>
        </p:nvSpPr>
        <p:spPr>
          <a:xfrm>
            <a:off x="8480322" y="1182231"/>
            <a:ext cx="3711677" cy="2246769"/>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I can identify scientific qualities that went into successful egg drops.</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885" y="2114014"/>
            <a:ext cx="6010272" cy="474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39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EE3D4-CB44-2E7B-2F39-B03DBF51AC47}"/>
              </a:ext>
            </a:extLst>
          </p:cNvPr>
          <p:cNvPicPr>
            <a:picLocks noChangeAspect="1"/>
          </p:cNvPicPr>
          <p:nvPr/>
        </p:nvPicPr>
        <p:blipFill>
          <a:blip r:embed="rId2"/>
          <a:stretch>
            <a:fillRect/>
          </a:stretch>
        </p:blipFill>
        <p:spPr>
          <a:xfrm>
            <a:off x="1528763" y="16028"/>
            <a:ext cx="9155923" cy="6841972"/>
          </a:xfrm>
          <a:prstGeom prst="rect">
            <a:avLst/>
          </a:prstGeom>
        </p:spPr>
      </p:pic>
    </p:spTree>
    <p:extLst>
      <p:ext uri="{BB962C8B-B14F-4D97-AF65-F5344CB8AC3E}">
        <p14:creationId xmlns:p14="http://schemas.microsoft.com/office/powerpoint/2010/main" val="346718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423" y="1143000"/>
            <a:ext cx="4979577" cy="393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63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081" y="4204195"/>
            <a:ext cx="3362171" cy="2653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912820-348E-D752-4999-1163D27A7BA7}"/>
              </a:ext>
            </a:extLst>
          </p:cNvPr>
          <p:cNvSpPr txBox="1"/>
          <p:nvPr/>
        </p:nvSpPr>
        <p:spPr>
          <a:xfrm>
            <a:off x="7049729" y="1143000"/>
            <a:ext cx="5142271" cy="5632311"/>
          </a:xfrm>
          <a:prstGeom prst="rect">
            <a:avLst/>
          </a:prstGeom>
          <a:noFill/>
        </p:spPr>
        <p:txBody>
          <a:bodyPr wrap="square" rtlCol="0">
            <a:spAutoFit/>
          </a:bodyPr>
          <a:lstStyle/>
          <a:p>
            <a:r>
              <a:rPr lang="en-US" sz="2400" b="1" i="1" u="sng" dirty="0"/>
              <a:t>Your Task:</a:t>
            </a:r>
          </a:p>
          <a:p>
            <a:pPr marL="342900" indent="-342900">
              <a:buFont typeface="Arial" panose="020B0604020202020204" pitchFamily="34" charset="0"/>
              <a:buChar char="•"/>
            </a:pPr>
            <a:r>
              <a:rPr lang="en-US" sz="2400" dirty="0"/>
              <a:t>Answer the following in complete paragraphs, using proper writing procedures (probably at least 2 paragraphs).</a:t>
            </a:r>
          </a:p>
          <a:p>
            <a:pPr marL="342900" indent="-342900">
              <a:buFont typeface="Arial" panose="020B0604020202020204" pitchFamily="34" charset="0"/>
              <a:buChar char="•"/>
            </a:pPr>
            <a:r>
              <a:rPr lang="en-US" sz="2400" dirty="0"/>
              <a:t>What is </a:t>
            </a:r>
            <a:r>
              <a:rPr lang="en-US" sz="2400" b="1" i="1" u="sng" dirty="0"/>
              <a:t>inertia</a:t>
            </a:r>
            <a:r>
              <a:rPr lang="en-US" sz="2400" dirty="0"/>
              <a:t>, and how does it apply to the egg drop?</a:t>
            </a:r>
          </a:p>
          <a:p>
            <a:pPr marL="342900" indent="-342900">
              <a:buFont typeface="Arial" panose="020B0604020202020204" pitchFamily="34" charset="0"/>
              <a:buChar char="•"/>
            </a:pPr>
            <a:r>
              <a:rPr lang="en-US" sz="2400" dirty="0"/>
              <a:t>Where in the egg drop did we see </a:t>
            </a:r>
            <a:r>
              <a:rPr lang="en-US" sz="2400" b="1" i="1" u="sng" dirty="0"/>
              <a:t>potential energy</a:t>
            </a:r>
            <a:r>
              <a:rPr lang="en-US" sz="2400" dirty="0"/>
              <a:t>?</a:t>
            </a:r>
          </a:p>
          <a:p>
            <a:pPr marL="342900" indent="-342900">
              <a:buFont typeface="Arial" panose="020B0604020202020204" pitchFamily="34" charset="0"/>
              <a:buChar char="•"/>
            </a:pPr>
            <a:r>
              <a:rPr lang="en-US" sz="2400" dirty="0"/>
              <a:t>Where in the egg drop did we see </a:t>
            </a:r>
            <a:r>
              <a:rPr lang="en-US" sz="2400" b="1" i="1" u="sng" dirty="0"/>
              <a:t>kinetic energy</a:t>
            </a:r>
            <a:r>
              <a:rPr lang="en-US" sz="2400" dirty="0"/>
              <a:t>?</a:t>
            </a:r>
            <a:br>
              <a:rPr lang="en-US" sz="2400" dirty="0"/>
            </a:br>
            <a:endParaRPr lang="en-US" sz="2400" dirty="0"/>
          </a:p>
          <a:p>
            <a:pPr marL="342900" indent="-342900">
              <a:buFont typeface="Arial" panose="020B0604020202020204" pitchFamily="34" charset="0"/>
              <a:buChar char="•"/>
            </a:pPr>
            <a:r>
              <a:rPr lang="en-US" sz="2400" dirty="0">
                <a:solidFill>
                  <a:srgbClr val="7030A0"/>
                </a:solidFill>
              </a:rPr>
              <a:t>Choose one example of an egg drop, and explain scientifically why it was successful or not.  </a:t>
            </a:r>
          </a:p>
        </p:txBody>
      </p:sp>
    </p:spTree>
    <p:extLst>
      <p:ext uri="{BB962C8B-B14F-4D97-AF65-F5344CB8AC3E}">
        <p14:creationId xmlns:p14="http://schemas.microsoft.com/office/powerpoint/2010/main" val="8617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12, 2023</a:t>
            </a:r>
            <a:br>
              <a:rPr lang="en-US" dirty="0"/>
            </a:br>
            <a:r>
              <a:rPr lang="en-US" dirty="0"/>
              <a:t>8</a:t>
            </a:r>
            <a:r>
              <a:rPr lang="en-US" baseline="30000" dirty="0"/>
              <a:t>th</a:t>
            </a:r>
            <a:r>
              <a:rPr lang="en-US" dirty="0"/>
              <a:t> grade STEAM</a:t>
            </a:r>
          </a:p>
        </p:txBody>
      </p:sp>
      <p:sp>
        <p:nvSpPr>
          <p:cNvPr id="3" name="TextBox 2"/>
          <p:cNvSpPr txBox="1"/>
          <p:nvPr/>
        </p:nvSpPr>
        <p:spPr>
          <a:xfrm>
            <a:off x="0" y="1459230"/>
            <a:ext cx="8559800" cy="5262979"/>
          </a:xfrm>
          <a:prstGeom prst="rect">
            <a:avLst/>
          </a:prstGeom>
          <a:noFill/>
        </p:spPr>
        <p:txBody>
          <a:bodyPr wrap="square" rtlCol="0">
            <a:spAutoFit/>
          </a:bodyPr>
          <a:lstStyle/>
          <a:p>
            <a:pPr marL="342900" indent="-342900">
              <a:buFont typeface="Arial"/>
              <a:buChar char="•"/>
            </a:pPr>
            <a:r>
              <a:rPr lang="en-US" sz="2800" dirty="0"/>
              <a:t>Attendance/Brain Stretcher</a:t>
            </a:r>
          </a:p>
          <a:p>
            <a:pPr marL="342900" indent="-342900">
              <a:buFont typeface="Arial"/>
              <a:buChar char="•"/>
            </a:pPr>
            <a:r>
              <a:rPr lang="en-US" sz="2800" dirty="0"/>
              <a:t>Go through Code Red procedures for this classroom (a little different than others)</a:t>
            </a:r>
            <a:br>
              <a:rPr lang="en-US" sz="2800" dirty="0"/>
            </a:br>
            <a:endParaRPr lang="en-US" sz="2800" dirty="0"/>
          </a:p>
          <a:p>
            <a:pPr marL="342900" indent="-342900">
              <a:buFont typeface="Arial"/>
              <a:buChar char="•"/>
            </a:pPr>
            <a:r>
              <a:rPr lang="en-US" sz="2800" dirty="0"/>
              <a:t>Review Newton’s 1</a:t>
            </a:r>
            <a:r>
              <a:rPr lang="en-US" sz="2800" baseline="30000" dirty="0"/>
              <a:t>st</a:t>
            </a:r>
            <a:r>
              <a:rPr lang="en-US" sz="2800" dirty="0"/>
              <a:t> Law of Motion</a:t>
            </a:r>
            <a:br>
              <a:rPr lang="en-US" sz="2800" dirty="0"/>
            </a:br>
            <a:endParaRPr lang="en-US" sz="2800" dirty="0"/>
          </a:p>
          <a:p>
            <a:pPr marL="342900" indent="-342900">
              <a:buFont typeface="Arial"/>
              <a:buChar char="•"/>
            </a:pPr>
            <a:r>
              <a:rPr lang="en-US" sz="2800" dirty="0"/>
              <a:t>Hovercraft Planning</a:t>
            </a:r>
          </a:p>
          <a:p>
            <a:pPr marL="1257300" lvl="2" indent="-342900">
              <a:buFont typeface="Arial"/>
              <a:buChar char="•"/>
            </a:pPr>
            <a:r>
              <a:rPr lang="en-US" sz="2800" dirty="0"/>
              <a:t>Materials list</a:t>
            </a:r>
          </a:p>
          <a:p>
            <a:pPr marL="1257300" lvl="2" indent="-342900">
              <a:buFont typeface="Arial"/>
              <a:buChar char="•"/>
            </a:pPr>
            <a:r>
              <a:rPr lang="en-US" sz="2800" dirty="0"/>
              <a:t>Sketch</a:t>
            </a:r>
          </a:p>
          <a:p>
            <a:pPr marL="1257300" lvl="2" indent="-342900">
              <a:buFont typeface="Arial"/>
              <a:buChar char="•"/>
            </a:pPr>
            <a:r>
              <a:rPr lang="en-US" sz="2800" dirty="0"/>
              <a:t>Written explanation</a:t>
            </a:r>
            <a:br>
              <a:rPr lang="en-US" sz="2800" dirty="0"/>
            </a:br>
            <a:endParaRPr lang="en-US" sz="2800" dirty="0"/>
          </a:p>
          <a:p>
            <a:pPr marL="342900" indent="-342900">
              <a:buFont typeface="Arial"/>
              <a:buChar char="•"/>
            </a:pPr>
            <a:r>
              <a:rPr lang="en-US" sz="2800" dirty="0"/>
              <a:t>Hovercraft Building</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3902993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27C7-098D-4E42-B4BF-7E86A4202E20}"/>
              </a:ext>
            </a:extLst>
          </p:cNvPr>
          <p:cNvSpPr>
            <a:spLocks noGrp="1"/>
          </p:cNvSpPr>
          <p:nvPr>
            <p:ph type="title"/>
          </p:nvPr>
        </p:nvSpPr>
        <p:spPr/>
        <p:txBody>
          <a:bodyPr/>
          <a:lstStyle/>
          <a:p>
            <a:r>
              <a:rPr lang="en-US" dirty="0"/>
              <a:t>Your job</a:t>
            </a:r>
          </a:p>
        </p:txBody>
      </p:sp>
      <p:sp>
        <p:nvSpPr>
          <p:cNvPr id="3" name="Content Placeholder 2">
            <a:extLst>
              <a:ext uri="{FF2B5EF4-FFF2-40B4-BE49-F238E27FC236}">
                <a16:creationId xmlns:a16="http://schemas.microsoft.com/office/drawing/2014/main" id="{CC8C9839-E44A-9340-9006-DF2935564C06}"/>
              </a:ext>
            </a:extLst>
          </p:cNvPr>
          <p:cNvSpPr>
            <a:spLocks noGrp="1"/>
          </p:cNvSpPr>
          <p:nvPr>
            <p:ph idx="1"/>
          </p:nvPr>
        </p:nvSpPr>
        <p:spPr/>
        <p:txBody>
          <a:bodyPr/>
          <a:lstStyle/>
          <a:p>
            <a:r>
              <a:rPr lang="en-US" dirty="0"/>
              <a:t>Create a hovercraft that can go 1 meter.</a:t>
            </a:r>
          </a:p>
          <a:p>
            <a:r>
              <a:rPr lang="en-US" dirty="0"/>
              <a:t>I will push (provide a force) to get the hovercraft going</a:t>
            </a:r>
          </a:p>
          <a:p>
            <a:r>
              <a:rPr lang="en-US" dirty="0"/>
              <a:t>The greatest distance hovered= winner</a:t>
            </a:r>
          </a:p>
          <a:p>
            <a:r>
              <a:rPr lang="en-US" dirty="0"/>
              <a:t>Materials- on the cart.  You may acquire other things.  This is pretty open on design</a:t>
            </a:r>
          </a:p>
        </p:txBody>
      </p:sp>
    </p:spTree>
    <p:extLst>
      <p:ext uri="{BB962C8B-B14F-4D97-AF65-F5344CB8AC3E}">
        <p14:creationId xmlns:p14="http://schemas.microsoft.com/office/powerpoint/2010/main" val="14406469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October 13,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559800" cy="3970318"/>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Review the science behind the Egg Drop</a:t>
            </a:r>
          </a:p>
          <a:p>
            <a:pPr marL="1257300" lvl="2" indent="-342900">
              <a:buFont typeface="Arial"/>
              <a:buChar char="•"/>
            </a:pPr>
            <a:r>
              <a:rPr lang="en-US" sz="2800" dirty="0"/>
              <a:t>Inertia in sports</a:t>
            </a:r>
          </a:p>
          <a:p>
            <a:pPr marL="1257300" lvl="2" indent="-342900">
              <a:buFont typeface="Arial"/>
              <a:buChar char="•"/>
            </a:pPr>
            <a:r>
              <a:rPr lang="en-US" sz="2800" dirty="0"/>
              <a:t>Why we wear seat belts</a:t>
            </a:r>
            <a:br>
              <a:rPr lang="en-US" sz="2800" dirty="0"/>
            </a:br>
            <a:endParaRPr lang="en-US" sz="2800" dirty="0"/>
          </a:p>
          <a:p>
            <a:pPr marL="342900" indent="-342900">
              <a:buFont typeface="Arial"/>
              <a:buChar char="•"/>
            </a:pPr>
            <a:r>
              <a:rPr lang="en-US" sz="2800" dirty="0"/>
              <a:t>Finish Egg Drop Evaluation</a:t>
            </a:r>
            <a:br>
              <a:rPr lang="en-US" sz="2800" dirty="0"/>
            </a:br>
            <a:endParaRPr lang="en-US" sz="2800" dirty="0"/>
          </a:p>
          <a:p>
            <a:pPr marL="342900" indent="-342900">
              <a:buFont typeface="Arial"/>
              <a:buChar char="•"/>
            </a:pPr>
            <a:r>
              <a:rPr lang="en-US" sz="2800" dirty="0"/>
              <a:t>“Special Task”</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scientific qualities that went into successful egg drops.</a:t>
            </a:r>
          </a:p>
        </p:txBody>
      </p:sp>
    </p:spTree>
    <p:extLst>
      <p:ext uri="{BB962C8B-B14F-4D97-AF65-F5344CB8AC3E}">
        <p14:creationId xmlns:p14="http://schemas.microsoft.com/office/powerpoint/2010/main" val="14804386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BBFA-EC66-2844-A033-D5DFBC278475}"/>
              </a:ext>
            </a:extLst>
          </p:cNvPr>
          <p:cNvSpPr>
            <a:spLocks noGrp="1"/>
          </p:cNvSpPr>
          <p:nvPr>
            <p:ph type="title"/>
          </p:nvPr>
        </p:nvSpPr>
        <p:spPr/>
        <p:txBody>
          <a:bodyPr/>
          <a:lstStyle/>
          <a:p>
            <a:r>
              <a:rPr lang="en-US" dirty="0"/>
              <a:t>Inertia in sports</a:t>
            </a:r>
          </a:p>
        </p:txBody>
      </p:sp>
      <p:sp>
        <p:nvSpPr>
          <p:cNvPr id="3" name="Content Placeholder 2">
            <a:extLst>
              <a:ext uri="{FF2B5EF4-FFF2-40B4-BE49-F238E27FC236}">
                <a16:creationId xmlns:a16="http://schemas.microsoft.com/office/drawing/2014/main" id="{1F2A6760-0905-304E-BEE9-10C6868A664B}"/>
              </a:ext>
            </a:extLst>
          </p:cNvPr>
          <p:cNvSpPr>
            <a:spLocks noGrp="1"/>
          </p:cNvSpPr>
          <p:nvPr>
            <p:ph idx="1"/>
          </p:nvPr>
        </p:nvSpPr>
        <p:spPr/>
        <p:txBody>
          <a:bodyPr/>
          <a:lstStyle/>
          <a:p>
            <a:r>
              <a:rPr lang="en-US" dirty="0">
                <a:hlinkClick r:id="rId2"/>
              </a:rPr>
              <a:t>https://www.youtube.com/watch?v=08BFCZJDn9w</a:t>
            </a:r>
            <a:endParaRPr lang="en-US" dirty="0"/>
          </a:p>
          <a:p>
            <a:pPr marL="0" indent="0">
              <a:buNone/>
            </a:pPr>
            <a:endParaRPr lang="en-US" dirty="0"/>
          </a:p>
        </p:txBody>
      </p:sp>
    </p:spTree>
    <p:extLst>
      <p:ext uri="{BB962C8B-B14F-4D97-AF65-F5344CB8AC3E}">
        <p14:creationId xmlns:p14="http://schemas.microsoft.com/office/powerpoint/2010/main" val="28000730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28E7-00DE-F540-8288-888779B9354C}"/>
              </a:ext>
            </a:extLst>
          </p:cNvPr>
          <p:cNvSpPr>
            <a:spLocks noGrp="1"/>
          </p:cNvSpPr>
          <p:nvPr>
            <p:ph type="title"/>
          </p:nvPr>
        </p:nvSpPr>
        <p:spPr/>
        <p:txBody>
          <a:bodyPr/>
          <a:lstStyle/>
          <a:p>
            <a:r>
              <a:rPr lang="en-US" dirty="0"/>
              <a:t>Why do we wear seatbelts?</a:t>
            </a:r>
          </a:p>
        </p:txBody>
      </p:sp>
      <p:sp>
        <p:nvSpPr>
          <p:cNvPr id="3" name="Content Placeholder 2">
            <a:extLst>
              <a:ext uri="{FF2B5EF4-FFF2-40B4-BE49-F238E27FC236}">
                <a16:creationId xmlns:a16="http://schemas.microsoft.com/office/drawing/2014/main" id="{624ABF96-47E2-6F4C-8302-0108A72A2CCB}"/>
              </a:ext>
            </a:extLst>
          </p:cNvPr>
          <p:cNvSpPr>
            <a:spLocks noGrp="1"/>
          </p:cNvSpPr>
          <p:nvPr>
            <p:ph idx="1"/>
          </p:nvPr>
        </p:nvSpPr>
        <p:spPr/>
        <p:txBody>
          <a:bodyPr/>
          <a:lstStyle/>
          <a:p>
            <a:r>
              <a:rPr lang="en-US" dirty="0">
                <a:hlinkClick r:id="rId2"/>
              </a:rPr>
              <a:t>https://www.youtube.com/watch?v=8b-Mogqy1h4</a:t>
            </a:r>
            <a:endParaRPr lang="en-US" dirty="0"/>
          </a:p>
          <a:p>
            <a:endParaRPr lang="en-US" dirty="0"/>
          </a:p>
        </p:txBody>
      </p:sp>
    </p:spTree>
    <p:extLst>
      <p:ext uri="{BB962C8B-B14F-4D97-AF65-F5344CB8AC3E}">
        <p14:creationId xmlns:p14="http://schemas.microsoft.com/office/powerpoint/2010/main" val="16513664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Egg Drop Evaluation</a:t>
            </a:r>
          </a:p>
        </p:txBody>
      </p:sp>
      <p:sp>
        <p:nvSpPr>
          <p:cNvPr id="3" name="TextBox 2"/>
          <p:cNvSpPr txBox="1"/>
          <p:nvPr/>
        </p:nvSpPr>
        <p:spPr>
          <a:xfrm>
            <a:off x="0" y="1182231"/>
            <a:ext cx="7212424" cy="4493538"/>
          </a:xfrm>
          <a:prstGeom prst="rect">
            <a:avLst/>
          </a:prstGeom>
          <a:noFill/>
        </p:spPr>
        <p:txBody>
          <a:bodyPr wrap="square" rtlCol="0">
            <a:spAutoFit/>
          </a:bodyPr>
          <a:lstStyle/>
          <a:p>
            <a:pPr marL="342900" indent="-342900">
              <a:buFont typeface="Arial"/>
              <a:buChar char="•"/>
            </a:pPr>
            <a:r>
              <a:rPr lang="en-US" sz="2600" b="1" i="1" u="sng" dirty="0"/>
              <a:t>Inertia:</a:t>
            </a:r>
            <a:endParaRPr lang="en-US" sz="2600" dirty="0"/>
          </a:p>
          <a:p>
            <a:pPr marL="800100" lvl="1" indent="-342900">
              <a:buFont typeface="Arial"/>
              <a:buChar char="•"/>
            </a:pPr>
            <a:r>
              <a:rPr lang="en-US" sz="2600" dirty="0"/>
              <a:t>Tendency of an object in motion wanting to stay in that same motion (both speed &amp; direction) and an object at rest wants to stay at rest.</a:t>
            </a:r>
            <a:br>
              <a:rPr lang="en-US" sz="2600" dirty="0"/>
            </a:br>
            <a:endParaRPr lang="en-US" sz="2600" dirty="0"/>
          </a:p>
          <a:p>
            <a:pPr marL="457200" indent="-457200">
              <a:buFont typeface="Arial" panose="020B0604020202020204" pitchFamily="34" charset="0"/>
              <a:buChar char="•"/>
            </a:pPr>
            <a:r>
              <a:rPr lang="en-US" sz="2600" b="1" i="1" u="sng" dirty="0"/>
              <a:t>Potential Energy:</a:t>
            </a:r>
            <a:endParaRPr lang="en-US" sz="2600" dirty="0"/>
          </a:p>
          <a:p>
            <a:pPr marL="914400" lvl="1" indent="-457200">
              <a:buFont typeface="Arial" panose="020B0604020202020204" pitchFamily="34" charset="0"/>
              <a:buChar char="•"/>
            </a:pPr>
            <a:r>
              <a:rPr lang="en-US" sz="2600" dirty="0"/>
              <a:t>Energy at rest</a:t>
            </a:r>
            <a:br>
              <a:rPr lang="en-US" sz="2600" dirty="0"/>
            </a:br>
            <a:endParaRPr lang="en-US" sz="2600" dirty="0"/>
          </a:p>
          <a:p>
            <a:pPr marL="457200" indent="-457200">
              <a:buFont typeface="Arial" panose="020B0604020202020204" pitchFamily="34" charset="0"/>
              <a:buChar char="•"/>
            </a:pPr>
            <a:r>
              <a:rPr lang="en-US" sz="2600" b="1" i="1" u="sng" dirty="0"/>
              <a:t>Kinetic Energy:</a:t>
            </a:r>
            <a:endParaRPr lang="en-US" sz="2600" dirty="0"/>
          </a:p>
          <a:p>
            <a:pPr marL="914400" lvl="1" indent="-457200">
              <a:buFont typeface="Arial" panose="020B0604020202020204" pitchFamily="34" charset="0"/>
              <a:buChar char="•"/>
            </a:pPr>
            <a:r>
              <a:rPr lang="en-US" sz="2600" dirty="0"/>
              <a:t>Energy in motion</a:t>
            </a:r>
          </a:p>
        </p:txBody>
      </p:sp>
      <p:pic>
        <p:nvPicPr>
          <p:cNvPr id="1028" name="Picture 4" descr="Newton's First Law of Motion - Definition, Examples, and FAQs">
            <a:extLst>
              <a:ext uri="{FF2B5EF4-FFF2-40B4-BE49-F238E27FC236}">
                <a16:creationId xmlns:a16="http://schemas.microsoft.com/office/drawing/2014/main" id="{7AFDFF16-AD07-DF5B-E9FE-B04B8F7D0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081" y="4204195"/>
            <a:ext cx="3362171" cy="2653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912820-348E-D752-4999-1163D27A7BA7}"/>
              </a:ext>
            </a:extLst>
          </p:cNvPr>
          <p:cNvSpPr txBox="1"/>
          <p:nvPr/>
        </p:nvSpPr>
        <p:spPr>
          <a:xfrm>
            <a:off x="7049729" y="1143000"/>
            <a:ext cx="5142271" cy="5632311"/>
          </a:xfrm>
          <a:prstGeom prst="rect">
            <a:avLst/>
          </a:prstGeom>
          <a:noFill/>
        </p:spPr>
        <p:txBody>
          <a:bodyPr wrap="square" rtlCol="0">
            <a:spAutoFit/>
          </a:bodyPr>
          <a:lstStyle/>
          <a:p>
            <a:r>
              <a:rPr lang="en-US" sz="2400" b="1" i="1" u="sng" dirty="0"/>
              <a:t>Your Task:</a:t>
            </a:r>
          </a:p>
          <a:p>
            <a:pPr marL="342900" indent="-342900">
              <a:buFont typeface="Arial" panose="020B0604020202020204" pitchFamily="34" charset="0"/>
              <a:buChar char="•"/>
            </a:pPr>
            <a:r>
              <a:rPr lang="en-US" sz="2400" dirty="0"/>
              <a:t>Answer the following in complete paragraphs, using proper writing procedures (probably at least 2 paragraphs).</a:t>
            </a:r>
          </a:p>
          <a:p>
            <a:pPr marL="342900" indent="-342900">
              <a:buFont typeface="Arial" panose="020B0604020202020204" pitchFamily="34" charset="0"/>
              <a:buChar char="•"/>
            </a:pPr>
            <a:r>
              <a:rPr lang="en-US" sz="2400" dirty="0"/>
              <a:t>What is </a:t>
            </a:r>
            <a:r>
              <a:rPr lang="en-US" sz="2400" b="1" i="1" u="sng" dirty="0"/>
              <a:t>inertia</a:t>
            </a:r>
            <a:r>
              <a:rPr lang="en-US" sz="2400" dirty="0"/>
              <a:t>, and how does it apply to the egg drop?</a:t>
            </a:r>
          </a:p>
          <a:p>
            <a:pPr marL="342900" indent="-342900">
              <a:buFont typeface="Arial" panose="020B0604020202020204" pitchFamily="34" charset="0"/>
              <a:buChar char="•"/>
            </a:pPr>
            <a:r>
              <a:rPr lang="en-US" sz="2400" dirty="0"/>
              <a:t>Where in the egg drop did we see </a:t>
            </a:r>
            <a:r>
              <a:rPr lang="en-US" sz="2400" b="1" i="1" u="sng" dirty="0"/>
              <a:t>potential energy</a:t>
            </a:r>
            <a:r>
              <a:rPr lang="en-US" sz="2400" dirty="0"/>
              <a:t>?</a:t>
            </a:r>
          </a:p>
          <a:p>
            <a:pPr marL="342900" indent="-342900">
              <a:buFont typeface="Arial" panose="020B0604020202020204" pitchFamily="34" charset="0"/>
              <a:buChar char="•"/>
            </a:pPr>
            <a:r>
              <a:rPr lang="en-US" sz="2400" dirty="0"/>
              <a:t>Where in the egg drop did we see </a:t>
            </a:r>
            <a:r>
              <a:rPr lang="en-US" sz="2400" b="1" i="1" u="sng" dirty="0"/>
              <a:t>kinetic energy</a:t>
            </a:r>
            <a:r>
              <a:rPr lang="en-US" sz="2400" dirty="0"/>
              <a:t>?</a:t>
            </a:r>
            <a:br>
              <a:rPr lang="en-US" sz="2400" dirty="0"/>
            </a:br>
            <a:endParaRPr lang="en-US" sz="2400" dirty="0"/>
          </a:p>
          <a:p>
            <a:pPr marL="342900" indent="-342900">
              <a:buFont typeface="Arial" panose="020B0604020202020204" pitchFamily="34" charset="0"/>
              <a:buChar char="•"/>
            </a:pPr>
            <a:r>
              <a:rPr lang="en-US" sz="2400" dirty="0">
                <a:solidFill>
                  <a:srgbClr val="7030A0"/>
                </a:solidFill>
              </a:rPr>
              <a:t>Choose one example of an egg drop, and explain scientifically why it was successful or not.  </a:t>
            </a:r>
          </a:p>
        </p:txBody>
      </p:sp>
    </p:spTree>
    <p:extLst>
      <p:ext uri="{BB962C8B-B14F-4D97-AF65-F5344CB8AC3E}">
        <p14:creationId xmlns:p14="http://schemas.microsoft.com/office/powerpoint/2010/main" val="325014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Go to “Games” tab on estesparksteam.com</a:t>
            </a:r>
          </a:p>
        </p:txBody>
      </p:sp>
      <p:sp>
        <p:nvSpPr>
          <p:cNvPr id="3" name="TextBox 2"/>
          <p:cNvSpPr txBox="1"/>
          <p:nvPr/>
        </p:nvSpPr>
        <p:spPr>
          <a:xfrm>
            <a:off x="0" y="1008369"/>
            <a:ext cx="9144000" cy="5663089"/>
          </a:xfrm>
          <a:prstGeom prst="rect">
            <a:avLst/>
          </a:prstGeom>
          <a:noFill/>
        </p:spPr>
        <p:txBody>
          <a:bodyPr wrap="square" rtlCol="0">
            <a:spAutoFit/>
          </a:bodyPr>
          <a:lstStyle/>
          <a:p>
            <a:pPr marL="342900" indent="-342900">
              <a:buFont typeface="Arial"/>
              <a:buChar char="•"/>
            </a:pPr>
            <a:r>
              <a:rPr lang="en-US" sz="2600" dirty="0"/>
              <a:t>Our internet filter now blocks some things that used to be allowed.</a:t>
            </a:r>
            <a:br>
              <a:rPr lang="en-US" sz="2600" dirty="0"/>
            </a:br>
            <a:endParaRPr lang="en-US" sz="2600" dirty="0"/>
          </a:p>
          <a:p>
            <a:pPr marL="342900" indent="-342900">
              <a:buFont typeface="Arial"/>
              <a:buChar char="•"/>
            </a:pPr>
            <a:r>
              <a:rPr lang="en-US" sz="2600" dirty="0"/>
              <a:t>We need to find good educational games, focusing on:</a:t>
            </a:r>
          </a:p>
          <a:p>
            <a:pPr marL="800100" lvl="1" indent="-342900">
              <a:buFont typeface="Arial"/>
              <a:buChar char="•"/>
            </a:pPr>
            <a:r>
              <a:rPr lang="en-US" sz="2600" dirty="0"/>
              <a:t>Science, Math, Engineering, Coding, Art, Critical Thinking</a:t>
            </a:r>
          </a:p>
          <a:p>
            <a:pPr marL="800100" lvl="1" indent="-342900">
              <a:buFont typeface="Arial"/>
              <a:buChar char="•"/>
            </a:pPr>
            <a:r>
              <a:rPr lang="en-US" sz="2600" dirty="0"/>
              <a:t>Anything else?</a:t>
            </a:r>
            <a:br>
              <a:rPr lang="en-US" sz="2600" dirty="0"/>
            </a:br>
            <a:endParaRPr lang="en-US" sz="2600" dirty="0"/>
          </a:p>
          <a:p>
            <a:pPr marL="342900" indent="-342900">
              <a:buFont typeface="Arial"/>
              <a:buChar char="•"/>
            </a:pPr>
            <a:r>
              <a:rPr lang="en-US" sz="2600" dirty="0"/>
              <a:t>Explore some good educational games</a:t>
            </a:r>
          </a:p>
          <a:p>
            <a:pPr marL="800100" lvl="1" indent="-342900">
              <a:buFont typeface="Arial"/>
              <a:buChar char="•"/>
            </a:pPr>
            <a:r>
              <a:rPr lang="en-US" sz="2600" dirty="0"/>
              <a:t>In a document, provide the following:</a:t>
            </a:r>
          </a:p>
          <a:p>
            <a:pPr marL="1257300" lvl="2" indent="-342900">
              <a:buFont typeface="Arial"/>
              <a:buChar char="•"/>
            </a:pPr>
            <a:r>
              <a:rPr lang="en-US" sz="2600" b="1" i="1" dirty="0"/>
              <a:t>Name of game</a:t>
            </a:r>
          </a:p>
          <a:p>
            <a:pPr marL="1257300" lvl="2" indent="-342900">
              <a:buFont typeface="Arial"/>
              <a:buChar char="•"/>
            </a:pPr>
            <a:r>
              <a:rPr lang="en-US" sz="2600" b="1" i="1" dirty="0"/>
              <a:t>What educational value does it have?</a:t>
            </a:r>
          </a:p>
          <a:p>
            <a:pPr marL="1257300" lvl="2" indent="-342900">
              <a:buFont typeface="Arial"/>
              <a:buChar char="•"/>
            </a:pPr>
            <a:r>
              <a:rPr lang="en-US" sz="2600" b="1" i="1" dirty="0"/>
              <a:t>Copy the website address</a:t>
            </a:r>
            <a:br>
              <a:rPr lang="en-US" sz="2600" dirty="0"/>
            </a:br>
            <a:endParaRPr lang="en-US" sz="2600" dirty="0"/>
          </a:p>
          <a:p>
            <a:pPr marL="1257300" lvl="2" indent="-342900">
              <a:buFont typeface="Arial"/>
              <a:buChar char="•"/>
            </a:pPr>
            <a:r>
              <a:rPr lang="en-US" sz="2400" dirty="0"/>
              <a:t>When finished, submit to “Games” in Schoology</a:t>
            </a:r>
            <a:endParaRPr lang="en-US" sz="2600" b="1" i="1" dirty="0"/>
          </a:p>
        </p:txBody>
      </p:sp>
      <p:sp>
        <p:nvSpPr>
          <p:cNvPr id="5" name="TextBox 4">
            <a:extLst>
              <a:ext uri="{FF2B5EF4-FFF2-40B4-BE49-F238E27FC236}">
                <a16:creationId xmlns:a16="http://schemas.microsoft.com/office/drawing/2014/main" id="{3C76D859-02E6-F20E-7625-8739E7A99335}"/>
              </a:ext>
            </a:extLst>
          </p:cNvPr>
          <p:cNvSpPr txBox="1"/>
          <p:nvPr/>
        </p:nvSpPr>
        <p:spPr>
          <a:xfrm>
            <a:off x="9144000" y="1225689"/>
            <a:ext cx="3048000"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some good educational games that could be added to our website?</a:t>
            </a:r>
          </a:p>
        </p:txBody>
      </p:sp>
    </p:spTree>
    <p:extLst>
      <p:ext uri="{BB962C8B-B14F-4D97-AF65-F5344CB8AC3E}">
        <p14:creationId xmlns:p14="http://schemas.microsoft.com/office/powerpoint/2010/main" val="1771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12, 2023</a:t>
            </a:r>
            <a:br>
              <a:rPr lang="en-US" dirty="0"/>
            </a:br>
            <a:r>
              <a:rPr lang="en-US" dirty="0"/>
              <a:t>8</a:t>
            </a:r>
            <a:r>
              <a:rPr lang="en-US" baseline="30000" dirty="0"/>
              <a:t>th</a:t>
            </a:r>
            <a:r>
              <a:rPr lang="en-US" dirty="0"/>
              <a:t> grade STEAM</a:t>
            </a:r>
          </a:p>
        </p:txBody>
      </p:sp>
      <p:sp>
        <p:nvSpPr>
          <p:cNvPr id="3" name="TextBox 2"/>
          <p:cNvSpPr txBox="1"/>
          <p:nvPr/>
        </p:nvSpPr>
        <p:spPr>
          <a:xfrm>
            <a:off x="0" y="1459230"/>
            <a:ext cx="8559800" cy="1384995"/>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Finish Hovercraft Building</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166764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D20073-E7C9-67C7-1611-B6CB75AF5738}"/>
              </a:ext>
            </a:extLst>
          </p:cNvPr>
          <p:cNvPicPr>
            <a:picLocks noChangeAspect="1"/>
          </p:cNvPicPr>
          <p:nvPr/>
        </p:nvPicPr>
        <p:blipFill>
          <a:blip r:embed="rId2"/>
          <a:stretch>
            <a:fillRect/>
          </a:stretch>
        </p:blipFill>
        <p:spPr>
          <a:xfrm>
            <a:off x="1485900" y="5075"/>
            <a:ext cx="9227034" cy="6852925"/>
          </a:xfrm>
          <a:prstGeom prst="rect">
            <a:avLst/>
          </a:prstGeom>
        </p:spPr>
      </p:pic>
    </p:spTree>
    <p:extLst>
      <p:ext uri="{BB962C8B-B14F-4D97-AF65-F5344CB8AC3E}">
        <p14:creationId xmlns:p14="http://schemas.microsoft.com/office/powerpoint/2010/main" val="39012119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27C7-098D-4E42-B4BF-7E86A4202E20}"/>
              </a:ext>
            </a:extLst>
          </p:cNvPr>
          <p:cNvSpPr>
            <a:spLocks noGrp="1"/>
          </p:cNvSpPr>
          <p:nvPr>
            <p:ph type="title"/>
          </p:nvPr>
        </p:nvSpPr>
        <p:spPr/>
        <p:txBody>
          <a:bodyPr/>
          <a:lstStyle/>
          <a:p>
            <a:r>
              <a:rPr lang="en-US" dirty="0"/>
              <a:t>Your job</a:t>
            </a:r>
          </a:p>
        </p:txBody>
      </p:sp>
      <p:sp>
        <p:nvSpPr>
          <p:cNvPr id="3" name="Content Placeholder 2">
            <a:extLst>
              <a:ext uri="{FF2B5EF4-FFF2-40B4-BE49-F238E27FC236}">
                <a16:creationId xmlns:a16="http://schemas.microsoft.com/office/drawing/2014/main" id="{CC8C9839-E44A-9340-9006-DF2935564C06}"/>
              </a:ext>
            </a:extLst>
          </p:cNvPr>
          <p:cNvSpPr>
            <a:spLocks noGrp="1"/>
          </p:cNvSpPr>
          <p:nvPr>
            <p:ph idx="1"/>
          </p:nvPr>
        </p:nvSpPr>
        <p:spPr/>
        <p:txBody>
          <a:bodyPr/>
          <a:lstStyle/>
          <a:p>
            <a:r>
              <a:rPr lang="en-US" dirty="0"/>
              <a:t>Create a hovercraft that can go 1 meter.</a:t>
            </a:r>
          </a:p>
          <a:p>
            <a:r>
              <a:rPr lang="en-US" dirty="0"/>
              <a:t>I will push (provide a force) to get the hovercraft going</a:t>
            </a:r>
          </a:p>
          <a:p>
            <a:r>
              <a:rPr lang="en-US" dirty="0"/>
              <a:t>The greatest distance hovered= winner</a:t>
            </a:r>
          </a:p>
          <a:p>
            <a:r>
              <a:rPr lang="en-US" dirty="0"/>
              <a:t>Materials- on the cart.  You may acquire other things.  This is pretty open on design</a:t>
            </a:r>
          </a:p>
        </p:txBody>
      </p:sp>
    </p:spTree>
    <p:extLst>
      <p:ext uri="{BB962C8B-B14F-4D97-AF65-F5344CB8AC3E}">
        <p14:creationId xmlns:p14="http://schemas.microsoft.com/office/powerpoint/2010/main" val="42465164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October 16,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559800" cy="5693866"/>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Check quarter grades.</a:t>
            </a:r>
            <a:br>
              <a:rPr lang="en-US" sz="2800" dirty="0"/>
            </a:br>
            <a:endParaRPr lang="en-US" sz="2800" dirty="0"/>
          </a:p>
          <a:p>
            <a:pPr marL="342900" indent="-342900">
              <a:buFont typeface="Arial"/>
              <a:buChar char="•"/>
            </a:pPr>
            <a:r>
              <a:rPr lang="en-US" sz="2800" dirty="0"/>
              <a:t>Explain STEM Night</a:t>
            </a:r>
          </a:p>
          <a:p>
            <a:pPr marL="1257300" lvl="2" indent="-342900">
              <a:buFont typeface="Arial"/>
              <a:buChar char="•"/>
            </a:pPr>
            <a:r>
              <a:rPr lang="en-US" sz="2800" dirty="0"/>
              <a:t>Bonus for attending</a:t>
            </a:r>
          </a:p>
          <a:p>
            <a:pPr marL="1257300" lvl="2" indent="-342900">
              <a:buFont typeface="Arial"/>
              <a:buChar char="•"/>
            </a:pPr>
            <a:r>
              <a:rPr lang="en-US" sz="2800" dirty="0"/>
              <a:t>Will do 2</a:t>
            </a:r>
            <a:r>
              <a:rPr lang="en-US" sz="2800" baseline="30000" dirty="0"/>
              <a:t>nd</a:t>
            </a:r>
            <a:r>
              <a:rPr lang="en-US" sz="2800" dirty="0"/>
              <a:t> Egg Drop</a:t>
            </a:r>
            <a:br>
              <a:rPr lang="en-US" sz="2800" dirty="0"/>
            </a:br>
            <a:endParaRPr lang="en-US" sz="2800" dirty="0"/>
          </a:p>
          <a:p>
            <a:pPr marL="342900" indent="-342900">
              <a:buFont typeface="Arial"/>
              <a:buChar char="•"/>
            </a:pPr>
            <a:r>
              <a:rPr lang="en-US" sz="2800" b="1" i="1" u="sng" dirty="0"/>
              <a:t>Egg Drop #2 Planning</a:t>
            </a:r>
          </a:p>
          <a:p>
            <a:pPr marL="1257300" lvl="2" indent="-342900">
              <a:buFont typeface="Arial"/>
              <a:buChar char="•"/>
            </a:pPr>
            <a:r>
              <a:rPr lang="en-US" sz="2800" dirty="0"/>
              <a:t>List of materials.</a:t>
            </a:r>
          </a:p>
          <a:p>
            <a:pPr marL="1257300" lvl="2" indent="-342900">
              <a:buFont typeface="Arial"/>
              <a:buChar char="•"/>
            </a:pPr>
            <a:r>
              <a:rPr lang="en-US" sz="2800" dirty="0"/>
              <a:t>Sketch.</a:t>
            </a:r>
          </a:p>
          <a:p>
            <a:pPr marL="1257300" lvl="2" indent="-342900">
              <a:buFont typeface="Arial"/>
              <a:buChar char="•"/>
            </a:pPr>
            <a:r>
              <a:rPr lang="en-US" sz="2800" dirty="0"/>
              <a:t>Brief paragraph of what will improve/change over your previous egg drop.</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scientific qualities that went into successful egg drops.</a:t>
            </a:r>
          </a:p>
        </p:txBody>
      </p:sp>
    </p:spTree>
    <p:extLst>
      <p:ext uri="{BB962C8B-B14F-4D97-AF65-F5344CB8AC3E}">
        <p14:creationId xmlns:p14="http://schemas.microsoft.com/office/powerpoint/2010/main" val="1832860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37A-49AA-6952-79F0-9A86E3BE0926}"/>
              </a:ext>
            </a:extLst>
          </p:cNvPr>
          <p:cNvPicPr>
            <a:picLocks noChangeAspect="1"/>
          </p:cNvPicPr>
          <p:nvPr/>
        </p:nvPicPr>
        <p:blipFill>
          <a:blip r:embed="rId2"/>
          <a:stretch>
            <a:fillRect/>
          </a:stretch>
        </p:blipFill>
        <p:spPr>
          <a:xfrm>
            <a:off x="3418943" y="0"/>
            <a:ext cx="5354114" cy="6858000"/>
          </a:xfrm>
          <a:prstGeom prst="rect">
            <a:avLst/>
          </a:prstGeom>
        </p:spPr>
      </p:pic>
    </p:spTree>
    <p:extLst>
      <p:ext uri="{BB962C8B-B14F-4D97-AF65-F5344CB8AC3E}">
        <p14:creationId xmlns:p14="http://schemas.microsoft.com/office/powerpoint/2010/main" val="7941049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STEM Night:  Friday October 27</a:t>
            </a:r>
            <a:r>
              <a:rPr lang="en-US" baseline="30000" dirty="0"/>
              <a:t>th</a:t>
            </a:r>
            <a:endParaRPr lang="en-US" dirty="0"/>
          </a:p>
        </p:txBody>
      </p:sp>
      <p:sp>
        <p:nvSpPr>
          <p:cNvPr id="3" name="TextBox 2"/>
          <p:cNvSpPr txBox="1"/>
          <p:nvPr/>
        </p:nvSpPr>
        <p:spPr>
          <a:xfrm>
            <a:off x="0" y="1164134"/>
            <a:ext cx="12192000" cy="5262979"/>
          </a:xfrm>
          <a:prstGeom prst="rect">
            <a:avLst/>
          </a:prstGeom>
          <a:noFill/>
        </p:spPr>
        <p:txBody>
          <a:bodyPr wrap="square" rtlCol="0">
            <a:spAutoFit/>
          </a:bodyPr>
          <a:lstStyle/>
          <a:p>
            <a:pPr marL="342900" indent="-342900">
              <a:buFont typeface="Arial"/>
              <a:buChar char="•"/>
            </a:pPr>
            <a:r>
              <a:rPr lang="en-US" sz="2800" dirty="0"/>
              <a:t>It is from 5:00pm-7:00pm, so attendance is not required.</a:t>
            </a:r>
          </a:p>
          <a:p>
            <a:pPr marL="1257300" lvl="2" indent="-342900">
              <a:buFont typeface="Arial"/>
              <a:buChar char="•"/>
            </a:pPr>
            <a:r>
              <a:rPr lang="en-US" sz="2800" dirty="0"/>
              <a:t>Will give bonus for those in attendance.</a:t>
            </a:r>
          </a:p>
          <a:p>
            <a:pPr marL="1257300" lvl="2" indent="-342900">
              <a:buFont typeface="Arial"/>
              <a:buChar char="•"/>
            </a:pPr>
            <a:r>
              <a:rPr lang="en-US" sz="2800" dirty="0"/>
              <a:t>Egg drop #2 will be dropped from fire truck ladder (about 30’?).</a:t>
            </a:r>
          </a:p>
          <a:p>
            <a:pPr marL="1257300" lvl="2" indent="-342900">
              <a:buFont typeface="Arial"/>
              <a:buChar char="•"/>
            </a:pPr>
            <a:r>
              <a:rPr lang="en-US" sz="2800" dirty="0"/>
              <a:t>If you cannot attend, we will have somebody drop it for you.</a:t>
            </a:r>
            <a:br>
              <a:rPr lang="en-US" sz="2800" dirty="0"/>
            </a:br>
            <a:endParaRPr lang="en-US" sz="2800" dirty="0"/>
          </a:p>
          <a:p>
            <a:r>
              <a:rPr lang="en-US" sz="2800" u="sng" dirty="0"/>
              <a:t>Parameters for this Egg Drop:</a:t>
            </a:r>
          </a:p>
          <a:p>
            <a:pPr marL="285750" indent="-285750">
              <a:buFont typeface="Arial" panose="020B0604020202020204" pitchFamily="34" charset="0"/>
              <a:buChar char="•"/>
            </a:pPr>
            <a:r>
              <a:rPr lang="en-US" sz="2800" dirty="0"/>
              <a:t>-capsule may not be any larger than 8” x 8”</a:t>
            </a:r>
          </a:p>
          <a:p>
            <a:pPr marL="285750" indent="-285750">
              <a:buFont typeface="Arial" panose="020B0604020202020204" pitchFamily="34" charset="0"/>
              <a:buChar char="•"/>
            </a:pPr>
            <a:r>
              <a:rPr lang="en-US" sz="2800" dirty="0"/>
              <a:t>-made of recycled materials</a:t>
            </a:r>
          </a:p>
          <a:p>
            <a:pPr marL="285750" indent="-285750">
              <a:buFont typeface="Arial" panose="020B0604020202020204" pitchFamily="34" charset="0"/>
              <a:buChar char="•"/>
            </a:pPr>
            <a:r>
              <a:rPr lang="en-US" sz="2800" dirty="0"/>
              <a:t>-glass, motors, chemicals, or heat sources are NOT allowed</a:t>
            </a:r>
          </a:p>
          <a:p>
            <a:pPr marL="285750" indent="-285750">
              <a:buFont typeface="Arial" panose="020B0604020202020204" pitchFamily="34" charset="0"/>
              <a:buChar char="•"/>
            </a:pPr>
            <a:r>
              <a:rPr lang="en-US" sz="2800" dirty="0"/>
              <a:t>-raw egg (not supplied) must be enclosed within capsule (you can get an egg from me)</a:t>
            </a:r>
          </a:p>
          <a:p>
            <a:pPr marL="285750" indent="-285750">
              <a:buFont typeface="Arial" panose="020B0604020202020204" pitchFamily="34" charset="0"/>
              <a:buChar char="•"/>
            </a:pPr>
            <a:r>
              <a:rPr lang="en-US" sz="2800" dirty="0"/>
              <a:t>-must withstand a drop from 30 feet</a:t>
            </a:r>
          </a:p>
        </p:txBody>
      </p:sp>
    </p:spTree>
    <p:extLst>
      <p:ext uri="{BB962C8B-B14F-4D97-AF65-F5344CB8AC3E}">
        <p14:creationId xmlns:p14="http://schemas.microsoft.com/office/powerpoint/2010/main" val="522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October 16, 2023</a:t>
            </a:r>
            <a:br>
              <a:rPr lang="en-US" dirty="0"/>
            </a:br>
            <a:r>
              <a:rPr lang="en-US" dirty="0"/>
              <a:t>8</a:t>
            </a:r>
            <a:r>
              <a:rPr lang="en-US" baseline="30000" dirty="0"/>
              <a:t>th</a:t>
            </a:r>
            <a:r>
              <a:rPr lang="en-US" dirty="0"/>
              <a:t> grade STEAM</a:t>
            </a:r>
          </a:p>
        </p:txBody>
      </p:sp>
      <p:sp>
        <p:nvSpPr>
          <p:cNvPr id="3" name="TextBox 2"/>
          <p:cNvSpPr txBox="1"/>
          <p:nvPr/>
        </p:nvSpPr>
        <p:spPr>
          <a:xfrm>
            <a:off x="0" y="1164134"/>
            <a:ext cx="11601450" cy="5693866"/>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t>Check quarter grades.</a:t>
            </a:r>
            <a:br>
              <a:rPr lang="en-US" sz="2600" dirty="0"/>
            </a:br>
            <a:endParaRPr lang="en-US" sz="2600" dirty="0"/>
          </a:p>
          <a:p>
            <a:pPr marL="342900" indent="-342900">
              <a:buFont typeface="Arial"/>
              <a:buChar char="•"/>
            </a:pPr>
            <a:r>
              <a:rPr lang="en-US" sz="2600" dirty="0"/>
              <a:t>Explain STEM Night</a:t>
            </a:r>
          </a:p>
          <a:p>
            <a:pPr marL="1257300" lvl="2" indent="-342900">
              <a:buFont typeface="Arial"/>
              <a:buChar char="•"/>
            </a:pPr>
            <a:r>
              <a:rPr lang="en-US" sz="2600" dirty="0"/>
              <a:t>Bonus for attending</a:t>
            </a:r>
          </a:p>
          <a:p>
            <a:pPr marL="1257300" lvl="2" indent="-342900">
              <a:buFont typeface="Arial"/>
              <a:buChar char="•"/>
            </a:pPr>
            <a:r>
              <a:rPr lang="en-US" sz="2600" dirty="0"/>
              <a:t>Will do 2</a:t>
            </a:r>
            <a:r>
              <a:rPr lang="en-US" sz="2600" baseline="30000" dirty="0"/>
              <a:t>nd</a:t>
            </a:r>
            <a:r>
              <a:rPr lang="en-US" sz="2600" dirty="0"/>
              <a:t> Egg Drop</a:t>
            </a:r>
            <a:br>
              <a:rPr lang="en-US" sz="2600" dirty="0"/>
            </a:br>
            <a:endParaRPr lang="en-US" sz="2600" dirty="0"/>
          </a:p>
          <a:p>
            <a:pPr marL="342900" indent="-342900">
              <a:buFont typeface="Arial"/>
              <a:buChar char="•"/>
            </a:pPr>
            <a:r>
              <a:rPr lang="en-US" sz="2600" dirty="0"/>
              <a:t>Finish hovercraft design—will test tomorrow</a:t>
            </a:r>
            <a:br>
              <a:rPr lang="en-US" sz="2600" dirty="0"/>
            </a:br>
            <a:endParaRPr lang="en-US" sz="2600" dirty="0"/>
          </a:p>
          <a:p>
            <a:pPr marL="342900" indent="-342900">
              <a:buFont typeface="Arial"/>
              <a:buChar char="•"/>
            </a:pPr>
            <a:r>
              <a:rPr lang="en-US" sz="2600" b="1" i="1" u="sng" dirty="0"/>
              <a:t>Egg Drop #2 Planning</a:t>
            </a:r>
          </a:p>
          <a:p>
            <a:pPr marL="1257300" lvl="2" indent="-342900">
              <a:buFont typeface="Arial"/>
              <a:buChar char="•"/>
            </a:pPr>
            <a:r>
              <a:rPr lang="en-US" sz="2600" dirty="0"/>
              <a:t>List of materials.</a:t>
            </a:r>
          </a:p>
          <a:p>
            <a:pPr marL="1257300" lvl="2" indent="-342900">
              <a:buFont typeface="Arial"/>
              <a:buChar char="•"/>
            </a:pPr>
            <a:r>
              <a:rPr lang="en-US" sz="2600" dirty="0"/>
              <a:t>Sketch.</a:t>
            </a:r>
          </a:p>
          <a:p>
            <a:pPr marL="1257300" lvl="2" indent="-342900">
              <a:buFont typeface="Arial"/>
              <a:buChar char="•"/>
            </a:pPr>
            <a:r>
              <a:rPr lang="en-US" sz="2600" dirty="0"/>
              <a:t>Brief paragraph of what will improve/change over your previous egg drop.</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scientific qualities that went into successful egg drops.</a:t>
            </a:r>
          </a:p>
        </p:txBody>
      </p:sp>
    </p:spTree>
    <p:extLst>
      <p:ext uri="{BB962C8B-B14F-4D97-AF65-F5344CB8AC3E}">
        <p14:creationId xmlns:p14="http://schemas.microsoft.com/office/powerpoint/2010/main" val="1739952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STEM Night:  Friday October 27</a:t>
            </a:r>
            <a:r>
              <a:rPr lang="en-US" baseline="30000" dirty="0"/>
              <a:t>th</a:t>
            </a:r>
            <a:endParaRPr lang="en-US" dirty="0"/>
          </a:p>
        </p:txBody>
      </p:sp>
      <p:sp>
        <p:nvSpPr>
          <p:cNvPr id="3" name="TextBox 2"/>
          <p:cNvSpPr txBox="1"/>
          <p:nvPr/>
        </p:nvSpPr>
        <p:spPr>
          <a:xfrm>
            <a:off x="0" y="1164134"/>
            <a:ext cx="12192000" cy="5262979"/>
          </a:xfrm>
          <a:prstGeom prst="rect">
            <a:avLst/>
          </a:prstGeom>
          <a:noFill/>
        </p:spPr>
        <p:txBody>
          <a:bodyPr wrap="square" rtlCol="0">
            <a:spAutoFit/>
          </a:bodyPr>
          <a:lstStyle/>
          <a:p>
            <a:pPr marL="342900" indent="-342900">
              <a:buFont typeface="Arial"/>
              <a:buChar char="•"/>
            </a:pPr>
            <a:r>
              <a:rPr lang="en-US" sz="2800" dirty="0"/>
              <a:t>It is from 5:00pm-7:00pm, so attendance is not required.</a:t>
            </a:r>
          </a:p>
          <a:p>
            <a:pPr marL="1257300" lvl="2" indent="-342900">
              <a:buFont typeface="Arial"/>
              <a:buChar char="•"/>
            </a:pPr>
            <a:r>
              <a:rPr lang="en-US" sz="2800" dirty="0"/>
              <a:t>Will give bonus for those in attendance.</a:t>
            </a:r>
          </a:p>
          <a:p>
            <a:pPr marL="1257300" lvl="2" indent="-342900">
              <a:buFont typeface="Arial"/>
              <a:buChar char="•"/>
            </a:pPr>
            <a:r>
              <a:rPr lang="en-US" sz="2800" dirty="0"/>
              <a:t>Egg drop #2 will be dropped from fire truck ladder (about 30’?).</a:t>
            </a:r>
          </a:p>
          <a:p>
            <a:pPr marL="1257300" lvl="2" indent="-342900">
              <a:buFont typeface="Arial"/>
              <a:buChar char="•"/>
            </a:pPr>
            <a:r>
              <a:rPr lang="en-US" sz="2800" dirty="0"/>
              <a:t>If you cannot attend, we will have somebody drop it for you.</a:t>
            </a:r>
            <a:br>
              <a:rPr lang="en-US" sz="2800" dirty="0"/>
            </a:br>
            <a:endParaRPr lang="en-US" sz="2800" dirty="0"/>
          </a:p>
          <a:p>
            <a:r>
              <a:rPr lang="en-US" sz="2800" u="sng" dirty="0"/>
              <a:t>Parameters for this Egg Drop:</a:t>
            </a:r>
          </a:p>
          <a:p>
            <a:pPr marL="285750" indent="-285750">
              <a:buFont typeface="Arial" panose="020B0604020202020204" pitchFamily="34" charset="0"/>
              <a:buChar char="•"/>
            </a:pPr>
            <a:r>
              <a:rPr lang="en-US" sz="2800" dirty="0"/>
              <a:t>-capsule may not be any larger than 8” x 8”</a:t>
            </a:r>
          </a:p>
          <a:p>
            <a:pPr marL="285750" indent="-285750">
              <a:buFont typeface="Arial" panose="020B0604020202020204" pitchFamily="34" charset="0"/>
              <a:buChar char="•"/>
            </a:pPr>
            <a:r>
              <a:rPr lang="en-US" sz="2800" dirty="0"/>
              <a:t>-made of recycled materials</a:t>
            </a:r>
          </a:p>
          <a:p>
            <a:pPr marL="285750" indent="-285750">
              <a:buFont typeface="Arial" panose="020B0604020202020204" pitchFamily="34" charset="0"/>
              <a:buChar char="•"/>
            </a:pPr>
            <a:r>
              <a:rPr lang="en-US" sz="2800" dirty="0"/>
              <a:t>-glass, motors, chemicals, or heat sources are NOT allowed</a:t>
            </a:r>
          </a:p>
          <a:p>
            <a:pPr marL="285750" indent="-285750">
              <a:buFont typeface="Arial" panose="020B0604020202020204" pitchFamily="34" charset="0"/>
              <a:buChar char="•"/>
            </a:pPr>
            <a:r>
              <a:rPr lang="en-US" sz="2800" dirty="0"/>
              <a:t>-raw egg (not supplied) must be enclosed within capsule (you can get an egg from me)</a:t>
            </a:r>
          </a:p>
          <a:p>
            <a:pPr marL="285750" indent="-285750">
              <a:buFont typeface="Arial" panose="020B0604020202020204" pitchFamily="34" charset="0"/>
              <a:buChar char="•"/>
            </a:pPr>
            <a:r>
              <a:rPr lang="en-US" sz="2800" dirty="0"/>
              <a:t>-must withstand a drop from 30 feet</a:t>
            </a:r>
          </a:p>
        </p:txBody>
      </p:sp>
    </p:spTree>
    <p:extLst>
      <p:ext uri="{BB962C8B-B14F-4D97-AF65-F5344CB8AC3E}">
        <p14:creationId xmlns:p14="http://schemas.microsoft.com/office/powerpoint/2010/main" val="22142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17,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559800" cy="5262979"/>
          </a:xfrm>
          <a:prstGeom prst="rect">
            <a:avLst/>
          </a:prstGeom>
          <a:noFill/>
        </p:spPr>
        <p:txBody>
          <a:bodyPr wrap="square" rtlCol="0">
            <a:spAutoFit/>
          </a:bodyPr>
          <a:lstStyle/>
          <a:p>
            <a:pPr marL="342900" indent="-342900">
              <a:buFont typeface="Arial"/>
              <a:buChar char="•"/>
            </a:pPr>
            <a:r>
              <a:rPr lang="en-US" sz="2800" dirty="0"/>
              <a:t>Attendance/Brain Stretcher (modified schedule today)</a:t>
            </a:r>
            <a:br>
              <a:rPr lang="en-US" sz="2800" dirty="0"/>
            </a:br>
            <a:endParaRPr lang="en-US" sz="2800" dirty="0"/>
          </a:p>
          <a:p>
            <a:pPr marL="342900" indent="-342900">
              <a:buFont typeface="Arial"/>
              <a:buChar char="•"/>
            </a:pPr>
            <a:r>
              <a:rPr lang="en-US" sz="2800" dirty="0"/>
              <a:t>STEM Night Reminders</a:t>
            </a:r>
          </a:p>
          <a:p>
            <a:pPr marL="1257300" lvl="2" indent="-342900">
              <a:buFont typeface="Arial"/>
              <a:buChar char="•"/>
            </a:pPr>
            <a:r>
              <a:rPr lang="en-US" sz="2800" dirty="0"/>
              <a:t>Bonus for attending</a:t>
            </a:r>
          </a:p>
          <a:p>
            <a:pPr marL="1257300" lvl="2" indent="-342900">
              <a:buFont typeface="Arial"/>
              <a:buChar char="•"/>
            </a:pPr>
            <a:r>
              <a:rPr lang="en-US" sz="2800" dirty="0"/>
              <a:t>Can do as family, partners, individual</a:t>
            </a:r>
            <a:br>
              <a:rPr lang="en-US" sz="2800" dirty="0"/>
            </a:br>
            <a:endParaRPr lang="en-US" sz="2800" dirty="0"/>
          </a:p>
          <a:p>
            <a:pPr marL="342900" indent="-342900">
              <a:buFont typeface="Arial"/>
              <a:buChar char="•"/>
            </a:pPr>
            <a:r>
              <a:rPr lang="en-US" sz="2800" dirty="0"/>
              <a:t>Explain Hovercrafts</a:t>
            </a:r>
            <a:br>
              <a:rPr lang="en-US" sz="2800" dirty="0"/>
            </a:br>
            <a:endParaRPr lang="en-US" sz="2800" dirty="0"/>
          </a:p>
          <a:p>
            <a:pPr marL="342900" indent="-342900">
              <a:buFont typeface="Arial"/>
              <a:buChar char="•"/>
            </a:pPr>
            <a:r>
              <a:rPr lang="en-US" sz="2800" b="1" i="1" u="sng" dirty="0"/>
              <a:t>Hovercraft Planning</a:t>
            </a:r>
          </a:p>
          <a:p>
            <a:pPr marL="1257300" lvl="2" indent="-342900">
              <a:buFont typeface="Arial"/>
              <a:buChar char="•"/>
            </a:pPr>
            <a:r>
              <a:rPr lang="en-US" sz="2800" dirty="0"/>
              <a:t>Materials list</a:t>
            </a:r>
          </a:p>
          <a:p>
            <a:pPr marL="1257300" lvl="2" indent="-342900">
              <a:buFont typeface="Arial"/>
              <a:buChar char="•"/>
            </a:pPr>
            <a:r>
              <a:rPr lang="en-US" sz="2800" dirty="0"/>
              <a:t>Sketch</a:t>
            </a:r>
          </a:p>
          <a:p>
            <a:pPr marL="1257300" lvl="2" indent="-342900">
              <a:buFont typeface="Arial"/>
              <a:buChar char="•"/>
            </a:pPr>
            <a:r>
              <a:rPr lang="en-US" sz="2800"/>
              <a:t>Written explanation</a:t>
            </a:r>
            <a:endParaRPr lang="en-US" sz="28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scientific qualities that went into successful egg drops.</a:t>
            </a:r>
          </a:p>
        </p:txBody>
      </p:sp>
    </p:spTree>
    <p:extLst>
      <p:ext uri="{BB962C8B-B14F-4D97-AF65-F5344CB8AC3E}">
        <p14:creationId xmlns:p14="http://schemas.microsoft.com/office/powerpoint/2010/main" val="34923026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37A-49AA-6952-79F0-9A86E3BE0926}"/>
              </a:ext>
            </a:extLst>
          </p:cNvPr>
          <p:cNvPicPr>
            <a:picLocks noChangeAspect="1"/>
          </p:cNvPicPr>
          <p:nvPr/>
        </p:nvPicPr>
        <p:blipFill>
          <a:blip r:embed="rId2"/>
          <a:stretch>
            <a:fillRect/>
          </a:stretch>
        </p:blipFill>
        <p:spPr>
          <a:xfrm>
            <a:off x="3418943" y="0"/>
            <a:ext cx="5354114" cy="6858000"/>
          </a:xfrm>
          <a:prstGeom prst="rect">
            <a:avLst/>
          </a:prstGeom>
        </p:spPr>
      </p:pic>
    </p:spTree>
    <p:extLst>
      <p:ext uri="{BB962C8B-B14F-4D97-AF65-F5344CB8AC3E}">
        <p14:creationId xmlns:p14="http://schemas.microsoft.com/office/powerpoint/2010/main" val="11696783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STEM Night:  Friday October 27</a:t>
            </a:r>
            <a:r>
              <a:rPr lang="en-US" baseline="30000" dirty="0"/>
              <a:t>th</a:t>
            </a:r>
            <a:endParaRPr lang="en-US" dirty="0"/>
          </a:p>
        </p:txBody>
      </p:sp>
      <p:sp>
        <p:nvSpPr>
          <p:cNvPr id="3" name="TextBox 2"/>
          <p:cNvSpPr txBox="1"/>
          <p:nvPr/>
        </p:nvSpPr>
        <p:spPr>
          <a:xfrm>
            <a:off x="0" y="1164134"/>
            <a:ext cx="12192000" cy="5262979"/>
          </a:xfrm>
          <a:prstGeom prst="rect">
            <a:avLst/>
          </a:prstGeom>
          <a:noFill/>
        </p:spPr>
        <p:txBody>
          <a:bodyPr wrap="square" rtlCol="0">
            <a:spAutoFit/>
          </a:bodyPr>
          <a:lstStyle/>
          <a:p>
            <a:pPr marL="342900" indent="-342900">
              <a:buFont typeface="Arial"/>
              <a:buChar char="•"/>
            </a:pPr>
            <a:r>
              <a:rPr lang="en-US" sz="2800" dirty="0"/>
              <a:t>It is from 5:00pm-7:00pm, so attendance is not required.</a:t>
            </a:r>
          </a:p>
          <a:p>
            <a:pPr marL="1257300" lvl="2" indent="-342900">
              <a:buFont typeface="Arial"/>
              <a:buChar char="•"/>
            </a:pPr>
            <a:r>
              <a:rPr lang="en-US" sz="2800" dirty="0"/>
              <a:t>Will give bonus for those in attendance.</a:t>
            </a:r>
          </a:p>
          <a:p>
            <a:pPr marL="1257300" lvl="2" indent="-342900">
              <a:buFont typeface="Arial"/>
              <a:buChar char="•"/>
            </a:pPr>
            <a:r>
              <a:rPr lang="en-US" sz="2800" dirty="0"/>
              <a:t>Egg drop #2 will be dropped from fire truck ladder (about 30’?).</a:t>
            </a:r>
          </a:p>
          <a:p>
            <a:pPr marL="1257300" lvl="2" indent="-342900">
              <a:buFont typeface="Arial"/>
              <a:buChar char="•"/>
            </a:pPr>
            <a:r>
              <a:rPr lang="en-US" sz="2800" dirty="0"/>
              <a:t>If you cannot attend, we will have somebody drop it for you.</a:t>
            </a:r>
            <a:br>
              <a:rPr lang="en-US" sz="2800" dirty="0"/>
            </a:br>
            <a:endParaRPr lang="en-US" sz="2800" dirty="0"/>
          </a:p>
          <a:p>
            <a:r>
              <a:rPr lang="en-US" sz="2800" u="sng" dirty="0"/>
              <a:t>Parameters for this Egg Drop:</a:t>
            </a:r>
          </a:p>
          <a:p>
            <a:pPr marL="285750" indent="-285750">
              <a:buFont typeface="Arial" panose="020B0604020202020204" pitchFamily="34" charset="0"/>
              <a:buChar char="•"/>
            </a:pPr>
            <a:r>
              <a:rPr lang="en-US" sz="2800" dirty="0"/>
              <a:t>-capsule may not be any larger than 8” x 8”</a:t>
            </a:r>
          </a:p>
          <a:p>
            <a:pPr marL="285750" indent="-285750">
              <a:buFont typeface="Arial" panose="020B0604020202020204" pitchFamily="34" charset="0"/>
              <a:buChar char="•"/>
            </a:pPr>
            <a:r>
              <a:rPr lang="en-US" sz="2800" dirty="0"/>
              <a:t>-made of recycled materials</a:t>
            </a:r>
          </a:p>
          <a:p>
            <a:pPr marL="285750" indent="-285750">
              <a:buFont typeface="Arial" panose="020B0604020202020204" pitchFamily="34" charset="0"/>
              <a:buChar char="•"/>
            </a:pPr>
            <a:r>
              <a:rPr lang="en-US" sz="2800" dirty="0"/>
              <a:t>-glass, motors, chemicals, or heat sources are NOT allowed</a:t>
            </a:r>
          </a:p>
          <a:p>
            <a:pPr marL="285750" indent="-285750">
              <a:buFont typeface="Arial" panose="020B0604020202020204" pitchFamily="34" charset="0"/>
              <a:buChar char="•"/>
            </a:pPr>
            <a:r>
              <a:rPr lang="en-US" sz="2800" dirty="0"/>
              <a:t>-raw egg (not supplied) must be enclosed within capsule (you can get an egg from me)</a:t>
            </a:r>
          </a:p>
          <a:p>
            <a:pPr marL="285750" indent="-285750">
              <a:buFont typeface="Arial" panose="020B0604020202020204" pitchFamily="34" charset="0"/>
              <a:buChar char="•"/>
            </a:pPr>
            <a:r>
              <a:rPr lang="en-US" sz="2800" dirty="0"/>
              <a:t>-must withstand a drop from 30 feet</a:t>
            </a:r>
          </a:p>
        </p:txBody>
      </p:sp>
    </p:spTree>
    <p:extLst>
      <p:ext uri="{BB962C8B-B14F-4D97-AF65-F5344CB8AC3E}">
        <p14:creationId xmlns:p14="http://schemas.microsoft.com/office/powerpoint/2010/main" val="33846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4686-8117-B440-84C9-56840A0B5BFE}"/>
              </a:ext>
            </a:extLst>
          </p:cNvPr>
          <p:cNvSpPr>
            <a:spLocks noGrp="1"/>
          </p:cNvSpPr>
          <p:nvPr>
            <p:ph type="ctrTitle"/>
          </p:nvPr>
        </p:nvSpPr>
        <p:spPr/>
        <p:txBody>
          <a:bodyPr/>
          <a:lstStyle/>
          <a:p>
            <a:r>
              <a:rPr lang="en-US" dirty="0"/>
              <a:t>Hovercrafts….</a:t>
            </a:r>
          </a:p>
        </p:txBody>
      </p:sp>
      <p:sp>
        <p:nvSpPr>
          <p:cNvPr id="3" name="Subtitle 2">
            <a:extLst>
              <a:ext uri="{FF2B5EF4-FFF2-40B4-BE49-F238E27FC236}">
                <a16:creationId xmlns:a16="http://schemas.microsoft.com/office/drawing/2014/main" id="{82BDBFBF-EF00-684B-8652-BCB4FF126BFD}"/>
              </a:ext>
            </a:extLst>
          </p:cNvPr>
          <p:cNvSpPr>
            <a:spLocks noGrp="1"/>
          </p:cNvSpPr>
          <p:nvPr>
            <p:ph type="subTitle" idx="1"/>
          </p:nvPr>
        </p:nvSpPr>
        <p:spPr/>
        <p:txBody>
          <a:bodyPr/>
          <a:lstStyle/>
          <a:p>
            <a:r>
              <a:rPr lang="en-US" dirty="0"/>
              <a:t>A little about the science</a:t>
            </a:r>
          </a:p>
        </p:txBody>
      </p:sp>
      <p:pic>
        <p:nvPicPr>
          <p:cNvPr id="4" name="Picture 3">
            <a:extLst>
              <a:ext uri="{FF2B5EF4-FFF2-40B4-BE49-F238E27FC236}">
                <a16:creationId xmlns:a16="http://schemas.microsoft.com/office/drawing/2014/main" id="{3C416D46-F27C-B643-B63A-E948B900F8D1}"/>
              </a:ext>
            </a:extLst>
          </p:cNvPr>
          <p:cNvPicPr>
            <a:picLocks noChangeAspect="1"/>
          </p:cNvPicPr>
          <p:nvPr/>
        </p:nvPicPr>
        <p:blipFill>
          <a:blip r:embed="rId2"/>
          <a:stretch>
            <a:fillRect/>
          </a:stretch>
        </p:blipFill>
        <p:spPr>
          <a:xfrm>
            <a:off x="7853082" y="4446529"/>
            <a:ext cx="4014844" cy="2248313"/>
          </a:xfrm>
          <a:prstGeom prst="rect">
            <a:avLst/>
          </a:prstGeom>
        </p:spPr>
      </p:pic>
      <p:pic>
        <p:nvPicPr>
          <p:cNvPr id="5" name="Picture 4">
            <a:extLst>
              <a:ext uri="{FF2B5EF4-FFF2-40B4-BE49-F238E27FC236}">
                <a16:creationId xmlns:a16="http://schemas.microsoft.com/office/drawing/2014/main" id="{334E241D-7585-2745-9A66-F488CD8ACC86}"/>
              </a:ext>
            </a:extLst>
          </p:cNvPr>
          <p:cNvPicPr>
            <a:picLocks noChangeAspect="1"/>
          </p:cNvPicPr>
          <p:nvPr/>
        </p:nvPicPr>
        <p:blipFill>
          <a:blip r:embed="rId3"/>
          <a:stretch>
            <a:fillRect/>
          </a:stretch>
        </p:blipFill>
        <p:spPr>
          <a:xfrm>
            <a:off x="324074" y="4038600"/>
            <a:ext cx="3032312" cy="2514600"/>
          </a:xfrm>
          <a:prstGeom prst="rect">
            <a:avLst/>
          </a:prstGeom>
        </p:spPr>
      </p:pic>
    </p:spTree>
    <p:extLst>
      <p:ext uri="{BB962C8B-B14F-4D97-AF65-F5344CB8AC3E}">
        <p14:creationId xmlns:p14="http://schemas.microsoft.com/office/powerpoint/2010/main" val="6540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B5853-4BE2-49C5-245A-D24FC26E127A}"/>
              </a:ext>
            </a:extLst>
          </p:cNvPr>
          <p:cNvPicPr>
            <a:picLocks noChangeAspect="1"/>
          </p:cNvPicPr>
          <p:nvPr/>
        </p:nvPicPr>
        <p:blipFill>
          <a:blip r:embed="rId2"/>
          <a:stretch>
            <a:fillRect/>
          </a:stretch>
        </p:blipFill>
        <p:spPr>
          <a:xfrm>
            <a:off x="1528763" y="18238"/>
            <a:ext cx="9158896" cy="6839762"/>
          </a:xfrm>
          <a:prstGeom prst="rect">
            <a:avLst/>
          </a:prstGeom>
        </p:spPr>
      </p:pic>
    </p:spTree>
    <p:extLst>
      <p:ext uri="{BB962C8B-B14F-4D97-AF65-F5344CB8AC3E}">
        <p14:creationId xmlns:p14="http://schemas.microsoft.com/office/powerpoint/2010/main" val="37390006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3A8B-A40E-B249-93D4-2F7E3FD7C41F}"/>
              </a:ext>
            </a:extLst>
          </p:cNvPr>
          <p:cNvSpPr>
            <a:spLocks noGrp="1"/>
          </p:cNvSpPr>
          <p:nvPr>
            <p:ph type="title"/>
          </p:nvPr>
        </p:nvSpPr>
        <p:spPr/>
        <p:txBody>
          <a:bodyPr/>
          <a:lstStyle/>
          <a:p>
            <a:r>
              <a:rPr lang="en-US" dirty="0"/>
              <a:t>How can a hockey puck travel so far?</a:t>
            </a:r>
          </a:p>
        </p:txBody>
      </p:sp>
      <p:sp>
        <p:nvSpPr>
          <p:cNvPr id="3" name="Content Placeholder 2">
            <a:extLst>
              <a:ext uri="{FF2B5EF4-FFF2-40B4-BE49-F238E27FC236}">
                <a16:creationId xmlns:a16="http://schemas.microsoft.com/office/drawing/2014/main" id="{4528A0A8-65E6-CB4F-A0D6-F3A2F207FAC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2EE82EA-6BC8-4547-BF2C-15D2D7F514AA}"/>
              </a:ext>
            </a:extLst>
          </p:cNvPr>
          <p:cNvPicPr>
            <a:picLocks noChangeAspect="1"/>
          </p:cNvPicPr>
          <p:nvPr/>
        </p:nvPicPr>
        <p:blipFill>
          <a:blip r:embed="rId2"/>
          <a:stretch>
            <a:fillRect/>
          </a:stretch>
        </p:blipFill>
        <p:spPr>
          <a:xfrm>
            <a:off x="2205318" y="2895599"/>
            <a:ext cx="4836832" cy="2726805"/>
          </a:xfrm>
          <a:prstGeom prst="rect">
            <a:avLst/>
          </a:prstGeom>
        </p:spPr>
      </p:pic>
    </p:spTree>
    <p:extLst>
      <p:ext uri="{BB962C8B-B14F-4D97-AF65-F5344CB8AC3E}">
        <p14:creationId xmlns:p14="http://schemas.microsoft.com/office/powerpoint/2010/main" val="27206007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86B1-4D20-E546-A9E9-EEEF34C12065}"/>
              </a:ext>
            </a:extLst>
          </p:cNvPr>
          <p:cNvSpPr>
            <a:spLocks noGrp="1"/>
          </p:cNvSpPr>
          <p:nvPr>
            <p:ph type="title"/>
          </p:nvPr>
        </p:nvSpPr>
        <p:spPr/>
        <p:txBody>
          <a:bodyPr/>
          <a:lstStyle/>
          <a:p>
            <a:r>
              <a:rPr lang="en-US" dirty="0"/>
              <a:t>What are “forces”?</a:t>
            </a:r>
          </a:p>
        </p:txBody>
      </p:sp>
      <p:sp>
        <p:nvSpPr>
          <p:cNvPr id="3" name="Content Placeholder 2">
            <a:extLst>
              <a:ext uri="{FF2B5EF4-FFF2-40B4-BE49-F238E27FC236}">
                <a16:creationId xmlns:a16="http://schemas.microsoft.com/office/drawing/2014/main" id="{84FA4A8E-903E-2442-B4E1-02E1775B7191}"/>
              </a:ext>
            </a:extLst>
          </p:cNvPr>
          <p:cNvSpPr>
            <a:spLocks noGrp="1"/>
          </p:cNvSpPr>
          <p:nvPr>
            <p:ph idx="1"/>
          </p:nvPr>
        </p:nvSpPr>
        <p:spPr/>
        <p:txBody>
          <a:bodyPr/>
          <a:lstStyle/>
          <a:p>
            <a:r>
              <a:rPr lang="en-US" dirty="0"/>
              <a:t>Friction???</a:t>
            </a:r>
          </a:p>
          <a:p>
            <a:r>
              <a:rPr lang="en-US" dirty="0"/>
              <a:t>Push/pull</a:t>
            </a:r>
          </a:p>
        </p:txBody>
      </p:sp>
      <p:pic>
        <p:nvPicPr>
          <p:cNvPr id="4" name="Picture 3">
            <a:extLst>
              <a:ext uri="{FF2B5EF4-FFF2-40B4-BE49-F238E27FC236}">
                <a16:creationId xmlns:a16="http://schemas.microsoft.com/office/drawing/2014/main" id="{985EA466-F9A2-4B43-B491-6EBF6A5CD045}"/>
              </a:ext>
            </a:extLst>
          </p:cNvPr>
          <p:cNvPicPr>
            <a:picLocks noChangeAspect="1"/>
          </p:cNvPicPr>
          <p:nvPr/>
        </p:nvPicPr>
        <p:blipFill>
          <a:blip r:embed="rId2"/>
          <a:stretch>
            <a:fillRect/>
          </a:stretch>
        </p:blipFill>
        <p:spPr>
          <a:xfrm>
            <a:off x="4305404" y="1634918"/>
            <a:ext cx="7863320" cy="5223081"/>
          </a:xfrm>
          <a:prstGeom prst="rect">
            <a:avLst/>
          </a:prstGeom>
        </p:spPr>
      </p:pic>
    </p:spTree>
    <p:extLst>
      <p:ext uri="{BB962C8B-B14F-4D97-AF65-F5344CB8AC3E}">
        <p14:creationId xmlns:p14="http://schemas.microsoft.com/office/powerpoint/2010/main" val="27015809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D4F1-9ADF-3945-81C5-C6FCF6E7A706}"/>
              </a:ext>
            </a:extLst>
          </p:cNvPr>
          <p:cNvSpPr>
            <a:spLocks noGrp="1"/>
          </p:cNvSpPr>
          <p:nvPr>
            <p:ph type="title"/>
          </p:nvPr>
        </p:nvSpPr>
        <p:spPr/>
        <p:txBody>
          <a:bodyPr/>
          <a:lstStyle/>
          <a:p>
            <a:r>
              <a:rPr lang="en-US" dirty="0"/>
              <a:t>What are unbalanced forces? How does a hovercraft work?</a:t>
            </a:r>
          </a:p>
        </p:txBody>
      </p:sp>
      <p:sp>
        <p:nvSpPr>
          <p:cNvPr id="3" name="Content Placeholder 2">
            <a:extLst>
              <a:ext uri="{FF2B5EF4-FFF2-40B4-BE49-F238E27FC236}">
                <a16:creationId xmlns:a16="http://schemas.microsoft.com/office/drawing/2014/main" id="{52974C90-74DC-644C-B7E3-93C69ADE1B9C}"/>
              </a:ext>
            </a:extLst>
          </p:cNvPr>
          <p:cNvSpPr>
            <a:spLocks noGrp="1"/>
          </p:cNvSpPr>
          <p:nvPr>
            <p:ph idx="1"/>
          </p:nvPr>
        </p:nvSpPr>
        <p:spPr/>
        <p:txBody>
          <a:bodyPr/>
          <a:lstStyle/>
          <a:p>
            <a:r>
              <a:rPr lang="en-US" dirty="0">
                <a:hlinkClick r:id="rId2"/>
              </a:rPr>
              <a:t>https://www.youtube.com/watch?v=0yFMF1sSb2E</a:t>
            </a:r>
            <a:endParaRPr lang="en-US" dirty="0"/>
          </a:p>
          <a:p>
            <a:endParaRPr lang="en-US" dirty="0"/>
          </a:p>
          <a:p>
            <a:r>
              <a:rPr lang="en-US" dirty="0">
                <a:hlinkClick r:id="rId3"/>
              </a:rPr>
              <a:t>https://www.youtube.com/watch?v=gCT7z0SlRT8</a:t>
            </a:r>
            <a:endParaRPr lang="en-US" dirty="0"/>
          </a:p>
          <a:p>
            <a:endParaRPr lang="en-US" dirty="0"/>
          </a:p>
          <a:p>
            <a:endParaRPr lang="en-US" dirty="0"/>
          </a:p>
        </p:txBody>
      </p:sp>
    </p:spTree>
    <p:extLst>
      <p:ext uri="{BB962C8B-B14F-4D97-AF65-F5344CB8AC3E}">
        <p14:creationId xmlns:p14="http://schemas.microsoft.com/office/powerpoint/2010/main" val="17541411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27C7-098D-4E42-B4BF-7E86A4202E20}"/>
              </a:ext>
            </a:extLst>
          </p:cNvPr>
          <p:cNvSpPr>
            <a:spLocks noGrp="1"/>
          </p:cNvSpPr>
          <p:nvPr>
            <p:ph type="title"/>
          </p:nvPr>
        </p:nvSpPr>
        <p:spPr/>
        <p:txBody>
          <a:bodyPr/>
          <a:lstStyle/>
          <a:p>
            <a:r>
              <a:rPr lang="en-US" dirty="0"/>
              <a:t>Your job</a:t>
            </a:r>
          </a:p>
        </p:txBody>
      </p:sp>
      <p:sp>
        <p:nvSpPr>
          <p:cNvPr id="3" name="Content Placeholder 2">
            <a:extLst>
              <a:ext uri="{FF2B5EF4-FFF2-40B4-BE49-F238E27FC236}">
                <a16:creationId xmlns:a16="http://schemas.microsoft.com/office/drawing/2014/main" id="{CC8C9839-E44A-9340-9006-DF2935564C06}"/>
              </a:ext>
            </a:extLst>
          </p:cNvPr>
          <p:cNvSpPr>
            <a:spLocks noGrp="1"/>
          </p:cNvSpPr>
          <p:nvPr>
            <p:ph idx="1"/>
          </p:nvPr>
        </p:nvSpPr>
        <p:spPr/>
        <p:txBody>
          <a:bodyPr/>
          <a:lstStyle/>
          <a:p>
            <a:r>
              <a:rPr lang="en-US" dirty="0"/>
              <a:t>Create a hovercraft that can go 1 meter.</a:t>
            </a:r>
          </a:p>
          <a:p>
            <a:r>
              <a:rPr lang="en-US" dirty="0"/>
              <a:t>I will push (provide a force) to get the hovercraft going</a:t>
            </a:r>
          </a:p>
          <a:p>
            <a:r>
              <a:rPr lang="en-US" dirty="0"/>
              <a:t>The greatest distance hovered= winner</a:t>
            </a:r>
          </a:p>
          <a:p>
            <a:r>
              <a:rPr lang="en-US" dirty="0"/>
              <a:t>Materials- on the cart.  You may acquire other things.  This is pretty open on design</a:t>
            </a:r>
          </a:p>
        </p:txBody>
      </p:sp>
    </p:spTree>
    <p:extLst>
      <p:ext uri="{BB962C8B-B14F-4D97-AF65-F5344CB8AC3E}">
        <p14:creationId xmlns:p14="http://schemas.microsoft.com/office/powerpoint/2010/main" val="6915837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27C7-098D-4E42-B4BF-7E86A4202E20}"/>
              </a:ext>
            </a:extLst>
          </p:cNvPr>
          <p:cNvSpPr>
            <a:spLocks noGrp="1"/>
          </p:cNvSpPr>
          <p:nvPr>
            <p:ph type="title"/>
          </p:nvPr>
        </p:nvSpPr>
        <p:spPr/>
        <p:txBody>
          <a:bodyPr/>
          <a:lstStyle/>
          <a:p>
            <a:r>
              <a:rPr lang="en-US" b="1" i="1" u="sng" dirty="0"/>
              <a:t>Hovercraft Planning:</a:t>
            </a:r>
          </a:p>
        </p:txBody>
      </p:sp>
      <p:sp>
        <p:nvSpPr>
          <p:cNvPr id="3" name="Content Placeholder 2">
            <a:extLst>
              <a:ext uri="{FF2B5EF4-FFF2-40B4-BE49-F238E27FC236}">
                <a16:creationId xmlns:a16="http://schemas.microsoft.com/office/drawing/2014/main" id="{CC8C9839-E44A-9340-9006-DF2935564C06}"/>
              </a:ext>
            </a:extLst>
          </p:cNvPr>
          <p:cNvSpPr>
            <a:spLocks noGrp="1"/>
          </p:cNvSpPr>
          <p:nvPr>
            <p:ph idx="1"/>
          </p:nvPr>
        </p:nvSpPr>
        <p:spPr>
          <a:xfrm>
            <a:off x="838200" y="1825625"/>
            <a:ext cx="10515600" cy="3432175"/>
          </a:xfrm>
        </p:spPr>
        <p:txBody>
          <a:bodyPr>
            <a:normAutofit/>
          </a:bodyPr>
          <a:lstStyle/>
          <a:p>
            <a:r>
              <a:rPr lang="en-US" sz="4000" b="1" i="1" dirty="0"/>
              <a:t>List of Materials</a:t>
            </a:r>
          </a:p>
          <a:p>
            <a:r>
              <a:rPr lang="en-US" sz="4000" b="1" i="1" dirty="0"/>
              <a:t>Sketch</a:t>
            </a:r>
            <a:r>
              <a:rPr lang="en-US" sz="4000" dirty="0"/>
              <a:t> (be sure to label the materials)</a:t>
            </a:r>
          </a:p>
          <a:p>
            <a:r>
              <a:rPr lang="en-US" sz="4000" b="1" i="1" dirty="0"/>
              <a:t>Paragraph</a:t>
            </a:r>
            <a:r>
              <a:rPr lang="en-US" sz="4000" dirty="0"/>
              <a:t> explaining how you are going to build this, and your reasoning for the materials you are using.</a:t>
            </a:r>
          </a:p>
        </p:txBody>
      </p:sp>
    </p:spTree>
    <p:extLst>
      <p:ext uri="{BB962C8B-B14F-4D97-AF65-F5344CB8AC3E}">
        <p14:creationId xmlns:p14="http://schemas.microsoft.com/office/powerpoint/2010/main" val="4079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17, 2023</a:t>
            </a:r>
            <a:br>
              <a:rPr lang="en-US" dirty="0"/>
            </a:br>
            <a:r>
              <a:rPr lang="en-US" dirty="0"/>
              <a:t>8</a:t>
            </a:r>
            <a:r>
              <a:rPr lang="en-US" baseline="30000" dirty="0"/>
              <a:t>th</a:t>
            </a:r>
            <a:r>
              <a:rPr lang="en-US" dirty="0"/>
              <a:t> grade STEAM</a:t>
            </a:r>
          </a:p>
        </p:txBody>
      </p:sp>
      <p:sp>
        <p:nvSpPr>
          <p:cNvPr id="3" name="TextBox 2"/>
          <p:cNvSpPr txBox="1"/>
          <p:nvPr/>
        </p:nvSpPr>
        <p:spPr>
          <a:xfrm>
            <a:off x="0" y="1459230"/>
            <a:ext cx="8559800" cy="1754326"/>
          </a:xfrm>
          <a:prstGeom prst="rect">
            <a:avLst/>
          </a:prstGeom>
          <a:noFill/>
        </p:spPr>
        <p:txBody>
          <a:bodyPr wrap="square" rtlCol="0">
            <a:spAutoFit/>
          </a:bodyPr>
          <a:lstStyle/>
          <a:p>
            <a:pPr marL="342900" indent="-342900">
              <a:buFont typeface="Arial"/>
              <a:buChar char="•"/>
            </a:pPr>
            <a:r>
              <a:rPr lang="en-US" sz="3600" dirty="0"/>
              <a:t>Attendance/Brain Stretcher</a:t>
            </a:r>
          </a:p>
          <a:p>
            <a:pPr marL="342900" indent="-342900">
              <a:buFont typeface="Arial"/>
              <a:buChar char="•"/>
            </a:pPr>
            <a:r>
              <a:rPr lang="en-US" sz="3600" dirty="0"/>
              <a:t>Present your reasoning to Mark </a:t>
            </a:r>
            <a:r>
              <a:rPr lang="en-US" sz="3600" dirty="0" err="1"/>
              <a:t>Speckien</a:t>
            </a:r>
            <a:endParaRPr lang="en-US" sz="3600" dirty="0"/>
          </a:p>
          <a:p>
            <a:pPr marL="342900" indent="-342900">
              <a:buFont typeface="Arial"/>
              <a:buChar char="•"/>
            </a:pPr>
            <a:r>
              <a:rPr lang="en-US" sz="3600" dirty="0"/>
              <a:t>Test Hovercrafts</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37213769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18,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559800" cy="5693866"/>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STEM Night Reminders</a:t>
            </a:r>
          </a:p>
          <a:p>
            <a:pPr marL="1257300" lvl="2" indent="-342900">
              <a:buFont typeface="Arial"/>
              <a:buChar char="•"/>
            </a:pPr>
            <a:r>
              <a:rPr lang="en-US" sz="2800" dirty="0"/>
              <a:t>Bonus for attending</a:t>
            </a:r>
          </a:p>
          <a:p>
            <a:pPr marL="1257300" lvl="2" indent="-342900">
              <a:buFont typeface="Arial"/>
              <a:buChar char="•"/>
            </a:pPr>
            <a:r>
              <a:rPr lang="en-US" sz="2800" dirty="0"/>
              <a:t>Can do as family, partners, individual</a:t>
            </a:r>
          </a:p>
          <a:p>
            <a:pPr marL="342900" indent="-342900">
              <a:buFont typeface="Arial"/>
              <a:buChar char="•"/>
            </a:pPr>
            <a:r>
              <a:rPr lang="en-US" sz="2800" b="1" i="1" dirty="0"/>
              <a:t>Entry Form</a:t>
            </a:r>
            <a:br>
              <a:rPr lang="en-US" sz="2800" dirty="0"/>
            </a:br>
            <a:endParaRPr lang="en-US" sz="2800" dirty="0"/>
          </a:p>
          <a:p>
            <a:pPr marL="342900" indent="-342900">
              <a:buFont typeface="Arial"/>
              <a:buChar char="•"/>
            </a:pPr>
            <a:r>
              <a:rPr lang="en-US" sz="2800" b="1" i="1" u="sng" dirty="0"/>
              <a:t>Continue Hovercraft Planning</a:t>
            </a:r>
          </a:p>
          <a:p>
            <a:pPr marL="1257300" lvl="2" indent="-342900">
              <a:buFont typeface="Arial"/>
              <a:buChar char="•"/>
            </a:pPr>
            <a:r>
              <a:rPr lang="en-US" sz="2800" dirty="0"/>
              <a:t>Materials list</a:t>
            </a:r>
          </a:p>
          <a:p>
            <a:pPr marL="1257300" lvl="2" indent="-342900">
              <a:buFont typeface="Arial"/>
              <a:buChar char="•"/>
            </a:pPr>
            <a:r>
              <a:rPr lang="en-US" sz="2800" dirty="0"/>
              <a:t>Sketch</a:t>
            </a:r>
          </a:p>
          <a:p>
            <a:pPr marL="1257300" lvl="2" indent="-342900">
              <a:buFont typeface="Arial"/>
              <a:buChar char="•"/>
            </a:pPr>
            <a:r>
              <a:rPr lang="en-US" sz="2800" dirty="0"/>
              <a:t>Written explanation in paragraph form</a:t>
            </a:r>
            <a:br>
              <a:rPr lang="en-US" sz="2800" dirty="0"/>
            </a:br>
            <a:endParaRPr lang="en-US" sz="2800" dirty="0"/>
          </a:p>
          <a:p>
            <a:pPr marL="342900" indent="-342900">
              <a:buFont typeface="Arial"/>
              <a:buChar char="•"/>
            </a:pPr>
            <a:r>
              <a:rPr lang="en-US" sz="2800" dirty="0"/>
              <a:t>Begin building hovercrafts</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utilize materials to plan a successful hovercraft.</a:t>
            </a:r>
          </a:p>
        </p:txBody>
      </p:sp>
    </p:spTree>
    <p:extLst>
      <p:ext uri="{BB962C8B-B14F-4D97-AF65-F5344CB8AC3E}">
        <p14:creationId xmlns:p14="http://schemas.microsoft.com/office/powerpoint/2010/main" val="37691022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37A-49AA-6952-79F0-9A86E3BE0926}"/>
              </a:ext>
            </a:extLst>
          </p:cNvPr>
          <p:cNvPicPr>
            <a:picLocks noChangeAspect="1"/>
          </p:cNvPicPr>
          <p:nvPr/>
        </p:nvPicPr>
        <p:blipFill>
          <a:blip r:embed="rId2"/>
          <a:stretch>
            <a:fillRect/>
          </a:stretch>
        </p:blipFill>
        <p:spPr>
          <a:xfrm>
            <a:off x="3418943" y="0"/>
            <a:ext cx="5354114" cy="6858000"/>
          </a:xfrm>
          <a:prstGeom prst="rect">
            <a:avLst/>
          </a:prstGeom>
        </p:spPr>
      </p:pic>
    </p:spTree>
    <p:extLst>
      <p:ext uri="{BB962C8B-B14F-4D97-AF65-F5344CB8AC3E}">
        <p14:creationId xmlns:p14="http://schemas.microsoft.com/office/powerpoint/2010/main" val="6049200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27C7-098D-4E42-B4BF-7E86A4202E20}"/>
              </a:ext>
            </a:extLst>
          </p:cNvPr>
          <p:cNvSpPr>
            <a:spLocks noGrp="1"/>
          </p:cNvSpPr>
          <p:nvPr>
            <p:ph type="title"/>
          </p:nvPr>
        </p:nvSpPr>
        <p:spPr/>
        <p:txBody>
          <a:bodyPr/>
          <a:lstStyle/>
          <a:p>
            <a:r>
              <a:rPr lang="en-US" b="1" i="1" u="sng" dirty="0"/>
              <a:t>Hovercraft Planning:</a:t>
            </a:r>
          </a:p>
        </p:txBody>
      </p:sp>
      <p:sp>
        <p:nvSpPr>
          <p:cNvPr id="3" name="Content Placeholder 2">
            <a:extLst>
              <a:ext uri="{FF2B5EF4-FFF2-40B4-BE49-F238E27FC236}">
                <a16:creationId xmlns:a16="http://schemas.microsoft.com/office/drawing/2014/main" id="{CC8C9839-E44A-9340-9006-DF2935564C06}"/>
              </a:ext>
            </a:extLst>
          </p:cNvPr>
          <p:cNvSpPr>
            <a:spLocks noGrp="1"/>
          </p:cNvSpPr>
          <p:nvPr>
            <p:ph idx="1"/>
          </p:nvPr>
        </p:nvSpPr>
        <p:spPr>
          <a:xfrm>
            <a:off x="838200" y="1825625"/>
            <a:ext cx="10515600" cy="3432175"/>
          </a:xfrm>
        </p:spPr>
        <p:txBody>
          <a:bodyPr>
            <a:normAutofit/>
          </a:bodyPr>
          <a:lstStyle/>
          <a:p>
            <a:r>
              <a:rPr lang="en-US" sz="4000" b="1" i="1" dirty="0"/>
              <a:t>List of Materials</a:t>
            </a:r>
          </a:p>
          <a:p>
            <a:r>
              <a:rPr lang="en-US" sz="4000" b="1" i="1" dirty="0"/>
              <a:t>Sketch</a:t>
            </a:r>
            <a:r>
              <a:rPr lang="en-US" sz="4000" dirty="0"/>
              <a:t> (be sure to label the materials)</a:t>
            </a:r>
          </a:p>
          <a:p>
            <a:r>
              <a:rPr lang="en-US" sz="4000" b="1" i="1" dirty="0"/>
              <a:t>Paragraph</a:t>
            </a:r>
            <a:r>
              <a:rPr lang="en-US" sz="4000" dirty="0"/>
              <a:t> explaining how you are going to build this, and your reasoning for the materials you are using.</a:t>
            </a:r>
          </a:p>
        </p:txBody>
      </p:sp>
    </p:spTree>
    <p:extLst>
      <p:ext uri="{BB962C8B-B14F-4D97-AF65-F5344CB8AC3E}">
        <p14:creationId xmlns:p14="http://schemas.microsoft.com/office/powerpoint/2010/main" val="276622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18, 2023</a:t>
            </a:r>
            <a:br>
              <a:rPr lang="en-US" dirty="0"/>
            </a:br>
            <a:r>
              <a:rPr lang="en-US" dirty="0"/>
              <a:t>8</a:t>
            </a:r>
            <a:r>
              <a:rPr lang="en-US" baseline="30000" dirty="0"/>
              <a:t>th</a:t>
            </a:r>
            <a:r>
              <a:rPr lang="en-US" dirty="0"/>
              <a:t> grade STEAM</a:t>
            </a:r>
          </a:p>
        </p:txBody>
      </p:sp>
      <p:sp>
        <p:nvSpPr>
          <p:cNvPr id="3" name="TextBox 2"/>
          <p:cNvSpPr txBox="1"/>
          <p:nvPr/>
        </p:nvSpPr>
        <p:spPr>
          <a:xfrm>
            <a:off x="0" y="1459230"/>
            <a:ext cx="8559800" cy="4893647"/>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STEM Night Reminders</a:t>
            </a:r>
          </a:p>
          <a:p>
            <a:pPr marL="1257300" lvl="2" indent="-342900">
              <a:buFont typeface="Arial"/>
              <a:buChar char="•"/>
            </a:pPr>
            <a:r>
              <a:rPr lang="en-US" sz="2800" dirty="0"/>
              <a:t>Bonus for attending</a:t>
            </a:r>
          </a:p>
          <a:p>
            <a:pPr marL="1257300" lvl="2" indent="-342900">
              <a:buFont typeface="Arial"/>
              <a:buChar char="•"/>
            </a:pPr>
            <a:r>
              <a:rPr lang="en-US" sz="2800" dirty="0"/>
              <a:t>Can do as family, partners, individual</a:t>
            </a:r>
          </a:p>
          <a:p>
            <a:pPr marL="342900" indent="-342900">
              <a:buFont typeface="Arial"/>
              <a:buChar char="•"/>
            </a:pPr>
            <a:r>
              <a:rPr lang="en-US" sz="2800" b="1" i="1" dirty="0"/>
              <a:t>Entry Form</a:t>
            </a:r>
            <a:br>
              <a:rPr lang="en-US" sz="2800" dirty="0"/>
            </a:br>
            <a:endParaRPr lang="en-US" sz="3600" dirty="0"/>
          </a:p>
          <a:p>
            <a:pPr marL="342900" indent="-342900">
              <a:buFont typeface="Arial"/>
              <a:buChar char="•"/>
            </a:pPr>
            <a:r>
              <a:rPr lang="en-US" sz="3600" dirty="0"/>
              <a:t>Review hovercrafts from yesterday</a:t>
            </a:r>
            <a:br>
              <a:rPr lang="en-US" sz="3600" dirty="0"/>
            </a:br>
            <a:endParaRPr lang="en-US" sz="3600" dirty="0"/>
          </a:p>
          <a:p>
            <a:pPr marL="342900" indent="-342900">
              <a:buFont typeface="Arial"/>
              <a:buChar char="•"/>
            </a:pPr>
            <a:r>
              <a:rPr lang="en-US" sz="3600" dirty="0"/>
              <a:t>Getting ready for Friday October 27th</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1920716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AACDC-F9B4-E8FA-CF1F-0C7618AD8ABD}"/>
              </a:ext>
            </a:extLst>
          </p:cNvPr>
          <p:cNvPicPr>
            <a:picLocks noChangeAspect="1"/>
          </p:cNvPicPr>
          <p:nvPr/>
        </p:nvPicPr>
        <p:blipFill>
          <a:blip r:embed="rId2"/>
          <a:stretch>
            <a:fillRect/>
          </a:stretch>
        </p:blipFill>
        <p:spPr>
          <a:xfrm>
            <a:off x="1543562" y="0"/>
            <a:ext cx="9104876" cy="6858000"/>
          </a:xfrm>
          <a:prstGeom prst="rect">
            <a:avLst/>
          </a:prstGeom>
        </p:spPr>
      </p:pic>
    </p:spTree>
    <p:extLst>
      <p:ext uri="{BB962C8B-B14F-4D97-AF65-F5344CB8AC3E}">
        <p14:creationId xmlns:p14="http://schemas.microsoft.com/office/powerpoint/2010/main" val="28055125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sz="6000" b="1" i="1" u="sng" dirty="0"/>
              <a:t>Hovercraft Evaluation</a:t>
            </a:r>
          </a:p>
        </p:txBody>
      </p:sp>
      <p:sp>
        <p:nvSpPr>
          <p:cNvPr id="3" name="TextBox 2"/>
          <p:cNvSpPr txBox="1"/>
          <p:nvPr/>
        </p:nvSpPr>
        <p:spPr>
          <a:xfrm>
            <a:off x="0" y="1459230"/>
            <a:ext cx="8559800" cy="5386090"/>
          </a:xfrm>
          <a:prstGeom prst="rect">
            <a:avLst/>
          </a:prstGeom>
          <a:noFill/>
        </p:spPr>
        <p:txBody>
          <a:bodyPr wrap="square" rtlCol="0">
            <a:spAutoFit/>
          </a:bodyPr>
          <a:lstStyle/>
          <a:p>
            <a:pPr marL="342900" indent="-342900">
              <a:buFont typeface="Arial"/>
              <a:buChar char="•"/>
            </a:pPr>
            <a:r>
              <a:rPr lang="en-US" sz="2800" dirty="0"/>
              <a:t>In paragraph form (using proper writing procedures), answer the following:</a:t>
            </a:r>
          </a:p>
          <a:p>
            <a:pPr marL="1257300" lvl="2" indent="-342900">
              <a:buFont typeface="Arial"/>
              <a:buChar char="•"/>
            </a:pPr>
            <a:r>
              <a:rPr lang="en-US" sz="3600" b="1" i="1" dirty="0"/>
              <a:t>How did your hovercraft perform?</a:t>
            </a:r>
          </a:p>
          <a:p>
            <a:pPr marL="1257300" lvl="2" indent="-342900">
              <a:buFont typeface="Arial"/>
              <a:buChar char="•"/>
            </a:pPr>
            <a:r>
              <a:rPr lang="en-US" sz="3600" b="1" i="1" dirty="0"/>
              <a:t>What was something that you did well with your hovercraft?</a:t>
            </a:r>
          </a:p>
          <a:p>
            <a:pPr marL="1257300" lvl="2" indent="-342900">
              <a:buFont typeface="Arial"/>
              <a:buChar char="•"/>
            </a:pPr>
            <a:r>
              <a:rPr lang="en-US" sz="3600" b="1" i="1" dirty="0"/>
              <a:t>What was something you could have improved with your hovercraft?</a:t>
            </a:r>
            <a:br>
              <a:rPr lang="en-US" sz="3600" b="1" i="1" dirty="0"/>
            </a:br>
            <a:endParaRPr lang="en-US" sz="3600" b="1" i="1" dirty="0"/>
          </a:p>
          <a:p>
            <a:pPr marL="342900" indent="-342900">
              <a:buFont typeface="Arial"/>
              <a:buChar char="•"/>
            </a:pPr>
            <a:r>
              <a:rPr lang="en-US" sz="3600" b="1" i="1" dirty="0">
                <a:solidFill>
                  <a:srgbClr val="7030A0"/>
                </a:solidFill>
              </a:rPr>
              <a:t>Be sure to have a topic/introductory sentence and a conclusion sentence!</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33146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19,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715375" cy="5693866"/>
          </a:xfrm>
          <a:prstGeom prst="rect">
            <a:avLst/>
          </a:prstGeom>
          <a:noFill/>
        </p:spPr>
        <p:txBody>
          <a:bodyPr wrap="square" rtlCol="0">
            <a:spAutoFit/>
          </a:bodyPr>
          <a:lstStyle/>
          <a:p>
            <a:pPr marL="342900" indent="-342900">
              <a:buFont typeface="Arial"/>
              <a:buChar char="•"/>
            </a:pPr>
            <a:r>
              <a:rPr lang="en-US" sz="2600" dirty="0"/>
              <a:t>Attendance/</a:t>
            </a:r>
            <a:r>
              <a:rPr lang="en-US" sz="2600" dirty="0" err="1"/>
              <a:t>Blooket</a:t>
            </a:r>
            <a:r>
              <a:rPr lang="en-US" sz="2600" dirty="0"/>
              <a:t> Brain Stretcher</a:t>
            </a:r>
            <a:br>
              <a:rPr lang="en-US" sz="2600" dirty="0"/>
            </a:br>
            <a:endParaRPr lang="en-US" sz="2600" dirty="0"/>
          </a:p>
          <a:p>
            <a:pPr marL="342900" indent="-342900">
              <a:buFont typeface="Arial"/>
              <a:buChar char="•"/>
            </a:pPr>
            <a:r>
              <a:rPr lang="en-US" sz="2600" dirty="0"/>
              <a:t>STEM Night Reminders--</a:t>
            </a:r>
            <a:r>
              <a:rPr lang="en-US" sz="2400" dirty="0"/>
              <a:t>Egg Drops are due Wed.</a:t>
            </a:r>
            <a:endParaRPr lang="en-US" sz="2600" dirty="0"/>
          </a:p>
          <a:p>
            <a:pPr marL="1257300" lvl="2" indent="-342900">
              <a:buFont typeface="Arial"/>
              <a:buChar char="•"/>
            </a:pPr>
            <a:r>
              <a:rPr lang="en-US" sz="2600" dirty="0"/>
              <a:t>Bonus for attending</a:t>
            </a:r>
          </a:p>
          <a:p>
            <a:pPr marL="1257300" lvl="2" indent="-342900">
              <a:buFont typeface="Arial"/>
              <a:buChar char="•"/>
            </a:pPr>
            <a:r>
              <a:rPr lang="en-US" sz="2600" dirty="0"/>
              <a:t>Can do as family, partners, individual</a:t>
            </a:r>
          </a:p>
          <a:p>
            <a:pPr marL="342900" indent="-342900">
              <a:buFont typeface="Arial"/>
              <a:buChar char="•"/>
            </a:pPr>
            <a:r>
              <a:rPr lang="en-US" sz="2600" dirty="0"/>
              <a:t>Missing Work</a:t>
            </a:r>
          </a:p>
          <a:p>
            <a:pPr marL="342900" indent="-342900">
              <a:buFont typeface="Arial"/>
              <a:buChar char="•"/>
            </a:pPr>
            <a:r>
              <a:rPr lang="en-US" sz="2600" dirty="0" err="1"/>
              <a:t>Blooket</a:t>
            </a:r>
            <a:br>
              <a:rPr lang="en-US" sz="2600" dirty="0"/>
            </a:br>
            <a:endParaRPr lang="en-US" sz="2600" dirty="0"/>
          </a:p>
          <a:p>
            <a:pPr marL="342900" indent="-342900">
              <a:buFont typeface="Arial"/>
              <a:buChar char="•"/>
            </a:pPr>
            <a:r>
              <a:rPr lang="en-US" sz="2600" b="1" i="1" u="sng" dirty="0"/>
              <a:t>Continue Hovercraft Planning</a:t>
            </a:r>
          </a:p>
          <a:p>
            <a:pPr marL="1257300" lvl="2" indent="-342900">
              <a:buFont typeface="Arial"/>
              <a:buChar char="•"/>
            </a:pPr>
            <a:r>
              <a:rPr lang="en-US" sz="2600" dirty="0"/>
              <a:t>Materials list</a:t>
            </a:r>
          </a:p>
          <a:p>
            <a:pPr marL="1257300" lvl="2" indent="-342900">
              <a:buFont typeface="Arial"/>
              <a:buChar char="•"/>
            </a:pPr>
            <a:r>
              <a:rPr lang="en-US" sz="2600" dirty="0"/>
              <a:t>Sketch</a:t>
            </a:r>
          </a:p>
          <a:p>
            <a:pPr marL="1257300" lvl="2" indent="-342900">
              <a:buFont typeface="Arial"/>
              <a:buChar char="•"/>
            </a:pPr>
            <a:r>
              <a:rPr lang="en-US" sz="2600" dirty="0"/>
              <a:t>Written explanation in paragraph form</a:t>
            </a:r>
            <a:br>
              <a:rPr lang="en-US" sz="2600" dirty="0"/>
            </a:br>
            <a:endParaRPr lang="en-US" sz="2600" dirty="0"/>
          </a:p>
          <a:p>
            <a:pPr marL="342900" indent="-342900">
              <a:buFont typeface="Arial"/>
              <a:buChar char="•"/>
            </a:pPr>
            <a:r>
              <a:rPr lang="en-US" sz="2600" dirty="0"/>
              <a:t>Begin/Continue building hovercrafts</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utilize materials to plan a successful hovercraft.</a:t>
            </a:r>
          </a:p>
        </p:txBody>
      </p:sp>
    </p:spTree>
    <p:extLst>
      <p:ext uri="{BB962C8B-B14F-4D97-AF65-F5344CB8AC3E}">
        <p14:creationId xmlns:p14="http://schemas.microsoft.com/office/powerpoint/2010/main" val="16635838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19, 2023</a:t>
            </a:r>
            <a:br>
              <a:rPr lang="en-US" dirty="0"/>
            </a:br>
            <a:r>
              <a:rPr lang="en-US" dirty="0"/>
              <a:t>8</a:t>
            </a:r>
            <a:r>
              <a:rPr lang="en-US" baseline="30000" dirty="0"/>
              <a:t>th</a:t>
            </a:r>
            <a:r>
              <a:rPr lang="en-US" dirty="0"/>
              <a:t> grade STEAM</a:t>
            </a:r>
          </a:p>
        </p:txBody>
      </p:sp>
      <p:sp>
        <p:nvSpPr>
          <p:cNvPr id="3" name="TextBox 2"/>
          <p:cNvSpPr txBox="1"/>
          <p:nvPr/>
        </p:nvSpPr>
        <p:spPr>
          <a:xfrm>
            <a:off x="0" y="1459230"/>
            <a:ext cx="8559800" cy="4893647"/>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STEM Night Reminders—Egg Drops are due Wed.</a:t>
            </a:r>
          </a:p>
          <a:p>
            <a:pPr marL="1257300" lvl="2" indent="-342900">
              <a:buFont typeface="Arial"/>
              <a:buChar char="•"/>
            </a:pPr>
            <a:r>
              <a:rPr lang="en-US" sz="2800" dirty="0"/>
              <a:t>Bonus for attending</a:t>
            </a:r>
          </a:p>
          <a:p>
            <a:pPr marL="1257300" lvl="2" indent="-342900">
              <a:buFont typeface="Arial"/>
              <a:buChar char="•"/>
            </a:pPr>
            <a:r>
              <a:rPr lang="en-US" sz="2800" dirty="0"/>
              <a:t>Can do as family, partners, individual</a:t>
            </a:r>
          </a:p>
          <a:p>
            <a:pPr marL="342900" indent="-342900">
              <a:buFont typeface="Arial"/>
              <a:buChar char="•"/>
            </a:pPr>
            <a:r>
              <a:rPr lang="en-US" sz="2800" b="1" i="1" dirty="0"/>
              <a:t>Entry Form</a:t>
            </a:r>
            <a:br>
              <a:rPr lang="en-US" sz="2800" dirty="0"/>
            </a:br>
            <a:endParaRPr lang="en-US" sz="3600" dirty="0"/>
          </a:p>
          <a:p>
            <a:pPr marL="342900" indent="-342900">
              <a:buFont typeface="Arial"/>
              <a:buChar char="•"/>
            </a:pPr>
            <a:r>
              <a:rPr lang="en-US" sz="3600" dirty="0" err="1"/>
              <a:t>Blooket</a:t>
            </a:r>
            <a:br>
              <a:rPr lang="en-US" sz="3600" dirty="0"/>
            </a:br>
            <a:endParaRPr lang="en-US" sz="3600" dirty="0"/>
          </a:p>
          <a:p>
            <a:pPr marL="342900" indent="-342900">
              <a:buFont typeface="Arial"/>
              <a:buChar char="•"/>
            </a:pPr>
            <a:r>
              <a:rPr lang="en-US" sz="3600" dirty="0"/>
              <a:t>Getting ready for Friday October 27th</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6059707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24,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715375" cy="5693866"/>
          </a:xfrm>
          <a:prstGeom prst="rect">
            <a:avLst/>
          </a:prstGeom>
          <a:noFill/>
        </p:spPr>
        <p:txBody>
          <a:bodyPr wrap="square" rtlCol="0">
            <a:spAutoFit/>
          </a:bodyPr>
          <a:lstStyle/>
          <a:p>
            <a:pPr marL="342900" indent="-342900">
              <a:buFont typeface="Arial"/>
              <a:buChar char="•"/>
            </a:pPr>
            <a:r>
              <a:rPr lang="en-US" sz="2800" dirty="0"/>
              <a:t>Attendance/Was anyone gone yesterday?</a:t>
            </a:r>
            <a:br>
              <a:rPr lang="en-US" sz="2800" dirty="0"/>
            </a:br>
            <a:endParaRPr lang="en-US" sz="2800" dirty="0"/>
          </a:p>
          <a:p>
            <a:pPr marL="342900" indent="-342900">
              <a:buFont typeface="Arial"/>
              <a:buChar char="•"/>
            </a:pPr>
            <a:r>
              <a:rPr lang="en-US" sz="2800" dirty="0"/>
              <a:t>STEM Night Reminders—let’s have egg drops done by the </a:t>
            </a:r>
            <a:r>
              <a:rPr lang="en-US" sz="2800" i="1" u="sng" dirty="0"/>
              <a:t>end of class Wednesday</a:t>
            </a:r>
            <a:r>
              <a:rPr lang="en-US" sz="2800" dirty="0"/>
              <a:t>.</a:t>
            </a:r>
          </a:p>
          <a:p>
            <a:pPr marL="1257300" lvl="2" indent="-342900">
              <a:buFont typeface="Arial"/>
              <a:buChar char="•"/>
            </a:pPr>
            <a:r>
              <a:rPr lang="en-US" sz="2800" dirty="0"/>
              <a:t>Bonus for attending</a:t>
            </a:r>
          </a:p>
          <a:p>
            <a:pPr marL="1257300" lvl="2" indent="-342900">
              <a:buFont typeface="Arial"/>
              <a:buChar char="•"/>
            </a:pPr>
            <a:r>
              <a:rPr lang="en-US" sz="2800" dirty="0"/>
              <a:t>Can do as family, partners, individual</a:t>
            </a:r>
            <a:br>
              <a:rPr lang="en-US" sz="2800" dirty="0"/>
            </a:br>
            <a:endParaRPr lang="en-US" sz="2800" dirty="0"/>
          </a:p>
          <a:p>
            <a:pPr marL="342900" indent="-342900">
              <a:buFont typeface="Arial"/>
              <a:buChar char="•"/>
            </a:pPr>
            <a:r>
              <a:rPr lang="en-US" sz="2800" dirty="0"/>
              <a:t>Finish video from yesterday—put in grade</a:t>
            </a:r>
            <a:br>
              <a:rPr lang="en-US" sz="2800" dirty="0"/>
            </a:br>
            <a:endParaRPr lang="en-US" sz="2800" dirty="0"/>
          </a:p>
          <a:p>
            <a:pPr marL="342900" indent="-342900">
              <a:buFont typeface="Arial"/>
              <a:buChar char="•"/>
            </a:pPr>
            <a:r>
              <a:rPr lang="en-US" sz="2800" dirty="0"/>
              <a:t>Do </a:t>
            </a:r>
            <a:r>
              <a:rPr lang="en-US" sz="2800" b="1" i="1" u="sng" dirty="0"/>
              <a:t>Video Quiz</a:t>
            </a:r>
            <a:r>
              <a:rPr lang="en-US" sz="2800" dirty="0"/>
              <a:t> on Schoology—use your video organizer to help you.</a:t>
            </a:r>
            <a:br>
              <a:rPr lang="en-US" sz="2800" dirty="0"/>
            </a:br>
            <a:endParaRPr lang="en-US" sz="2800" dirty="0"/>
          </a:p>
          <a:p>
            <a:pPr marL="342900" indent="-342900">
              <a:buFont typeface="Arial"/>
              <a:buChar char="•"/>
            </a:pPr>
            <a:r>
              <a:rPr lang="en-US" sz="2800" dirty="0"/>
              <a:t>Work on Egg Drop or Hovercraft.</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utilize materials to plan a successful hovercraft.</a:t>
            </a:r>
          </a:p>
        </p:txBody>
      </p:sp>
    </p:spTree>
    <p:extLst>
      <p:ext uri="{BB962C8B-B14F-4D97-AF65-F5344CB8AC3E}">
        <p14:creationId xmlns:p14="http://schemas.microsoft.com/office/powerpoint/2010/main" val="37857263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Video Organizer</a:t>
            </a:r>
          </a:p>
        </p:txBody>
      </p:sp>
      <p:sp>
        <p:nvSpPr>
          <p:cNvPr id="3" name="TextBox 2"/>
          <p:cNvSpPr txBox="1"/>
          <p:nvPr/>
        </p:nvSpPr>
        <p:spPr>
          <a:xfrm>
            <a:off x="0" y="1164134"/>
            <a:ext cx="12192000" cy="5509200"/>
          </a:xfrm>
          <a:prstGeom prst="rect">
            <a:avLst/>
          </a:prstGeom>
          <a:noFill/>
        </p:spPr>
        <p:txBody>
          <a:bodyPr wrap="square" rtlCol="0">
            <a:spAutoFit/>
          </a:bodyPr>
          <a:lstStyle/>
          <a:p>
            <a:r>
              <a:rPr lang="en-US" sz="3200" dirty="0"/>
              <a:t>4.  250</a:t>
            </a:r>
          </a:p>
          <a:p>
            <a:r>
              <a:rPr lang="en-US" sz="3200" dirty="0"/>
              <a:t>5.  100</a:t>
            </a:r>
          </a:p>
          <a:p>
            <a:pPr marL="514350" indent="-514350">
              <a:buAutoNum type="arabicPeriod" startAt="19"/>
            </a:pPr>
            <a:r>
              <a:rPr lang="en-US" sz="3200" dirty="0"/>
              <a:t>alarm system</a:t>
            </a:r>
          </a:p>
          <a:p>
            <a:r>
              <a:rPr lang="en-US" sz="3200" dirty="0"/>
              <a:t>22.sugar</a:t>
            </a:r>
          </a:p>
          <a:p>
            <a:pPr marL="514350" indent="-514350">
              <a:buAutoNum type="arabicPeriod" startAt="23"/>
            </a:pPr>
            <a:r>
              <a:rPr lang="en-US" sz="3200" dirty="0"/>
              <a:t>treat</a:t>
            </a:r>
          </a:p>
          <a:p>
            <a:pPr marL="514350" indent="-514350">
              <a:buAutoNum type="arabicPeriod" startAt="23"/>
            </a:pPr>
            <a:r>
              <a:rPr lang="en-US" sz="3200" dirty="0"/>
              <a:t>polygraph</a:t>
            </a:r>
          </a:p>
          <a:p>
            <a:pPr marL="514350" indent="-514350">
              <a:buAutoNum type="arabicPeriod" startAt="23"/>
            </a:pPr>
            <a:r>
              <a:rPr lang="en-US" sz="3200" dirty="0"/>
              <a:t>hypnosis</a:t>
            </a:r>
          </a:p>
          <a:p>
            <a:pPr marL="514350" indent="-514350">
              <a:buAutoNum type="arabicPeriod" startAt="23"/>
            </a:pPr>
            <a:r>
              <a:rPr lang="en-US" sz="3200" dirty="0"/>
              <a:t>emotion</a:t>
            </a:r>
          </a:p>
          <a:p>
            <a:pPr marL="514350" indent="-514350">
              <a:buAutoNum type="arabicPeriod" startAt="23"/>
            </a:pPr>
            <a:r>
              <a:rPr lang="en-US" sz="3200" dirty="0"/>
              <a:t>meditation</a:t>
            </a:r>
          </a:p>
          <a:p>
            <a:pPr marL="514350" indent="-514350">
              <a:buAutoNum type="arabicPeriod" startAt="23"/>
            </a:pPr>
            <a:r>
              <a:rPr lang="en-US" sz="3200" dirty="0"/>
              <a:t>how the body works</a:t>
            </a:r>
          </a:p>
          <a:p>
            <a:pPr marL="514350" indent="-514350">
              <a:buAutoNum type="arabicPeriod" startAt="23"/>
            </a:pPr>
            <a:r>
              <a:rPr lang="en-US" sz="3200" dirty="0"/>
              <a:t>nerves</a:t>
            </a:r>
          </a:p>
        </p:txBody>
      </p:sp>
    </p:spTree>
    <p:extLst>
      <p:ext uri="{BB962C8B-B14F-4D97-AF65-F5344CB8AC3E}">
        <p14:creationId xmlns:p14="http://schemas.microsoft.com/office/powerpoint/2010/main" val="12534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24, 2023</a:t>
            </a:r>
            <a:br>
              <a:rPr lang="en-US" dirty="0"/>
            </a:br>
            <a:r>
              <a:rPr lang="en-US" dirty="0"/>
              <a:t>8</a:t>
            </a:r>
            <a:r>
              <a:rPr lang="en-US" baseline="30000" dirty="0"/>
              <a:t>th</a:t>
            </a:r>
            <a:r>
              <a:rPr lang="en-US" dirty="0"/>
              <a:t> grade STEAM</a:t>
            </a:r>
          </a:p>
        </p:txBody>
      </p:sp>
      <p:sp>
        <p:nvSpPr>
          <p:cNvPr id="3" name="TextBox 2"/>
          <p:cNvSpPr txBox="1"/>
          <p:nvPr/>
        </p:nvSpPr>
        <p:spPr>
          <a:xfrm>
            <a:off x="0" y="1143000"/>
            <a:ext cx="8559800" cy="5693866"/>
          </a:xfrm>
          <a:prstGeom prst="rect">
            <a:avLst/>
          </a:prstGeom>
          <a:noFill/>
        </p:spPr>
        <p:txBody>
          <a:bodyPr wrap="square" rtlCol="0">
            <a:spAutoFit/>
          </a:bodyPr>
          <a:lstStyle/>
          <a:p>
            <a:pPr marL="342900" indent="-342900">
              <a:buFont typeface="Arial"/>
              <a:buChar char="•"/>
            </a:pPr>
            <a:r>
              <a:rPr lang="en-US" sz="2800" dirty="0"/>
              <a:t>Attendance/Was anyone gone yesterday?</a:t>
            </a:r>
            <a:br>
              <a:rPr lang="en-US" sz="2800" dirty="0"/>
            </a:br>
            <a:endParaRPr lang="en-US" sz="2800" dirty="0"/>
          </a:p>
          <a:p>
            <a:pPr marL="342900" indent="-342900">
              <a:buFont typeface="Arial"/>
              <a:buChar char="•"/>
            </a:pPr>
            <a:r>
              <a:rPr lang="en-US" sz="2800" dirty="0"/>
              <a:t>STEM Night Reminders—let’s have egg drops done by the </a:t>
            </a:r>
            <a:r>
              <a:rPr lang="en-US" sz="2800" i="1" u="sng" dirty="0"/>
              <a:t>end of class Wednesday</a:t>
            </a:r>
            <a:r>
              <a:rPr lang="en-US" sz="2800" dirty="0"/>
              <a:t>.</a:t>
            </a:r>
          </a:p>
          <a:p>
            <a:pPr marL="1257300" lvl="2" indent="-342900">
              <a:buFont typeface="Arial"/>
              <a:buChar char="•"/>
            </a:pPr>
            <a:r>
              <a:rPr lang="en-US" sz="2800" dirty="0"/>
              <a:t>Bonus for attending</a:t>
            </a:r>
          </a:p>
          <a:p>
            <a:pPr marL="1257300" lvl="2" indent="-342900">
              <a:buFont typeface="Arial"/>
              <a:buChar char="•"/>
            </a:pPr>
            <a:r>
              <a:rPr lang="en-US" sz="2800" dirty="0"/>
              <a:t>Can do as family, partners, individual</a:t>
            </a:r>
            <a:br>
              <a:rPr lang="en-US" sz="2800" dirty="0"/>
            </a:br>
            <a:endParaRPr lang="en-US" sz="2800" dirty="0"/>
          </a:p>
          <a:p>
            <a:pPr marL="342900" indent="-342900">
              <a:buFont typeface="Arial"/>
              <a:buChar char="•"/>
            </a:pPr>
            <a:r>
              <a:rPr lang="en-US" sz="2800" dirty="0"/>
              <a:t>Finish video from yesterday—put in grade</a:t>
            </a:r>
            <a:br>
              <a:rPr lang="en-US" sz="2800" dirty="0"/>
            </a:br>
            <a:endParaRPr lang="en-US" sz="2800" dirty="0"/>
          </a:p>
          <a:p>
            <a:pPr marL="342900" indent="-342900">
              <a:buFont typeface="Arial"/>
              <a:buChar char="•"/>
            </a:pPr>
            <a:r>
              <a:rPr lang="en-US" sz="2800" dirty="0"/>
              <a:t>Do </a:t>
            </a:r>
            <a:r>
              <a:rPr lang="en-US" sz="2800" b="1" i="1" u="sng" dirty="0"/>
              <a:t>Video Quiz</a:t>
            </a:r>
            <a:r>
              <a:rPr lang="en-US" sz="2800" dirty="0"/>
              <a:t> on Schoology—use your video organizer to help you.</a:t>
            </a:r>
            <a:br>
              <a:rPr lang="en-US" sz="2800" dirty="0"/>
            </a:br>
            <a:endParaRPr lang="en-US" sz="2800" dirty="0"/>
          </a:p>
          <a:p>
            <a:pPr marL="342900" indent="-342900">
              <a:buFont typeface="Arial"/>
              <a:buChar char="•"/>
            </a:pPr>
            <a:r>
              <a:rPr lang="en-US" sz="2800" dirty="0"/>
              <a:t>Work on Egg Drop or Project.</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22440346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25,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972550" cy="5509200"/>
          </a:xfrm>
          <a:prstGeom prst="rect">
            <a:avLst/>
          </a:prstGeom>
          <a:noFill/>
        </p:spPr>
        <p:txBody>
          <a:bodyPr wrap="square" rtlCol="0">
            <a:spAutoFit/>
          </a:bodyPr>
          <a:lstStyle/>
          <a:p>
            <a:pPr marL="342900" indent="-342900">
              <a:buFont typeface="Arial"/>
              <a:buChar char="•"/>
            </a:pPr>
            <a:r>
              <a:rPr lang="en-US" sz="3200" dirty="0"/>
              <a:t>Attendance/Was anyone gone yesterday?</a:t>
            </a:r>
            <a:br>
              <a:rPr lang="en-US" sz="3200" dirty="0"/>
            </a:br>
            <a:endParaRPr lang="en-US" sz="3200" dirty="0"/>
          </a:p>
          <a:p>
            <a:pPr marL="342900" indent="-342900">
              <a:buFont typeface="Arial"/>
              <a:buChar char="•"/>
            </a:pPr>
            <a:r>
              <a:rPr lang="en-US" sz="3200" dirty="0"/>
              <a:t>STEM Night Reminders—let’s try to have egg drops done by the </a:t>
            </a:r>
            <a:r>
              <a:rPr lang="en-US" sz="3200" i="1" u="sng" dirty="0"/>
              <a:t>end of class today</a:t>
            </a:r>
            <a:r>
              <a:rPr lang="en-US" sz="3200" dirty="0"/>
              <a:t>.  If have at home, bring them in!</a:t>
            </a:r>
            <a:br>
              <a:rPr lang="en-US" sz="3200" dirty="0"/>
            </a:br>
            <a:endParaRPr lang="en-US" sz="3200" dirty="0"/>
          </a:p>
          <a:p>
            <a:pPr marL="342900" indent="-342900">
              <a:buFont typeface="Arial"/>
              <a:buChar char="•"/>
            </a:pPr>
            <a:r>
              <a:rPr lang="en-US" sz="3200" dirty="0"/>
              <a:t>Put groups in for Egg Drop into Excel document</a:t>
            </a:r>
            <a:br>
              <a:rPr lang="en-US" sz="3200" dirty="0"/>
            </a:br>
            <a:endParaRPr lang="en-US" sz="3200" dirty="0"/>
          </a:p>
          <a:p>
            <a:pPr marL="342900" indent="-342900">
              <a:buFont typeface="Arial"/>
              <a:buChar char="•"/>
            </a:pPr>
            <a:r>
              <a:rPr lang="en-US" sz="3200" dirty="0"/>
              <a:t>Work on Egg Drop or Hovercraft.</a:t>
            </a:r>
          </a:p>
          <a:p>
            <a:pPr marL="800100" lvl="1" indent="-342900">
              <a:buFont typeface="Arial"/>
              <a:buChar char="•"/>
            </a:pPr>
            <a:r>
              <a:rPr lang="en-US" sz="3200" dirty="0"/>
              <a:t>If you are done with both, don’t bug anyone else!</a:t>
            </a:r>
          </a:p>
        </p:txBody>
      </p:sp>
      <p:sp>
        <p:nvSpPr>
          <p:cNvPr id="5" name="TextBox 4">
            <a:extLst>
              <a:ext uri="{FF2B5EF4-FFF2-40B4-BE49-F238E27FC236}">
                <a16:creationId xmlns:a16="http://schemas.microsoft.com/office/drawing/2014/main" id="{3C76D859-02E6-F20E-7625-8739E7A99335}"/>
              </a:ext>
            </a:extLst>
          </p:cNvPr>
          <p:cNvSpPr txBox="1"/>
          <p:nvPr/>
        </p:nvSpPr>
        <p:spPr>
          <a:xfrm>
            <a:off x="8972550" y="1225689"/>
            <a:ext cx="3219450"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utilize materials to plan a successful hovercraft.</a:t>
            </a:r>
          </a:p>
        </p:txBody>
      </p:sp>
    </p:spTree>
    <p:extLst>
      <p:ext uri="{BB962C8B-B14F-4D97-AF65-F5344CB8AC3E}">
        <p14:creationId xmlns:p14="http://schemas.microsoft.com/office/powerpoint/2010/main" val="298556767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October 25, 2023</a:t>
            </a:r>
            <a:br>
              <a:rPr lang="en-US" dirty="0"/>
            </a:br>
            <a:r>
              <a:rPr lang="en-US" dirty="0"/>
              <a:t>8</a:t>
            </a:r>
            <a:r>
              <a:rPr lang="en-US" baseline="30000" dirty="0"/>
              <a:t>th</a:t>
            </a:r>
            <a:r>
              <a:rPr lang="en-US" dirty="0"/>
              <a:t> grade STEAM</a:t>
            </a:r>
          </a:p>
        </p:txBody>
      </p:sp>
      <p:sp>
        <p:nvSpPr>
          <p:cNvPr id="3" name="TextBox 2"/>
          <p:cNvSpPr txBox="1"/>
          <p:nvPr/>
        </p:nvSpPr>
        <p:spPr>
          <a:xfrm>
            <a:off x="0" y="1143000"/>
            <a:ext cx="8559800" cy="5262979"/>
          </a:xfrm>
          <a:prstGeom prst="rect">
            <a:avLst/>
          </a:prstGeom>
          <a:noFill/>
        </p:spPr>
        <p:txBody>
          <a:bodyPr wrap="square" rtlCol="0">
            <a:spAutoFit/>
          </a:bodyPr>
          <a:lstStyle/>
          <a:p>
            <a:pPr marL="342900" indent="-342900">
              <a:buFont typeface="Arial"/>
              <a:buChar char="•"/>
            </a:pPr>
            <a:r>
              <a:rPr lang="en-US" sz="2800" dirty="0"/>
              <a:t>Attendance/Was anyone gone yesterday?</a:t>
            </a:r>
            <a:br>
              <a:rPr lang="en-US" sz="2800" dirty="0"/>
            </a:br>
            <a:endParaRPr lang="en-US" sz="2800" dirty="0"/>
          </a:p>
          <a:p>
            <a:pPr marL="342900" indent="-342900">
              <a:buFont typeface="Arial"/>
              <a:buChar char="•"/>
            </a:pPr>
            <a:r>
              <a:rPr lang="en-US" sz="2800" dirty="0"/>
              <a:t>STEM Night Reminders—let’s try to have egg drops done by the </a:t>
            </a:r>
            <a:r>
              <a:rPr lang="en-US" sz="2800" i="1" u="sng" dirty="0"/>
              <a:t>end of class today</a:t>
            </a:r>
            <a:r>
              <a:rPr lang="en-US" sz="2800" dirty="0"/>
              <a:t>.  If have at home, bring them in!</a:t>
            </a:r>
            <a:br>
              <a:rPr lang="en-US" sz="2800" dirty="0"/>
            </a:br>
            <a:endParaRPr lang="en-US" sz="2800" dirty="0"/>
          </a:p>
          <a:p>
            <a:pPr marL="342900" indent="-342900">
              <a:buFont typeface="Arial"/>
              <a:buChar char="•"/>
            </a:pPr>
            <a:r>
              <a:rPr lang="en-US" sz="2800" dirty="0"/>
              <a:t>Put groups in for Egg Drop into Excel document</a:t>
            </a:r>
            <a:br>
              <a:rPr lang="en-US" sz="2800" dirty="0"/>
            </a:br>
            <a:endParaRPr lang="en-US" sz="2800" dirty="0"/>
          </a:p>
          <a:p>
            <a:pPr marL="342900" indent="-342900">
              <a:buFont typeface="Arial"/>
              <a:buChar char="•"/>
            </a:pPr>
            <a:r>
              <a:rPr lang="en-US" sz="2800" dirty="0"/>
              <a:t>Work on Egg Drop or Demonstration Project.</a:t>
            </a:r>
          </a:p>
          <a:p>
            <a:pPr marL="800100" lvl="1" indent="-342900">
              <a:buFont typeface="Arial"/>
              <a:buChar char="•"/>
            </a:pPr>
            <a:r>
              <a:rPr lang="en-US" sz="2800" dirty="0"/>
              <a:t>If you don’t have materials here for demonstration project, you need to get those in.</a:t>
            </a:r>
          </a:p>
          <a:p>
            <a:pPr marL="800100" lvl="1" indent="-342900">
              <a:buFont typeface="Arial"/>
              <a:buChar char="•"/>
            </a:pPr>
            <a:r>
              <a:rPr lang="en-US" sz="2800" dirty="0"/>
              <a:t>Put in orders?</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1335699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37A-49AA-6952-79F0-9A86E3BE0926}"/>
              </a:ext>
            </a:extLst>
          </p:cNvPr>
          <p:cNvPicPr>
            <a:picLocks noChangeAspect="1"/>
          </p:cNvPicPr>
          <p:nvPr/>
        </p:nvPicPr>
        <p:blipFill>
          <a:blip r:embed="rId2"/>
          <a:stretch>
            <a:fillRect/>
          </a:stretch>
        </p:blipFill>
        <p:spPr>
          <a:xfrm>
            <a:off x="3418943" y="0"/>
            <a:ext cx="5354114" cy="6858000"/>
          </a:xfrm>
          <a:prstGeom prst="rect">
            <a:avLst/>
          </a:prstGeom>
        </p:spPr>
      </p:pic>
    </p:spTree>
    <p:extLst>
      <p:ext uri="{BB962C8B-B14F-4D97-AF65-F5344CB8AC3E}">
        <p14:creationId xmlns:p14="http://schemas.microsoft.com/office/powerpoint/2010/main" val="256088514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Video Organizer</a:t>
            </a:r>
          </a:p>
        </p:txBody>
      </p:sp>
      <p:sp>
        <p:nvSpPr>
          <p:cNvPr id="3" name="TextBox 2"/>
          <p:cNvSpPr txBox="1"/>
          <p:nvPr/>
        </p:nvSpPr>
        <p:spPr>
          <a:xfrm>
            <a:off x="0" y="1164134"/>
            <a:ext cx="12192000" cy="5509200"/>
          </a:xfrm>
          <a:prstGeom prst="rect">
            <a:avLst/>
          </a:prstGeom>
          <a:noFill/>
        </p:spPr>
        <p:txBody>
          <a:bodyPr wrap="square" rtlCol="0">
            <a:spAutoFit/>
          </a:bodyPr>
          <a:lstStyle/>
          <a:p>
            <a:r>
              <a:rPr lang="en-US" sz="3200" dirty="0"/>
              <a:t>4.  250</a:t>
            </a:r>
          </a:p>
          <a:p>
            <a:r>
              <a:rPr lang="en-US" sz="3200" dirty="0"/>
              <a:t>5.  100</a:t>
            </a:r>
          </a:p>
          <a:p>
            <a:pPr marL="514350" indent="-514350">
              <a:buAutoNum type="arabicPeriod" startAt="19"/>
            </a:pPr>
            <a:r>
              <a:rPr lang="en-US" sz="3200" dirty="0"/>
              <a:t>alarm system</a:t>
            </a:r>
          </a:p>
          <a:p>
            <a:r>
              <a:rPr lang="en-US" sz="3200" dirty="0"/>
              <a:t>22.sugar</a:t>
            </a:r>
          </a:p>
          <a:p>
            <a:pPr marL="514350" indent="-514350">
              <a:buAutoNum type="arabicPeriod" startAt="23"/>
            </a:pPr>
            <a:r>
              <a:rPr lang="en-US" sz="3200" dirty="0"/>
              <a:t>treat</a:t>
            </a:r>
          </a:p>
          <a:p>
            <a:pPr marL="514350" indent="-514350">
              <a:buAutoNum type="arabicPeriod" startAt="23"/>
            </a:pPr>
            <a:r>
              <a:rPr lang="en-US" sz="3200" dirty="0"/>
              <a:t>polygraph</a:t>
            </a:r>
          </a:p>
          <a:p>
            <a:pPr marL="514350" indent="-514350">
              <a:buAutoNum type="arabicPeriod" startAt="23"/>
            </a:pPr>
            <a:r>
              <a:rPr lang="en-US" sz="3200" dirty="0"/>
              <a:t>hypnosis</a:t>
            </a:r>
          </a:p>
          <a:p>
            <a:pPr marL="514350" indent="-514350">
              <a:buAutoNum type="arabicPeriod" startAt="23"/>
            </a:pPr>
            <a:r>
              <a:rPr lang="en-US" sz="3200" dirty="0"/>
              <a:t>emotion</a:t>
            </a:r>
          </a:p>
          <a:p>
            <a:pPr marL="514350" indent="-514350">
              <a:buAutoNum type="arabicPeriod" startAt="23"/>
            </a:pPr>
            <a:r>
              <a:rPr lang="en-US" sz="3200" dirty="0"/>
              <a:t>meditation</a:t>
            </a:r>
          </a:p>
          <a:p>
            <a:pPr marL="514350" indent="-514350">
              <a:buAutoNum type="arabicPeriod" startAt="23"/>
            </a:pPr>
            <a:r>
              <a:rPr lang="en-US" sz="3200" dirty="0"/>
              <a:t>how the body works</a:t>
            </a:r>
          </a:p>
          <a:p>
            <a:pPr marL="514350" indent="-514350">
              <a:buAutoNum type="arabicPeriod" startAt="23"/>
            </a:pPr>
            <a:r>
              <a:rPr lang="en-US" sz="3200" dirty="0"/>
              <a:t>nerves</a:t>
            </a:r>
          </a:p>
        </p:txBody>
      </p:sp>
    </p:spTree>
    <p:extLst>
      <p:ext uri="{BB962C8B-B14F-4D97-AF65-F5344CB8AC3E}">
        <p14:creationId xmlns:p14="http://schemas.microsoft.com/office/powerpoint/2010/main" val="136520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C23C3-A8CC-AD81-F3A1-550FCC3DCE74}"/>
              </a:ext>
            </a:extLst>
          </p:cNvPr>
          <p:cNvPicPr>
            <a:picLocks noChangeAspect="1"/>
          </p:cNvPicPr>
          <p:nvPr/>
        </p:nvPicPr>
        <p:blipFill>
          <a:blip r:embed="rId2"/>
          <a:stretch>
            <a:fillRect/>
          </a:stretch>
        </p:blipFill>
        <p:spPr>
          <a:xfrm>
            <a:off x="1554666" y="0"/>
            <a:ext cx="9082668" cy="6858000"/>
          </a:xfrm>
          <a:prstGeom prst="rect">
            <a:avLst/>
          </a:prstGeom>
        </p:spPr>
      </p:pic>
    </p:spTree>
    <p:extLst>
      <p:ext uri="{BB962C8B-B14F-4D97-AF65-F5344CB8AC3E}">
        <p14:creationId xmlns:p14="http://schemas.microsoft.com/office/powerpoint/2010/main" val="28267254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26,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8972550" cy="4832092"/>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dirty="0"/>
              <a:t>STEM Night Reminders—go through tomorrow’s schedule</a:t>
            </a:r>
            <a:br>
              <a:rPr lang="en-US" sz="2800" dirty="0"/>
            </a:br>
            <a:endParaRPr lang="en-US" sz="2800" dirty="0"/>
          </a:p>
          <a:p>
            <a:pPr marL="342900" indent="-342900">
              <a:buFont typeface="Arial"/>
              <a:buChar char="•"/>
            </a:pPr>
            <a:r>
              <a:rPr lang="en-US" sz="2800" dirty="0"/>
              <a:t>Who is done with their hovercraft?</a:t>
            </a:r>
            <a:br>
              <a:rPr lang="en-US" sz="2800" dirty="0"/>
            </a:br>
            <a:endParaRPr lang="en-US" sz="2800" dirty="0"/>
          </a:p>
          <a:p>
            <a:pPr marL="342900" indent="-342900">
              <a:buFont typeface="Arial"/>
              <a:buChar char="•"/>
            </a:pPr>
            <a:r>
              <a:rPr lang="en-US" sz="2800" dirty="0"/>
              <a:t>Work on Egg Drop or Hovercraft.</a:t>
            </a:r>
            <a:br>
              <a:rPr lang="en-US" sz="2800" dirty="0"/>
            </a:br>
            <a:endParaRPr lang="en-US" sz="2800" dirty="0"/>
          </a:p>
          <a:p>
            <a:pPr marL="342900" indent="-342900">
              <a:buFont typeface="Arial"/>
              <a:buChar char="•"/>
            </a:pPr>
            <a:r>
              <a:rPr lang="en-US" sz="2800" dirty="0"/>
              <a:t>Find educational </a:t>
            </a:r>
            <a:r>
              <a:rPr lang="en-US" sz="2800" b="1" i="1" u="sng" dirty="0"/>
              <a:t>games</a:t>
            </a:r>
            <a:r>
              <a:rPr lang="en-US" sz="2800" dirty="0"/>
              <a:t>.</a:t>
            </a:r>
          </a:p>
          <a:p>
            <a:pPr marL="800100" lvl="1" indent="-342900">
              <a:buFont typeface="Arial"/>
              <a:buChar char="•"/>
            </a:pPr>
            <a:r>
              <a:rPr lang="en-US" sz="2800" dirty="0"/>
              <a:t>Create document, put name of game and the website link.</a:t>
            </a:r>
          </a:p>
        </p:txBody>
      </p:sp>
      <p:sp>
        <p:nvSpPr>
          <p:cNvPr id="5" name="TextBox 4">
            <a:extLst>
              <a:ext uri="{FF2B5EF4-FFF2-40B4-BE49-F238E27FC236}">
                <a16:creationId xmlns:a16="http://schemas.microsoft.com/office/drawing/2014/main" id="{3C76D859-02E6-F20E-7625-8739E7A99335}"/>
              </a:ext>
            </a:extLst>
          </p:cNvPr>
          <p:cNvSpPr txBox="1"/>
          <p:nvPr/>
        </p:nvSpPr>
        <p:spPr>
          <a:xfrm>
            <a:off x="8972550" y="1225689"/>
            <a:ext cx="3219450"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utilize materials to plan a successful hovercraft.</a:t>
            </a:r>
          </a:p>
        </p:txBody>
      </p:sp>
    </p:spTree>
    <p:extLst>
      <p:ext uri="{BB962C8B-B14F-4D97-AF65-F5344CB8AC3E}">
        <p14:creationId xmlns:p14="http://schemas.microsoft.com/office/powerpoint/2010/main" val="209500388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37A-49AA-6952-79F0-9A86E3BE0926}"/>
              </a:ext>
            </a:extLst>
          </p:cNvPr>
          <p:cNvPicPr>
            <a:picLocks noChangeAspect="1"/>
          </p:cNvPicPr>
          <p:nvPr/>
        </p:nvPicPr>
        <p:blipFill>
          <a:blip r:embed="rId2"/>
          <a:stretch>
            <a:fillRect/>
          </a:stretch>
        </p:blipFill>
        <p:spPr>
          <a:xfrm>
            <a:off x="3418943" y="0"/>
            <a:ext cx="5354114" cy="6858000"/>
          </a:xfrm>
          <a:prstGeom prst="rect">
            <a:avLst/>
          </a:prstGeom>
        </p:spPr>
      </p:pic>
    </p:spTree>
    <p:extLst>
      <p:ext uri="{BB962C8B-B14F-4D97-AF65-F5344CB8AC3E}">
        <p14:creationId xmlns:p14="http://schemas.microsoft.com/office/powerpoint/2010/main" val="16934463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October 26, 2023</a:t>
            </a:r>
            <a:br>
              <a:rPr lang="en-US" dirty="0"/>
            </a:br>
            <a:r>
              <a:rPr lang="en-US" dirty="0"/>
              <a:t>8</a:t>
            </a:r>
            <a:r>
              <a:rPr lang="en-US" baseline="30000" dirty="0"/>
              <a:t>th</a:t>
            </a:r>
            <a:r>
              <a:rPr lang="en-US" dirty="0"/>
              <a:t> grade STEAM</a:t>
            </a:r>
          </a:p>
        </p:txBody>
      </p:sp>
      <p:sp>
        <p:nvSpPr>
          <p:cNvPr id="3" name="TextBox 2"/>
          <p:cNvSpPr txBox="1"/>
          <p:nvPr/>
        </p:nvSpPr>
        <p:spPr>
          <a:xfrm>
            <a:off x="0" y="1143000"/>
            <a:ext cx="8559800" cy="5262979"/>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dirty="0"/>
              <a:t>STEM Night Reminders—go through tomorrow’s schedule</a:t>
            </a:r>
            <a:br>
              <a:rPr lang="en-US" sz="2800" dirty="0"/>
            </a:br>
            <a:endParaRPr lang="en-US" sz="2800" dirty="0"/>
          </a:p>
          <a:p>
            <a:pPr marL="342900" indent="-342900">
              <a:buFont typeface="Arial"/>
              <a:buChar char="•"/>
            </a:pPr>
            <a:r>
              <a:rPr lang="en-US" sz="2800" dirty="0"/>
              <a:t>Who is done with their Egg Drop?</a:t>
            </a:r>
            <a:br>
              <a:rPr lang="en-US" sz="2800" dirty="0"/>
            </a:br>
            <a:endParaRPr lang="en-US" sz="2800" dirty="0"/>
          </a:p>
          <a:p>
            <a:pPr marL="342900" indent="-342900">
              <a:buFont typeface="Arial"/>
              <a:buChar char="•"/>
            </a:pPr>
            <a:r>
              <a:rPr lang="en-US" sz="2800" dirty="0"/>
              <a:t>Work on Egg Drop or Demonstration Project.</a:t>
            </a:r>
            <a:br>
              <a:rPr lang="en-US" sz="2800" dirty="0"/>
            </a:br>
            <a:endParaRPr lang="en-US" sz="2800" dirty="0"/>
          </a:p>
          <a:p>
            <a:pPr marL="342900" indent="-342900">
              <a:buFont typeface="Arial"/>
              <a:buChar char="•"/>
            </a:pPr>
            <a:r>
              <a:rPr lang="en-US" sz="2800" dirty="0"/>
              <a:t>Find educational </a:t>
            </a:r>
            <a:r>
              <a:rPr lang="en-US" sz="2800" b="1" i="1" u="sng" dirty="0"/>
              <a:t>games</a:t>
            </a:r>
            <a:r>
              <a:rPr lang="en-US" sz="2800" dirty="0"/>
              <a:t>.</a:t>
            </a:r>
          </a:p>
          <a:p>
            <a:pPr marL="800100" lvl="1" indent="-342900">
              <a:buFont typeface="Arial"/>
              <a:buChar char="•"/>
            </a:pPr>
            <a:r>
              <a:rPr lang="en-US" sz="2800" dirty="0"/>
              <a:t>Create document, put name of game and the website link.</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25558631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Video Organizer</a:t>
            </a:r>
          </a:p>
        </p:txBody>
      </p:sp>
      <p:sp>
        <p:nvSpPr>
          <p:cNvPr id="3" name="TextBox 2"/>
          <p:cNvSpPr txBox="1"/>
          <p:nvPr/>
        </p:nvSpPr>
        <p:spPr>
          <a:xfrm>
            <a:off x="0" y="1164134"/>
            <a:ext cx="12192000" cy="5509200"/>
          </a:xfrm>
          <a:prstGeom prst="rect">
            <a:avLst/>
          </a:prstGeom>
          <a:noFill/>
        </p:spPr>
        <p:txBody>
          <a:bodyPr wrap="square" rtlCol="0">
            <a:spAutoFit/>
          </a:bodyPr>
          <a:lstStyle/>
          <a:p>
            <a:r>
              <a:rPr lang="en-US" sz="3200" dirty="0"/>
              <a:t>4.  250</a:t>
            </a:r>
          </a:p>
          <a:p>
            <a:r>
              <a:rPr lang="en-US" sz="3200" dirty="0"/>
              <a:t>5.  100</a:t>
            </a:r>
          </a:p>
          <a:p>
            <a:pPr marL="514350" indent="-514350">
              <a:buAutoNum type="arabicPeriod" startAt="19"/>
            </a:pPr>
            <a:r>
              <a:rPr lang="en-US" sz="3200" dirty="0"/>
              <a:t>alarm system</a:t>
            </a:r>
          </a:p>
          <a:p>
            <a:r>
              <a:rPr lang="en-US" sz="3200" dirty="0"/>
              <a:t>22.sugar</a:t>
            </a:r>
          </a:p>
          <a:p>
            <a:pPr marL="514350" indent="-514350">
              <a:buAutoNum type="arabicPeriod" startAt="23"/>
            </a:pPr>
            <a:r>
              <a:rPr lang="en-US" sz="3200" dirty="0"/>
              <a:t>treat</a:t>
            </a:r>
          </a:p>
          <a:p>
            <a:pPr marL="514350" indent="-514350">
              <a:buAutoNum type="arabicPeriod" startAt="23"/>
            </a:pPr>
            <a:r>
              <a:rPr lang="en-US" sz="3200" dirty="0"/>
              <a:t>polygraph</a:t>
            </a:r>
          </a:p>
          <a:p>
            <a:pPr marL="514350" indent="-514350">
              <a:buAutoNum type="arabicPeriod" startAt="23"/>
            </a:pPr>
            <a:r>
              <a:rPr lang="en-US" sz="3200" dirty="0"/>
              <a:t>hypnosis</a:t>
            </a:r>
          </a:p>
          <a:p>
            <a:pPr marL="514350" indent="-514350">
              <a:buAutoNum type="arabicPeriod" startAt="23"/>
            </a:pPr>
            <a:r>
              <a:rPr lang="en-US" sz="3200" dirty="0"/>
              <a:t>emotion</a:t>
            </a:r>
          </a:p>
          <a:p>
            <a:pPr marL="514350" indent="-514350">
              <a:buAutoNum type="arabicPeriod" startAt="23"/>
            </a:pPr>
            <a:r>
              <a:rPr lang="en-US" sz="3200" dirty="0"/>
              <a:t>meditation</a:t>
            </a:r>
          </a:p>
          <a:p>
            <a:pPr marL="514350" indent="-514350">
              <a:buAutoNum type="arabicPeriod" startAt="23"/>
            </a:pPr>
            <a:r>
              <a:rPr lang="en-US" sz="3200" dirty="0"/>
              <a:t>how the body works</a:t>
            </a:r>
          </a:p>
          <a:p>
            <a:pPr marL="514350" indent="-514350">
              <a:buAutoNum type="arabicPeriod" startAt="23"/>
            </a:pPr>
            <a:r>
              <a:rPr lang="en-US" sz="3200" dirty="0"/>
              <a:t>nerves</a:t>
            </a:r>
          </a:p>
        </p:txBody>
      </p:sp>
    </p:spTree>
    <p:extLst>
      <p:ext uri="{BB962C8B-B14F-4D97-AF65-F5344CB8AC3E}">
        <p14:creationId xmlns:p14="http://schemas.microsoft.com/office/powerpoint/2010/main" val="115999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October 27,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9515959" cy="5693866"/>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dirty="0"/>
              <a:t>STEM Night Reminders—go through tomorrow’s schedule</a:t>
            </a:r>
          </a:p>
          <a:p>
            <a:pPr marL="800100" lvl="1" indent="-342900">
              <a:buFont typeface="Arial"/>
              <a:buChar char="•"/>
            </a:pPr>
            <a:r>
              <a:rPr lang="en-US" sz="2800" dirty="0"/>
              <a:t>How you will get bonus for being here tonight.</a:t>
            </a:r>
          </a:p>
          <a:p>
            <a:pPr marL="1257300" lvl="2" indent="-342900">
              <a:buFont typeface="Arial"/>
              <a:buChar char="•"/>
            </a:pPr>
            <a:r>
              <a:rPr lang="en-US" sz="2800" b="1" i="1" dirty="0"/>
              <a:t>Need to have picture of you in front of the fire truck</a:t>
            </a:r>
            <a:br>
              <a:rPr lang="en-US" sz="2800" dirty="0"/>
            </a:br>
            <a:endParaRPr lang="en-US" sz="2800" dirty="0"/>
          </a:p>
          <a:p>
            <a:pPr marL="342900" indent="-342900">
              <a:buFont typeface="Arial"/>
              <a:buChar char="•"/>
            </a:pPr>
            <a:r>
              <a:rPr lang="en-US" sz="2800" dirty="0"/>
              <a:t>Who is done with their hovercraft &amp; egg drop?</a:t>
            </a:r>
          </a:p>
          <a:p>
            <a:pPr marL="342900" indent="-342900">
              <a:buFont typeface="Arial"/>
              <a:buChar char="•"/>
            </a:pPr>
            <a:r>
              <a:rPr lang="en-US" sz="2800" dirty="0"/>
              <a:t>Work on Egg Drop or Hovercraft.</a:t>
            </a:r>
            <a:br>
              <a:rPr lang="en-US" sz="2800" dirty="0"/>
            </a:br>
            <a:endParaRPr lang="en-US" sz="2800" dirty="0"/>
          </a:p>
          <a:p>
            <a:pPr marL="342900" indent="-342900">
              <a:buFont typeface="Arial"/>
              <a:buChar char="•"/>
            </a:pPr>
            <a:r>
              <a:rPr lang="en-US" sz="2800" dirty="0"/>
              <a:t>If done, find educational </a:t>
            </a:r>
            <a:r>
              <a:rPr lang="en-US" sz="2800" b="1" i="1" u="sng" dirty="0"/>
              <a:t>games</a:t>
            </a:r>
            <a:r>
              <a:rPr lang="en-US" sz="2800" dirty="0"/>
              <a:t>.</a:t>
            </a:r>
          </a:p>
          <a:p>
            <a:pPr marL="800100" lvl="1" indent="-342900">
              <a:buFont typeface="Arial"/>
              <a:buChar char="•"/>
            </a:pPr>
            <a:r>
              <a:rPr lang="en-US" sz="2800" dirty="0"/>
              <a:t>Create document, put name of game and the website link.</a:t>
            </a:r>
          </a:p>
          <a:p>
            <a:pPr marL="342900" indent="-342900">
              <a:buFont typeface="Arial"/>
              <a:buChar char="•"/>
            </a:pPr>
            <a:r>
              <a:rPr lang="en-US" sz="2800" b="1" dirty="0"/>
              <a:t>If people finish building, will test hovercrafts, grade egg drops</a:t>
            </a:r>
          </a:p>
        </p:txBody>
      </p:sp>
      <p:sp>
        <p:nvSpPr>
          <p:cNvPr id="5" name="TextBox 4">
            <a:extLst>
              <a:ext uri="{FF2B5EF4-FFF2-40B4-BE49-F238E27FC236}">
                <a16:creationId xmlns:a16="http://schemas.microsoft.com/office/drawing/2014/main" id="{3C76D859-02E6-F20E-7625-8739E7A99335}"/>
              </a:ext>
            </a:extLst>
          </p:cNvPr>
          <p:cNvSpPr txBox="1"/>
          <p:nvPr/>
        </p:nvSpPr>
        <p:spPr>
          <a:xfrm>
            <a:off x="8972550" y="1225689"/>
            <a:ext cx="3219450"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utilize materials to plan a successful hovercraft.</a:t>
            </a:r>
          </a:p>
        </p:txBody>
      </p:sp>
    </p:spTree>
    <p:extLst>
      <p:ext uri="{BB962C8B-B14F-4D97-AF65-F5344CB8AC3E}">
        <p14:creationId xmlns:p14="http://schemas.microsoft.com/office/powerpoint/2010/main" val="23581292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37A-49AA-6952-79F0-9A86E3BE0926}"/>
              </a:ext>
            </a:extLst>
          </p:cNvPr>
          <p:cNvPicPr>
            <a:picLocks noChangeAspect="1"/>
          </p:cNvPicPr>
          <p:nvPr/>
        </p:nvPicPr>
        <p:blipFill>
          <a:blip r:embed="rId2"/>
          <a:stretch>
            <a:fillRect/>
          </a:stretch>
        </p:blipFill>
        <p:spPr>
          <a:xfrm>
            <a:off x="3418943" y="0"/>
            <a:ext cx="5354114" cy="6858000"/>
          </a:xfrm>
          <a:prstGeom prst="rect">
            <a:avLst/>
          </a:prstGeom>
        </p:spPr>
      </p:pic>
    </p:spTree>
    <p:extLst>
      <p:ext uri="{BB962C8B-B14F-4D97-AF65-F5344CB8AC3E}">
        <p14:creationId xmlns:p14="http://schemas.microsoft.com/office/powerpoint/2010/main" val="110409019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October 27,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262979"/>
          </a:xfrm>
          <a:prstGeom prst="rect">
            <a:avLst/>
          </a:prstGeom>
          <a:noFill/>
        </p:spPr>
        <p:txBody>
          <a:bodyPr wrap="square" rtlCol="0">
            <a:spAutoFit/>
          </a:bodyPr>
          <a:lstStyle/>
          <a:p>
            <a:pPr marL="342900" indent="-342900">
              <a:buFont typeface="Arial"/>
              <a:buChar char="•"/>
            </a:pPr>
            <a:r>
              <a:rPr lang="en-US" sz="2800" dirty="0"/>
              <a:t>Attendance</a:t>
            </a:r>
          </a:p>
          <a:p>
            <a:pPr marL="342900" indent="-342900">
              <a:buFont typeface="Arial"/>
              <a:buChar char="•"/>
            </a:pPr>
            <a:r>
              <a:rPr lang="en-US" sz="2800" dirty="0"/>
              <a:t>STEM Night Reminders—go through tomorrow’s schedule</a:t>
            </a:r>
          </a:p>
          <a:p>
            <a:pPr marL="800100" lvl="1" indent="-342900">
              <a:buFont typeface="Arial"/>
              <a:buChar char="•"/>
            </a:pPr>
            <a:r>
              <a:rPr lang="en-US" sz="2800" dirty="0"/>
              <a:t>How you will get bonus for being here tonight.</a:t>
            </a:r>
          </a:p>
          <a:p>
            <a:pPr marL="1257300" lvl="2" indent="-342900">
              <a:buFont typeface="Arial"/>
              <a:buChar char="•"/>
            </a:pPr>
            <a:r>
              <a:rPr lang="en-US" sz="2800" b="1" i="1" dirty="0"/>
              <a:t>Need to have picture of you in front of the fire truck</a:t>
            </a:r>
            <a:br>
              <a:rPr lang="en-US" sz="2800" dirty="0"/>
            </a:br>
            <a:endParaRPr lang="en-US" sz="2800" dirty="0"/>
          </a:p>
          <a:p>
            <a:pPr marL="342900" indent="-342900">
              <a:buFont typeface="Arial"/>
              <a:buChar char="•"/>
            </a:pPr>
            <a:r>
              <a:rPr lang="en-US" sz="2800" dirty="0"/>
              <a:t>Who is done with their egg drop?</a:t>
            </a:r>
          </a:p>
          <a:p>
            <a:pPr marL="342900" indent="-342900">
              <a:buFont typeface="Arial"/>
              <a:buChar char="•"/>
            </a:pPr>
            <a:r>
              <a:rPr lang="en-US" sz="2800" dirty="0"/>
              <a:t>Work on Egg Drop or or Demonstration Project</a:t>
            </a:r>
          </a:p>
          <a:p>
            <a:pPr marL="342900" indent="-342900">
              <a:buFont typeface="Arial"/>
              <a:buChar char="•"/>
            </a:pPr>
            <a:r>
              <a:rPr lang="en-US" sz="2800" dirty="0"/>
              <a:t>If done, find educational </a:t>
            </a:r>
            <a:r>
              <a:rPr lang="en-US" sz="2800" b="1" i="1" u="sng" dirty="0"/>
              <a:t>games</a:t>
            </a:r>
            <a:r>
              <a:rPr lang="en-US" sz="2800" dirty="0"/>
              <a:t>.</a:t>
            </a:r>
          </a:p>
          <a:p>
            <a:pPr marL="800100" lvl="1" indent="-342900">
              <a:buFont typeface="Arial"/>
              <a:buChar char="•"/>
            </a:pPr>
            <a:r>
              <a:rPr lang="en-US" sz="2800" dirty="0"/>
              <a:t>Create document, put name of game and the website link.</a:t>
            </a:r>
          </a:p>
          <a:p>
            <a:pPr marL="342900" indent="-342900">
              <a:buFont typeface="Arial"/>
              <a:buChar char="•"/>
            </a:pPr>
            <a:r>
              <a:rPr lang="en-US" sz="2800" b="1" dirty="0"/>
              <a:t>Will grade egg drops towards the end</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identify key characteristics to benefit the success of my hovercraft.</a:t>
            </a:r>
          </a:p>
        </p:txBody>
      </p:sp>
    </p:spTree>
    <p:extLst>
      <p:ext uri="{BB962C8B-B14F-4D97-AF65-F5344CB8AC3E}">
        <p14:creationId xmlns:p14="http://schemas.microsoft.com/office/powerpoint/2010/main" val="31210019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October 30,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9515959" cy="3970318"/>
          </a:xfrm>
          <a:prstGeom prst="rect">
            <a:avLst/>
          </a:prstGeom>
          <a:noFill/>
        </p:spPr>
        <p:txBody>
          <a:bodyPr wrap="square" rtlCol="0">
            <a:spAutoFit/>
          </a:bodyPr>
          <a:lstStyle/>
          <a:p>
            <a:pPr marL="342900" indent="-342900">
              <a:buFont typeface="Arial"/>
              <a:buChar char="•"/>
            </a:pPr>
            <a:r>
              <a:rPr lang="en-US" sz="2800" dirty="0"/>
              <a:t>Attendance</a:t>
            </a:r>
          </a:p>
          <a:p>
            <a:pPr marL="342900" indent="-342900">
              <a:buFont typeface="Arial"/>
              <a:buChar char="•"/>
            </a:pPr>
            <a:r>
              <a:rPr lang="en-US" sz="2800" dirty="0"/>
              <a:t>Review STEM Night, bonus for who was there</a:t>
            </a:r>
            <a:br>
              <a:rPr lang="en-US" sz="2800" dirty="0"/>
            </a:br>
            <a:endParaRPr lang="en-US" sz="2800" dirty="0"/>
          </a:p>
          <a:p>
            <a:pPr marL="342900" indent="-342900">
              <a:buFont typeface="Arial"/>
              <a:buChar char="•"/>
            </a:pPr>
            <a:r>
              <a:rPr lang="en-US" sz="2800" dirty="0"/>
              <a:t>Begin testing hovercrafts</a:t>
            </a:r>
            <a:br>
              <a:rPr lang="en-US" sz="2800" dirty="0"/>
            </a:br>
            <a:endParaRPr lang="en-US" sz="2800" dirty="0"/>
          </a:p>
          <a:p>
            <a:pPr marL="342900" indent="-342900">
              <a:buFont typeface="Arial"/>
              <a:buChar char="•"/>
            </a:pPr>
            <a:r>
              <a:rPr lang="en-US" sz="2800" dirty="0"/>
              <a:t>Hovercraft Evaluation</a:t>
            </a:r>
            <a:br>
              <a:rPr lang="en-US" sz="2800" dirty="0"/>
            </a:br>
            <a:endParaRPr lang="en-US" sz="2800" dirty="0"/>
          </a:p>
          <a:p>
            <a:pPr marL="342900" indent="-342900">
              <a:buFont typeface="Arial"/>
              <a:buChar char="•"/>
            </a:pPr>
            <a:r>
              <a:rPr lang="en-US" sz="2800" dirty="0"/>
              <a:t>If done, find educational </a:t>
            </a:r>
            <a:r>
              <a:rPr lang="en-US" sz="2800" b="1" i="1" u="sng" dirty="0"/>
              <a:t>games</a:t>
            </a:r>
            <a:r>
              <a:rPr lang="en-US" sz="2800" dirty="0"/>
              <a:t>.</a:t>
            </a:r>
          </a:p>
          <a:p>
            <a:pPr marL="800100" lvl="1" indent="-342900">
              <a:buFont typeface="Arial"/>
              <a:buChar char="•"/>
            </a:pPr>
            <a:r>
              <a:rPr lang="en-US" sz="2800" dirty="0"/>
              <a:t>Create document, put name of game and the website link.</a:t>
            </a:r>
          </a:p>
        </p:txBody>
      </p:sp>
      <p:sp>
        <p:nvSpPr>
          <p:cNvPr id="5" name="TextBox 4">
            <a:extLst>
              <a:ext uri="{FF2B5EF4-FFF2-40B4-BE49-F238E27FC236}">
                <a16:creationId xmlns:a16="http://schemas.microsoft.com/office/drawing/2014/main" id="{3C76D859-02E6-F20E-7625-8739E7A99335}"/>
              </a:ext>
            </a:extLst>
          </p:cNvPr>
          <p:cNvSpPr txBox="1"/>
          <p:nvPr/>
        </p:nvSpPr>
        <p:spPr>
          <a:xfrm>
            <a:off x="8972550" y="1225689"/>
            <a:ext cx="3219450"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evaluate what worked well and what could have been improved with my hovercraft design.</a:t>
            </a:r>
          </a:p>
        </p:txBody>
      </p:sp>
    </p:spTree>
    <p:extLst>
      <p:ext uri="{BB962C8B-B14F-4D97-AF65-F5344CB8AC3E}">
        <p14:creationId xmlns:p14="http://schemas.microsoft.com/office/powerpoint/2010/main" val="7441407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Hovercraft Evaluation</a:t>
            </a:r>
          </a:p>
        </p:txBody>
      </p:sp>
      <p:sp>
        <p:nvSpPr>
          <p:cNvPr id="5" name="TextBox 4">
            <a:extLst>
              <a:ext uri="{FF2B5EF4-FFF2-40B4-BE49-F238E27FC236}">
                <a16:creationId xmlns:a16="http://schemas.microsoft.com/office/drawing/2014/main" id="{3C76D859-02E6-F20E-7625-8739E7A99335}"/>
              </a:ext>
            </a:extLst>
          </p:cNvPr>
          <p:cNvSpPr txBox="1"/>
          <p:nvPr/>
        </p:nvSpPr>
        <p:spPr>
          <a:xfrm>
            <a:off x="8972550" y="51790"/>
            <a:ext cx="3219450"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evaluate what worked well and what could have been improved with my hovercraft design.</a:t>
            </a:r>
          </a:p>
        </p:txBody>
      </p:sp>
      <p:sp>
        <p:nvSpPr>
          <p:cNvPr id="4" name="TextBox 3">
            <a:extLst>
              <a:ext uri="{FF2B5EF4-FFF2-40B4-BE49-F238E27FC236}">
                <a16:creationId xmlns:a16="http://schemas.microsoft.com/office/drawing/2014/main" id="{42292298-3F3A-8683-AB9A-B6A3CF539B42}"/>
              </a:ext>
            </a:extLst>
          </p:cNvPr>
          <p:cNvSpPr txBox="1"/>
          <p:nvPr/>
        </p:nvSpPr>
        <p:spPr>
          <a:xfrm>
            <a:off x="0" y="1022684"/>
            <a:ext cx="8972550" cy="5509200"/>
          </a:xfrm>
          <a:prstGeom prst="rect">
            <a:avLst/>
          </a:prstGeom>
          <a:noFill/>
        </p:spPr>
        <p:txBody>
          <a:bodyPr wrap="square" rtlCol="0">
            <a:spAutoFit/>
          </a:bodyPr>
          <a:lstStyle/>
          <a:p>
            <a:r>
              <a:rPr lang="en-US" sz="3200" dirty="0"/>
              <a:t>Write a well constructed paragraph(s) which addresses the following:</a:t>
            </a:r>
          </a:p>
          <a:p>
            <a:pPr marL="342900" indent="-342900">
              <a:buFont typeface="Arial" panose="020B0604020202020204" pitchFamily="34" charset="0"/>
              <a:buChar char="•"/>
            </a:pPr>
            <a:r>
              <a:rPr lang="en-US" sz="3200" dirty="0">
                <a:solidFill>
                  <a:srgbClr val="7030A0"/>
                </a:solidFill>
              </a:rPr>
              <a:t>Has a topic/introductory sentence.</a:t>
            </a:r>
          </a:p>
          <a:p>
            <a:pPr marL="342900" indent="-342900">
              <a:buFont typeface="Arial" panose="020B0604020202020204" pitchFamily="34" charset="0"/>
              <a:buChar char="•"/>
            </a:pPr>
            <a:r>
              <a:rPr lang="en-US" sz="3200" dirty="0">
                <a:solidFill>
                  <a:srgbClr val="7030A0"/>
                </a:solidFill>
              </a:rPr>
              <a:t>Details some things that went well with your hovercraft.</a:t>
            </a:r>
          </a:p>
          <a:p>
            <a:pPr marL="342900" indent="-342900">
              <a:buFont typeface="Arial" panose="020B0604020202020204" pitchFamily="34" charset="0"/>
              <a:buChar char="•"/>
            </a:pPr>
            <a:r>
              <a:rPr lang="en-US" sz="3200" dirty="0">
                <a:solidFill>
                  <a:srgbClr val="7030A0"/>
                </a:solidFill>
              </a:rPr>
              <a:t>Explain what you could have done better.</a:t>
            </a:r>
          </a:p>
          <a:p>
            <a:pPr marL="342900" indent="-342900">
              <a:buFont typeface="Arial" panose="020B0604020202020204" pitchFamily="34" charset="0"/>
              <a:buChar char="•"/>
            </a:pPr>
            <a:r>
              <a:rPr lang="en-US" sz="3200" dirty="0">
                <a:solidFill>
                  <a:srgbClr val="7030A0"/>
                </a:solidFill>
              </a:rPr>
              <a:t>How did this engineering project compare to some of our others (boat, egg drop)?</a:t>
            </a:r>
          </a:p>
          <a:p>
            <a:pPr marL="342900" indent="-342900">
              <a:buFont typeface="Arial" panose="020B0604020202020204" pitchFamily="34" charset="0"/>
              <a:buChar char="•"/>
            </a:pPr>
            <a:r>
              <a:rPr lang="en-US" sz="3200" dirty="0">
                <a:solidFill>
                  <a:srgbClr val="7030A0"/>
                </a:solidFill>
              </a:rPr>
              <a:t>Has a conclusion sentence.</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When finished, submit to </a:t>
            </a:r>
            <a:r>
              <a:rPr lang="en-US" sz="3200" b="1" i="1" u="sng" dirty="0"/>
              <a:t>Hovercraft Evaluation</a:t>
            </a:r>
            <a:endParaRPr lang="en-US" sz="3200" dirty="0"/>
          </a:p>
        </p:txBody>
      </p:sp>
      <p:pic>
        <p:nvPicPr>
          <p:cNvPr id="7" name="Picture 6">
            <a:extLst>
              <a:ext uri="{FF2B5EF4-FFF2-40B4-BE49-F238E27FC236}">
                <a16:creationId xmlns:a16="http://schemas.microsoft.com/office/drawing/2014/main" id="{E59A6101-EF6F-BB9E-DDA9-D9A8812FBBD9}"/>
              </a:ext>
            </a:extLst>
          </p:cNvPr>
          <p:cNvPicPr>
            <a:picLocks noChangeAspect="1"/>
          </p:cNvPicPr>
          <p:nvPr/>
        </p:nvPicPr>
        <p:blipFill>
          <a:blip r:embed="rId2"/>
          <a:stretch>
            <a:fillRect/>
          </a:stretch>
        </p:blipFill>
        <p:spPr>
          <a:xfrm>
            <a:off x="9236726" y="3889232"/>
            <a:ext cx="2955274" cy="2968768"/>
          </a:xfrm>
          <a:prstGeom prst="rect">
            <a:avLst/>
          </a:prstGeom>
        </p:spPr>
      </p:pic>
    </p:spTree>
    <p:extLst>
      <p:ext uri="{BB962C8B-B14F-4D97-AF65-F5344CB8AC3E}">
        <p14:creationId xmlns:p14="http://schemas.microsoft.com/office/powerpoint/2010/main" val="383292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October 30,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509200"/>
          </a:xfrm>
          <a:prstGeom prst="rect">
            <a:avLst/>
          </a:prstGeom>
          <a:noFill/>
        </p:spPr>
        <p:txBody>
          <a:bodyPr wrap="square" rtlCol="0">
            <a:spAutoFit/>
          </a:bodyPr>
          <a:lstStyle/>
          <a:p>
            <a:pPr marL="342900" indent="-342900">
              <a:buFont typeface="Arial"/>
              <a:buChar char="•"/>
            </a:pPr>
            <a:r>
              <a:rPr lang="en-US" sz="2800" dirty="0"/>
              <a:t>Attendance</a:t>
            </a:r>
          </a:p>
          <a:p>
            <a:pPr marL="342900" indent="-342900">
              <a:buFont typeface="Arial"/>
              <a:buChar char="•"/>
            </a:pPr>
            <a:r>
              <a:rPr lang="en-US" sz="2800" dirty="0"/>
              <a:t>Review STEM Night, bonus for who was there</a:t>
            </a:r>
            <a:br>
              <a:rPr lang="en-US" sz="2800" dirty="0"/>
            </a:br>
            <a:endParaRPr lang="en-US" sz="2800" dirty="0"/>
          </a:p>
          <a:p>
            <a:pPr marL="342900" indent="-342900">
              <a:buFont typeface="Arial"/>
              <a:buChar char="•"/>
            </a:pPr>
            <a:r>
              <a:rPr lang="en-US" sz="2800" dirty="0"/>
              <a:t>Demonstration Projects</a:t>
            </a:r>
            <a:br>
              <a:rPr lang="en-US" sz="2800" dirty="0"/>
            </a:br>
            <a:endParaRPr lang="en-US" sz="2800" dirty="0"/>
          </a:p>
          <a:p>
            <a:pPr marL="342900" indent="-342900">
              <a:buFont typeface="Arial"/>
              <a:buChar char="•"/>
            </a:pPr>
            <a:r>
              <a:rPr lang="en-US" sz="2800" dirty="0"/>
              <a:t>If not have anything for demonstration projects, find educational </a:t>
            </a:r>
            <a:r>
              <a:rPr lang="en-US" sz="2800" b="1" i="1" u="sng" dirty="0"/>
              <a:t>games</a:t>
            </a:r>
            <a:r>
              <a:rPr lang="en-US" sz="2800" dirty="0"/>
              <a:t>.</a:t>
            </a:r>
          </a:p>
          <a:p>
            <a:pPr marL="800100" lvl="1" indent="-342900">
              <a:buFont typeface="Arial"/>
              <a:buChar char="•"/>
            </a:pPr>
            <a:r>
              <a:rPr lang="en-US" sz="2800" dirty="0"/>
              <a:t>Create document, put name of game and the website link.</a:t>
            </a:r>
            <a:br>
              <a:rPr lang="en-US" sz="2800" dirty="0"/>
            </a:br>
            <a:endParaRPr lang="en-US" sz="2800" dirty="0"/>
          </a:p>
          <a:p>
            <a:pPr marL="342900" indent="-342900">
              <a:buFont typeface="Arial"/>
              <a:buChar char="•"/>
            </a:pPr>
            <a:r>
              <a:rPr lang="en-US" sz="3600" dirty="0">
                <a:solidFill>
                  <a:srgbClr val="7030A0"/>
                </a:solidFill>
              </a:rPr>
              <a:t>Submit what you have so far to </a:t>
            </a:r>
            <a:r>
              <a:rPr lang="en-US" sz="3600" b="1" i="1" u="sng" dirty="0">
                <a:solidFill>
                  <a:srgbClr val="7030A0"/>
                </a:solidFill>
              </a:rPr>
              <a:t>Games</a:t>
            </a:r>
            <a:r>
              <a:rPr lang="en-US" sz="3600" dirty="0">
                <a:solidFill>
                  <a:srgbClr val="7030A0"/>
                </a:solidFill>
              </a:rPr>
              <a:t> in Schoology.</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426147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pPr algn="ctr"/>
            <a:r>
              <a:rPr lang="en-US" dirty="0"/>
              <a:t>Today’s “Plan”—Tuesday August 22, 2023</a:t>
            </a:r>
            <a:br>
              <a:rPr lang="en-US" dirty="0"/>
            </a:br>
            <a:r>
              <a:rPr lang="en-US" dirty="0"/>
              <a:t>STEAM</a:t>
            </a:r>
          </a:p>
        </p:txBody>
      </p:sp>
      <p:sp>
        <p:nvSpPr>
          <p:cNvPr id="3" name="TextBox 2"/>
          <p:cNvSpPr txBox="1"/>
          <p:nvPr/>
        </p:nvSpPr>
        <p:spPr>
          <a:xfrm>
            <a:off x="416719" y="1414462"/>
            <a:ext cx="11358562" cy="5016758"/>
          </a:xfrm>
          <a:prstGeom prst="rect">
            <a:avLst/>
          </a:prstGeom>
          <a:noFill/>
        </p:spPr>
        <p:txBody>
          <a:bodyPr wrap="square" rtlCol="0">
            <a:spAutoFit/>
          </a:bodyPr>
          <a:lstStyle/>
          <a:p>
            <a:pPr marL="342900" indent="-342900">
              <a:buFont typeface="Arial"/>
              <a:buChar char="•"/>
            </a:pPr>
            <a:r>
              <a:rPr lang="en-US" sz="4000" dirty="0"/>
              <a:t>Attendance/Seating Chart/Brain Stretcher</a:t>
            </a:r>
          </a:p>
          <a:p>
            <a:pPr marL="342900" indent="-342900">
              <a:buFont typeface="Arial"/>
              <a:buChar char="•"/>
            </a:pPr>
            <a:r>
              <a:rPr lang="en-US" sz="4000" dirty="0"/>
              <a:t>Briefly discuss the class</a:t>
            </a:r>
          </a:p>
          <a:p>
            <a:pPr marL="342900" indent="-342900">
              <a:buFont typeface="Arial"/>
              <a:buChar char="•"/>
            </a:pPr>
            <a:r>
              <a:rPr lang="en-US" sz="4000" dirty="0"/>
              <a:t>What will you need for this class?</a:t>
            </a:r>
          </a:p>
          <a:p>
            <a:pPr marL="1257300" lvl="2" indent="-342900">
              <a:buFont typeface="Arial"/>
              <a:buChar char="•"/>
            </a:pPr>
            <a:r>
              <a:rPr lang="en-US" sz="4000" dirty="0"/>
              <a:t>A-Z activity (not for 6</a:t>
            </a:r>
            <a:r>
              <a:rPr lang="en-US" sz="4000" baseline="30000" dirty="0"/>
              <a:t>th</a:t>
            </a:r>
            <a:r>
              <a:rPr lang="en-US" sz="4000" dirty="0"/>
              <a:t> grade)</a:t>
            </a:r>
          </a:p>
          <a:p>
            <a:pPr marL="342900" indent="-342900">
              <a:buFont typeface="Arial"/>
              <a:buChar char="•"/>
            </a:pPr>
            <a:r>
              <a:rPr lang="en-US" sz="4000" dirty="0"/>
              <a:t>Week 1 Teach </a:t>
            </a:r>
            <a:r>
              <a:rPr lang="en-US" sz="4000" dirty="0" err="1"/>
              <a:t>To’s</a:t>
            </a:r>
            <a:r>
              <a:rPr lang="en-US" sz="4000" dirty="0"/>
              <a:t> </a:t>
            </a:r>
          </a:p>
          <a:p>
            <a:pPr marL="342900" indent="-342900">
              <a:buFont typeface="Arial"/>
              <a:buChar char="•"/>
            </a:pPr>
            <a:r>
              <a:rPr lang="en-US" sz="4000" dirty="0"/>
              <a:t>Getting Acquainted Activity</a:t>
            </a:r>
          </a:p>
          <a:p>
            <a:pPr marL="342900" indent="-342900">
              <a:buFont typeface="Arial"/>
              <a:buChar char="•"/>
            </a:pPr>
            <a:r>
              <a:rPr lang="en-US" sz="4000" dirty="0"/>
              <a:t>Begin constructing Keynote/Google Slide</a:t>
            </a:r>
          </a:p>
          <a:p>
            <a:endParaRPr lang="en-US" sz="4000" dirty="0"/>
          </a:p>
        </p:txBody>
      </p:sp>
    </p:spTree>
    <p:extLst>
      <p:ext uri="{BB962C8B-B14F-4D97-AF65-F5344CB8AC3E}">
        <p14:creationId xmlns:p14="http://schemas.microsoft.com/office/powerpoint/2010/main" val="19300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B54F2-0ED0-E307-325F-BB6EC87451DE}"/>
              </a:ext>
            </a:extLst>
          </p:cNvPr>
          <p:cNvPicPr>
            <a:picLocks noChangeAspect="1"/>
          </p:cNvPicPr>
          <p:nvPr/>
        </p:nvPicPr>
        <p:blipFill>
          <a:blip r:embed="rId2"/>
          <a:stretch>
            <a:fillRect/>
          </a:stretch>
        </p:blipFill>
        <p:spPr>
          <a:xfrm>
            <a:off x="1557338" y="-21395"/>
            <a:ext cx="9029700" cy="6864586"/>
          </a:xfrm>
          <a:prstGeom prst="rect">
            <a:avLst/>
          </a:prstGeom>
        </p:spPr>
      </p:pic>
    </p:spTree>
    <p:extLst>
      <p:ext uri="{BB962C8B-B14F-4D97-AF65-F5344CB8AC3E}">
        <p14:creationId xmlns:p14="http://schemas.microsoft.com/office/powerpoint/2010/main" val="2060652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31, 2023</a:t>
            </a:r>
            <a:br>
              <a:rPr lang="en-US" dirty="0"/>
            </a:br>
            <a:r>
              <a:rPr lang="en-US" dirty="0"/>
              <a:t>6</a:t>
            </a:r>
            <a:r>
              <a:rPr lang="en-US" baseline="30000" dirty="0"/>
              <a:t>th</a:t>
            </a:r>
            <a:r>
              <a:rPr lang="en-US" dirty="0"/>
              <a:t> grade STEAM</a:t>
            </a:r>
          </a:p>
        </p:txBody>
      </p:sp>
      <p:sp>
        <p:nvSpPr>
          <p:cNvPr id="3" name="TextBox 2"/>
          <p:cNvSpPr txBox="1"/>
          <p:nvPr/>
        </p:nvSpPr>
        <p:spPr>
          <a:xfrm>
            <a:off x="-1" y="1164134"/>
            <a:ext cx="8972551" cy="4832092"/>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Final Hovercraft Test</a:t>
            </a:r>
            <a:br>
              <a:rPr lang="en-US" sz="2800" dirty="0"/>
            </a:br>
            <a:endParaRPr lang="en-US" sz="2800" dirty="0"/>
          </a:p>
          <a:p>
            <a:pPr marL="342900" indent="-342900">
              <a:buFont typeface="Arial"/>
              <a:buChar char="•"/>
            </a:pPr>
            <a:r>
              <a:rPr lang="en-US" sz="2800" dirty="0"/>
              <a:t>Hovercraft Evaluation</a:t>
            </a:r>
            <a:br>
              <a:rPr lang="en-US" sz="2800" dirty="0"/>
            </a:br>
            <a:endParaRPr lang="en-US" sz="2800" dirty="0"/>
          </a:p>
          <a:p>
            <a:pPr marL="342900" indent="-342900">
              <a:buFont typeface="Arial"/>
              <a:buChar char="•"/>
            </a:pPr>
            <a:r>
              <a:rPr lang="en-US" sz="2800" dirty="0"/>
              <a:t>If done, continue finding educational </a:t>
            </a:r>
            <a:r>
              <a:rPr lang="en-US" sz="2800" b="1" i="1" u="sng" dirty="0"/>
              <a:t>games</a:t>
            </a:r>
            <a:r>
              <a:rPr lang="en-US" sz="2800" dirty="0"/>
              <a:t>.</a:t>
            </a:r>
          </a:p>
          <a:p>
            <a:pPr marL="800100" lvl="1" indent="-342900">
              <a:buFont typeface="Arial"/>
              <a:buChar char="•"/>
            </a:pPr>
            <a:r>
              <a:rPr lang="en-US" sz="2800" dirty="0"/>
              <a:t>Create document, put name of game and the website link.</a:t>
            </a:r>
            <a:br>
              <a:rPr lang="en-US" sz="2800" dirty="0"/>
            </a:br>
            <a:endParaRPr lang="en-US" sz="2800" dirty="0"/>
          </a:p>
          <a:p>
            <a:pPr marL="342900" indent="-342900">
              <a:buFont typeface="Arial"/>
              <a:buChar char="•"/>
            </a:pPr>
            <a:r>
              <a:rPr lang="en-US" sz="2800" dirty="0"/>
              <a:t>Begin “Million Dollar Idea”</a:t>
            </a:r>
          </a:p>
        </p:txBody>
      </p:sp>
      <p:sp>
        <p:nvSpPr>
          <p:cNvPr id="5" name="TextBox 4">
            <a:extLst>
              <a:ext uri="{FF2B5EF4-FFF2-40B4-BE49-F238E27FC236}">
                <a16:creationId xmlns:a16="http://schemas.microsoft.com/office/drawing/2014/main" id="{3C76D859-02E6-F20E-7625-8739E7A99335}"/>
              </a:ext>
            </a:extLst>
          </p:cNvPr>
          <p:cNvSpPr txBox="1"/>
          <p:nvPr/>
        </p:nvSpPr>
        <p:spPr>
          <a:xfrm>
            <a:off x="8972550" y="1225689"/>
            <a:ext cx="3219450"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evaluate what worked well and what could have been improved with my hovercraft design.</a:t>
            </a:r>
          </a:p>
        </p:txBody>
      </p:sp>
    </p:spTree>
    <p:extLst>
      <p:ext uri="{BB962C8B-B14F-4D97-AF65-F5344CB8AC3E}">
        <p14:creationId xmlns:p14="http://schemas.microsoft.com/office/powerpoint/2010/main" val="101390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8284303" cy="1143000"/>
          </a:xfrm>
        </p:spPr>
        <p:txBody>
          <a:bodyPr>
            <a:normAutofit/>
          </a:bodyPr>
          <a:lstStyle/>
          <a:p>
            <a:pPr algn="ctr"/>
            <a:r>
              <a:rPr lang="en-US" b="1" i="1" u="sng" dirty="0"/>
              <a:t>Hovercraft Evaluation</a:t>
            </a:r>
          </a:p>
        </p:txBody>
      </p:sp>
      <p:sp>
        <p:nvSpPr>
          <p:cNvPr id="5" name="TextBox 4">
            <a:extLst>
              <a:ext uri="{FF2B5EF4-FFF2-40B4-BE49-F238E27FC236}">
                <a16:creationId xmlns:a16="http://schemas.microsoft.com/office/drawing/2014/main" id="{3C76D859-02E6-F20E-7625-8739E7A99335}"/>
              </a:ext>
            </a:extLst>
          </p:cNvPr>
          <p:cNvSpPr txBox="1"/>
          <p:nvPr/>
        </p:nvSpPr>
        <p:spPr>
          <a:xfrm>
            <a:off x="8348353" y="51790"/>
            <a:ext cx="3843647"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evaluate</a:t>
            </a:r>
            <a:r>
              <a:rPr lang="en-US" sz="3000" dirty="0">
                <a:solidFill>
                  <a:srgbClr val="7030A0"/>
                </a:solidFill>
              </a:rPr>
              <a:t> and </a:t>
            </a:r>
            <a:r>
              <a:rPr lang="en-US" sz="3000" b="1" i="1" u="sng" dirty="0">
                <a:solidFill>
                  <a:srgbClr val="7030A0"/>
                </a:solidFill>
              </a:rPr>
              <a:t>communicate</a:t>
            </a:r>
            <a:r>
              <a:rPr lang="en-US" sz="3000" dirty="0">
                <a:solidFill>
                  <a:srgbClr val="7030A0"/>
                </a:solidFill>
              </a:rPr>
              <a:t> what worked well and what could have been improved with my hovercraft design.</a:t>
            </a:r>
          </a:p>
        </p:txBody>
      </p:sp>
      <p:sp>
        <p:nvSpPr>
          <p:cNvPr id="4" name="TextBox 3">
            <a:extLst>
              <a:ext uri="{FF2B5EF4-FFF2-40B4-BE49-F238E27FC236}">
                <a16:creationId xmlns:a16="http://schemas.microsoft.com/office/drawing/2014/main" id="{42292298-3F3A-8683-AB9A-B6A3CF539B42}"/>
              </a:ext>
            </a:extLst>
          </p:cNvPr>
          <p:cNvSpPr txBox="1"/>
          <p:nvPr/>
        </p:nvSpPr>
        <p:spPr>
          <a:xfrm>
            <a:off x="0" y="1022684"/>
            <a:ext cx="8972550" cy="5509200"/>
          </a:xfrm>
          <a:prstGeom prst="rect">
            <a:avLst/>
          </a:prstGeom>
          <a:noFill/>
        </p:spPr>
        <p:txBody>
          <a:bodyPr wrap="square" rtlCol="0">
            <a:spAutoFit/>
          </a:bodyPr>
          <a:lstStyle/>
          <a:p>
            <a:r>
              <a:rPr lang="en-US" sz="3200" dirty="0"/>
              <a:t>Write a well constructed paragraph(s) which addresses the following:</a:t>
            </a:r>
          </a:p>
          <a:p>
            <a:pPr marL="342900" indent="-342900">
              <a:buFont typeface="Arial" panose="020B0604020202020204" pitchFamily="34" charset="0"/>
              <a:buChar char="•"/>
            </a:pPr>
            <a:r>
              <a:rPr lang="en-US" sz="3200" dirty="0">
                <a:solidFill>
                  <a:srgbClr val="7030A0"/>
                </a:solidFill>
              </a:rPr>
              <a:t>Has a topic/introductory sentence.</a:t>
            </a:r>
          </a:p>
          <a:p>
            <a:pPr marL="342900" indent="-342900">
              <a:buFont typeface="Arial" panose="020B0604020202020204" pitchFamily="34" charset="0"/>
              <a:buChar char="•"/>
            </a:pPr>
            <a:r>
              <a:rPr lang="en-US" sz="3200" dirty="0">
                <a:solidFill>
                  <a:srgbClr val="7030A0"/>
                </a:solidFill>
              </a:rPr>
              <a:t>Details some things that went well with your hovercraft.</a:t>
            </a:r>
          </a:p>
          <a:p>
            <a:pPr marL="342900" indent="-342900">
              <a:buFont typeface="Arial" panose="020B0604020202020204" pitchFamily="34" charset="0"/>
              <a:buChar char="•"/>
            </a:pPr>
            <a:r>
              <a:rPr lang="en-US" sz="3200" dirty="0">
                <a:solidFill>
                  <a:srgbClr val="7030A0"/>
                </a:solidFill>
              </a:rPr>
              <a:t>Explain what you could have done better.</a:t>
            </a:r>
          </a:p>
          <a:p>
            <a:pPr marL="342900" indent="-342900">
              <a:buFont typeface="Arial" panose="020B0604020202020204" pitchFamily="34" charset="0"/>
              <a:buChar char="•"/>
            </a:pPr>
            <a:r>
              <a:rPr lang="en-US" sz="3200" dirty="0">
                <a:solidFill>
                  <a:srgbClr val="7030A0"/>
                </a:solidFill>
              </a:rPr>
              <a:t>How did this engineering project compare to some of our others (boat, egg drop)?</a:t>
            </a:r>
          </a:p>
          <a:p>
            <a:pPr marL="342900" indent="-342900">
              <a:buFont typeface="Arial" panose="020B0604020202020204" pitchFamily="34" charset="0"/>
              <a:buChar char="•"/>
            </a:pPr>
            <a:r>
              <a:rPr lang="en-US" sz="3200" dirty="0">
                <a:solidFill>
                  <a:srgbClr val="7030A0"/>
                </a:solidFill>
              </a:rPr>
              <a:t>Has a conclusion sentence.</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When finished, submit to </a:t>
            </a:r>
            <a:r>
              <a:rPr lang="en-US" sz="3200" b="1" i="1" u="sng" dirty="0"/>
              <a:t>Hovercraft Evaluation</a:t>
            </a:r>
            <a:endParaRPr lang="en-US" sz="3200" dirty="0"/>
          </a:p>
        </p:txBody>
      </p:sp>
      <p:pic>
        <p:nvPicPr>
          <p:cNvPr id="7" name="Picture 6">
            <a:extLst>
              <a:ext uri="{FF2B5EF4-FFF2-40B4-BE49-F238E27FC236}">
                <a16:creationId xmlns:a16="http://schemas.microsoft.com/office/drawing/2014/main" id="{E59A6101-EF6F-BB9E-DDA9-D9A8812FBBD9}"/>
              </a:ext>
            </a:extLst>
          </p:cNvPr>
          <p:cNvPicPr>
            <a:picLocks noChangeAspect="1"/>
          </p:cNvPicPr>
          <p:nvPr/>
        </p:nvPicPr>
        <p:blipFill>
          <a:blip r:embed="rId2"/>
          <a:stretch>
            <a:fillRect/>
          </a:stretch>
        </p:blipFill>
        <p:spPr>
          <a:xfrm>
            <a:off x="9236726" y="3889232"/>
            <a:ext cx="2955274" cy="2968768"/>
          </a:xfrm>
          <a:prstGeom prst="rect">
            <a:avLst/>
          </a:prstGeom>
        </p:spPr>
      </p:pic>
    </p:spTree>
    <p:extLst>
      <p:ext uri="{BB962C8B-B14F-4D97-AF65-F5344CB8AC3E}">
        <p14:creationId xmlns:p14="http://schemas.microsoft.com/office/powerpoint/2010/main" val="99268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31,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972551" cy="5693866"/>
          </a:xfrm>
          <a:prstGeom prst="rect">
            <a:avLst/>
          </a:prstGeom>
          <a:noFill/>
        </p:spPr>
        <p:txBody>
          <a:bodyPr wrap="square" rtlCol="0">
            <a:spAutoFit/>
          </a:bodyPr>
          <a:lstStyle/>
          <a:p>
            <a:pPr marL="342900" indent="-342900">
              <a:buFont typeface="Arial"/>
              <a:buChar char="•"/>
            </a:pPr>
            <a:r>
              <a:rPr lang="en-US" sz="2800" dirty="0"/>
              <a:t>Attendance/Brain Stretcher</a:t>
            </a:r>
          </a:p>
          <a:p>
            <a:pPr marL="342900" indent="-342900">
              <a:buFont typeface="Arial"/>
              <a:buChar char="•"/>
            </a:pPr>
            <a:r>
              <a:rPr lang="en-US" sz="2800" dirty="0"/>
              <a:t>Evelyn &amp; </a:t>
            </a:r>
            <a:r>
              <a:rPr lang="en-US" sz="2800" dirty="0" err="1"/>
              <a:t>Danaly</a:t>
            </a:r>
            <a:r>
              <a:rPr lang="en-US" sz="2800" dirty="0"/>
              <a:t> test their Hovercraft</a:t>
            </a:r>
            <a:br>
              <a:rPr lang="en-US" sz="2800" dirty="0"/>
            </a:br>
            <a:endParaRPr lang="en-US" sz="2800" dirty="0"/>
          </a:p>
          <a:p>
            <a:pPr marL="342900" indent="-342900">
              <a:buFont typeface="Arial"/>
              <a:buChar char="•"/>
            </a:pPr>
            <a:r>
              <a:rPr lang="en-US" sz="2800" dirty="0"/>
              <a:t>Review Hovercraft Evaluation</a:t>
            </a:r>
          </a:p>
          <a:p>
            <a:pPr marL="342900" indent="-342900">
              <a:buFont typeface="Arial"/>
              <a:buChar char="•"/>
            </a:pPr>
            <a:r>
              <a:rPr lang="en-US" sz="2800" dirty="0"/>
              <a:t>Final Hovercraft Test</a:t>
            </a:r>
          </a:p>
          <a:p>
            <a:pPr marL="342900" indent="-342900">
              <a:buFont typeface="Arial"/>
              <a:buChar char="•"/>
            </a:pPr>
            <a:r>
              <a:rPr lang="en-US" sz="2800" dirty="0"/>
              <a:t>Give students time to finish </a:t>
            </a:r>
            <a:r>
              <a:rPr lang="en-US" sz="2800" b="1" i="1" u="sng" dirty="0"/>
              <a:t>Hovercraft Evaluation</a:t>
            </a:r>
            <a:br>
              <a:rPr lang="en-US" sz="2800" dirty="0"/>
            </a:br>
            <a:endParaRPr lang="en-US" sz="2800" dirty="0"/>
          </a:p>
          <a:p>
            <a:pPr marL="342900" indent="-342900">
              <a:buFont typeface="Arial"/>
              <a:buChar char="•"/>
            </a:pPr>
            <a:r>
              <a:rPr lang="en-US" sz="2800" dirty="0"/>
              <a:t>If done, continue finding educational </a:t>
            </a:r>
            <a:r>
              <a:rPr lang="en-US" sz="2800" b="1" i="1" u="sng" dirty="0"/>
              <a:t>games</a:t>
            </a:r>
            <a:r>
              <a:rPr lang="en-US" sz="2800" dirty="0"/>
              <a:t> for our website.</a:t>
            </a:r>
          </a:p>
          <a:p>
            <a:pPr marL="800100" lvl="1" indent="-342900">
              <a:buFont typeface="Arial"/>
              <a:buChar char="•"/>
            </a:pPr>
            <a:r>
              <a:rPr lang="en-US" sz="2800" dirty="0"/>
              <a:t>Create document, put name of game and the website link.</a:t>
            </a:r>
            <a:br>
              <a:rPr lang="en-US" sz="2800" dirty="0"/>
            </a:br>
            <a:endParaRPr lang="en-US" sz="2800" dirty="0"/>
          </a:p>
          <a:p>
            <a:pPr marL="342900" indent="-342900">
              <a:buFont typeface="Arial"/>
              <a:buChar char="•"/>
            </a:pPr>
            <a:r>
              <a:rPr lang="en-US" sz="2800" b="1" i="1" dirty="0"/>
              <a:t>Begin “Million Dollar Idea”</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evaluate</a:t>
            </a:r>
            <a:r>
              <a:rPr lang="en-US" sz="3000" dirty="0">
                <a:solidFill>
                  <a:srgbClr val="7030A0"/>
                </a:solidFill>
              </a:rPr>
              <a:t> and </a:t>
            </a:r>
            <a:r>
              <a:rPr lang="en-US" sz="3000" b="1" i="1" u="sng" dirty="0">
                <a:solidFill>
                  <a:srgbClr val="7030A0"/>
                </a:solidFill>
              </a:rPr>
              <a:t>communicate</a:t>
            </a:r>
            <a:r>
              <a:rPr lang="en-US" sz="3000" dirty="0">
                <a:solidFill>
                  <a:srgbClr val="7030A0"/>
                </a:solidFill>
              </a:rPr>
              <a:t> what worked well and what could have been improved with my hovercraft design.</a:t>
            </a:r>
          </a:p>
        </p:txBody>
      </p:sp>
    </p:spTree>
    <p:extLst>
      <p:ext uri="{BB962C8B-B14F-4D97-AF65-F5344CB8AC3E}">
        <p14:creationId xmlns:p14="http://schemas.microsoft.com/office/powerpoint/2010/main" val="8493953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8292417" cy="1143000"/>
          </a:xfrm>
        </p:spPr>
        <p:txBody>
          <a:bodyPr>
            <a:normAutofit/>
          </a:bodyPr>
          <a:lstStyle/>
          <a:p>
            <a:pPr algn="ctr"/>
            <a:r>
              <a:rPr lang="en-US" b="1" i="1" u="sng" dirty="0"/>
              <a:t>Hovercraft Evaluation</a:t>
            </a:r>
          </a:p>
        </p:txBody>
      </p:sp>
      <p:sp>
        <p:nvSpPr>
          <p:cNvPr id="5" name="TextBox 4">
            <a:extLst>
              <a:ext uri="{FF2B5EF4-FFF2-40B4-BE49-F238E27FC236}">
                <a16:creationId xmlns:a16="http://schemas.microsoft.com/office/drawing/2014/main" id="{3C76D859-02E6-F20E-7625-8739E7A99335}"/>
              </a:ext>
            </a:extLst>
          </p:cNvPr>
          <p:cNvSpPr txBox="1"/>
          <p:nvPr/>
        </p:nvSpPr>
        <p:spPr>
          <a:xfrm>
            <a:off x="8716488" y="51790"/>
            <a:ext cx="3475512"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evaluate</a:t>
            </a:r>
            <a:r>
              <a:rPr lang="en-US" sz="3000" dirty="0">
                <a:solidFill>
                  <a:srgbClr val="7030A0"/>
                </a:solidFill>
              </a:rPr>
              <a:t> and </a:t>
            </a:r>
            <a:r>
              <a:rPr lang="en-US" sz="3000" b="1" i="1" u="sng" dirty="0">
                <a:solidFill>
                  <a:srgbClr val="7030A0"/>
                </a:solidFill>
              </a:rPr>
              <a:t>communicate</a:t>
            </a:r>
            <a:r>
              <a:rPr lang="en-US" sz="3000" dirty="0">
                <a:solidFill>
                  <a:srgbClr val="7030A0"/>
                </a:solidFill>
              </a:rPr>
              <a:t> what worked well and what could have been improved with my hovercraft design.</a:t>
            </a:r>
          </a:p>
        </p:txBody>
      </p:sp>
      <p:sp>
        <p:nvSpPr>
          <p:cNvPr id="4" name="TextBox 3">
            <a:extLst>
              <a:ext uri="{FF2B5EF4-FFF2-40B4-BE49-F238E27FC236}">
                <a16:creationId xmlns:a16="http://schemas.microsoft.com/office/drawing/2014/main" id="{42292298-3F3A-8683-AB9A-B6A3CF539B42}"/>
              </a:ext>
            </a:extLst>
          </p:cNvPr>
          <p:cNvSpPr txBox="1"/>
          <p:nvPr/>
        </p:nvSpPr>
        <p:spPr>
          <a:xfrm>
            <a:off x="0" y="1022684"/>
            <a:ext cx="8972550" cy="5509200"/>
          </a:xfrm>
          <a:prstGeom prst="rect">
            <a:avLst/>
          </a:prstGeom>
          <a:noFill/>
        </p:spPr>
        <p:txBody>
          <a:bodyPr wrap="square" rtlCol="0">
            <a:spAutoFit/>
          </a:bodyPr>
          <a:lstStyle/>
          <a:p>
            <a:r>
              <a:rPr lang="en-US" sz="3200" dirty="0"/>
              <a:t>Write a well constructed paragraph(s) which addresses the following:</a:t>
            </a:r>
          </a:p>
          <a:p>
            <a:pPr marL="342900" indent="-342900">
              <a:buFont typeface="Arial" panose="020B0604020202020204" pitchFamily="34" charset="0"/>
              <a:buChar char="•"/>
            </a:pPr>
            <a:r>
              <a:rPr lang="en-US" sz="3200" dirty="0">
                <a:solidFill>
                  <a:srgbClr val="7030A0"/>
                </a:solidFill>
              </a:rPr>
              <a:t>Has a topic/introductory sentence.</a:t>
            </a:r>
          </a:p>
          <a:p>
            <a:pPr marL="342900" indent="-342900">
              <a:buFont typeface="Arial" panose="020B0604020202020204" pitchFamily="34" charset="0"/>
              <a:buChar char="•"/>
            </a:pPr>
            <a:r>
              <a:rPr lang="en-US" sz="3200" dirty="0">
                <a:solidFill>
                  <a:srgbClr val="7030A0"/>
                </a:solidFill>
              </a:rPr>
              <a:t>Details some things that went well with your hovercraft.</a:t>
            </a:r>
          </a:p>
          <a:p>
            <a:pPr marL="342900" indent="-342900">
              <a:buFont typeface="Arial" panose="020B0604020202020204" pitchFamily="34" charset="0"/>
              <a:buChar char="•"/>
            </a:pPr>
            <a:r>
              <a:rPr lang="en-US" sz="3200" dirty="0">
                <a:solidFill>
                  <a:srgbClr val="7030A0"/>
                </a:solidFill>
              </a:rPr>
              <a:t>Explain what you could have done better.</a:t>
            </a:r>
          </a:p>
          <a:p>
            <a:pPr marL="342900" indent="-342900">
              <a:buFont typeface="Arial" panose="020B0604020202020204" pitchFamily="34" charset="0"/>
              <a:buChar char="•"/>
            </a:pPr>
            <a:r>
              <a:rPr lang="en-US" sz="3200" dirty="0">
                <a:solidFill>
                  <a:srgbClr val="7030A0"/>
                </a:solidFill>
              </a:rPr>
              <a:t>How did this engineering project compare to some of our others (boat, egg drop)?</a:t>
            </a:r>
          </a:p>
          <a:p>
            <a:pPr marL="342900" indent="-342900">
              <a:buFont typeface="Arial" panose="020B0604020202020204" pitchFamily="34" charset="0"/>
              <a:buChar char="•"/>
            </a:pPr>
            <a:r>
              <a:rPr lang="en-US" sz="3200" dirty="0">
                <a:solidFill>
                  <a:srgbClr val="7030A0"/>
                </a:solidFill>
              </a:rPr>
              <a:t>Has a conclusion sentence.</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When finished, submit to </a:t>
            </a:r>
            <a:r>
              <a:rPr lang="en-US" sz="3200" b="1" i="1" u="sng" dirty="0"/>
              <a:t>Hovercraft Evaluation</a:t>
            </a:r>
            <a:endParaRPr lang="en-US" sz="3200" dirty="0"/>
          </a:p>
        </p:txBody>
      </p:sp>
      <p:pic>
        <p:nvPicPr>
          <p:cNvPr id="7" name="Picture 6">
            <a:extLst>
              <a:ext uri="{FF2B5EF4-FFF2-40B4-BE49-F238E27FC236}">
                <a16:creationId xmlns:a16="http://schemas.microsoft.com/office/drawing/2014/main" id="{E59A6101-EF6F-BB9E-DDA9-D9A8812FBBD9}"/>
              </a:ext>
            </a:extLst>
          </p:cNvPr>
          <p:cNvPicPr>
            <a:picLocks noChangeAspect="1"/>
          </p:cNvPicPr>
          <p:nvPr/>
        </p:nvPicPr>
        <p:blipFill>
          <a:blip r:embed="rId2"/>
          <a:stretch>
            <a:fillRect/>
          </a:stretch>
        </p:blipFill>
        <p:spPr>
          <a:xfrm>
            <a:off x="9236726" y="3889232"/>
            <a:ext cx="2955274" cy="2968768"/>
          </a:xfrm>
          <a:prstGeom prst="rect">
            <a:avLst/>
          </a:prstGeom>
        </p:spPr>
      </p:pic>
    </p:spTree>
    <p:extLst>
      <p:ext uri="{BB962C8B-B14F-4D97-AF65-F5344CB8AC3E}">
        <p14:creationId xmlns:p14="http://schemas.microsoft.com/office/powerpoint/2010/main" val="40365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746" y="-117088"/>
            <a:ext cx="9820507" cy="1143000"/>
          </a:xfrm>
        </p:spPr>
        <p:txBody>
          <a:bodyPr>
            <a:normAutofit/>
          </a:bodyPr>
          <a:lstStyle/>
          <a:p>
            <a:pPr algn="ctr"/>
            <a:r>
              <a:rPr lang="en-US" b="1" i="1" u="sng" dirty="0"/>
              <a:t>Million Dollar Idea</a:t>
            </a:r>
          </a:p>
        </p:txBody>
      </p:sp>
      <p:sp>
        <p:nvSpPr>
          <p:cNvPr id="3" name="TextBox 2"/>
          <p:cNvSpPr txBox="1"/>
          <p:nvPr/>
        </p:nvSpPr>
        <p:spPr>
          <a:xfrm>
            <a:off x="-1" y="779690"/>
            <a:ext cx="12192000" cy="2092881"/>
          </a:xfrm>
          <a:prstGeom prst="rect">
            <a:avLst/>
          </a:prstGeom>
          <a:noFill/>
        </p:spPr>
        <p:txBody>
          <a:bodyPr wrap="square" rtlCol="0">
            <a:spAutoFit/>
          </a:bodyPr>
          <a:lstStyle/>
          <a:p>
            <a:endParaRPr lang="en-US" sz="2600" dirty="0"/>
          </a:p>
          <a:p>
            <a:pPr marL="342900" indent="-342900">
              <a:buFont typeface="Arial"/>
              <a:buChar char="•"/>
            </a:pPr>
            <a:r>
              <a:rPr lang="en-US" sz="2600" dirty="0"/>
              <a:t>10 Genius Kid Inventions that Made Millions</a:t>
            </a:r>
          </a:p>
          <a:p>
            <a:pPr marL="342900" indent="-342900">
              <a:buFont typeface="Arial"/>
              <a:buChar char="•"/>
            </a:pPr>
            <a:r>
              <a:rPr lang="en-US" sz="2600" dirty="0">
                <a:hlinkClick r:id="rId2"/>
              </a:rPr>
              <a:t>https://www.youtube.com/watch?v=FJQ-ddCGPAE</a:t>
            </a:r>
            <a:endParaRPr lang="en-US" sz="2600" dirty="0"/>
          </a:p>
          <a:p>
            <a:pPr marL="342900" indent="-342900">
              <a:buFont typeface="Arial"/>
              <a:buChar char="•"/>
            </a:pPr>
            <a:endParaRPr lang="en-US" sz="2600" dirty="0"/>
          </a:p>
          <a:p>
            <a:endParaRPr lang="en-US" sz="2600" dirty="0"/>
          </a:p>
        </p:txBody>
      </p:sp>
    </p:spTree>
    <p:extLst>
      <p:ext uri="{BB962C8B-B14F-4D97-AF65-F5344CB8AC3E}">
        <p14:creationId xmlns:p14="http://schemas.microsoft.com/office/powerpoint/2010/main" val="139821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Hovercraft Evaluation</a:t>
            </a:r>
          </a:p>
        </p:txBody>
      </p:sp>
      <p:sp>
        <p:nvSpPr>
          <p:cNvPr id="5" name="TextBox 4">
            <a:extLst>
              <a:ext uri="{FF2B5EF4-FFF2-40B4-BE49-F238E27FC236}">
                <a16:creationId xmlns:a16="http://schemas.microsoft.com/office/drawing/2014/main" id="{3C76D859-02E6-F20E-7625-8739E7A99335}"/>
              </a:ext>
            </a:extLst>
          </p:cNvPr>
          <p:cNvSpPr txBox="1"/>
          <p:nvPr/>
        </p:nvSpPr>
        <p:spPr>
          <a:xfrm>
            <a:off x="8972550" y="51790"/>
            <a:ext cx="3219450" cy="378565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evaluate what worked well and what could have been improved with my hovercraft design.</a:t>
            </a:r>
          </a:p>
        </p:txBody>
      </p:sp>
      <p:sp>
        <p:nvSpPr>
          <p:cNvPr id="4" name="TextBox 3">
            <a:extLst>
              <a:ext uri="{FF2B5EF4-FFF2-40B4-BE49-F238E27FC236}">
                <a16:creationId xmlns:a16="http://schemas.microsoft.com/office/drawing/2014/main" id="{42292298-3F3A-8683-AB9A-B6A3CF539B42}"/>
              </a:ext>
            </a:extLst>
          </p:cNvPr>
          <p:cNvSpPr txBox="1"/>
          <p:nvPr/>
        </p:nvSpPr>
        <p:spPr>
          <a:xfrm>
            <a:off x="0" y="1022684"/>
            <a:ext cx="8972550" cy="5509200"/>
          </a:xfrm>
          <a:prstGeom prst="rect">
            <a:avLst/>
          </a:prstGeom>
          <a:noFill/>
        </p:spPr>
        <p:txBody>
          <a:bodyPr wrap="square" rtlCol="0">
            <a:spAutoFit/>
          </a:bodyPr>
          <a:lstStyle/>
          <a:p>
            <a:r>
              <a:rPr lang="en-US" sz="3200" dirty="0"/>
              <a:t>Write a well constructed paragraph(s) which addresses the following:</a:t>
            </a:r>
          </a:p>
          <a:p>
            <a:pPr marL="342900" indent="-342900">
              <a:buFont typeface="Arial" panose="020B0604020202020204" pitchFamily="34" charset="0"/>
              <a:buChar char="•"/>
            </a:pPr>
            <a:r>
              <a:rPr lang="en-US" sz="3200" dirty="0">
                <a:solidFill>
                  <a:srgbClr val="7030A0"/>
                </a:solidFill>
              </a:rPr>
              <a:t>Has a topic/introductory sentence.</a:t>
            </a:r>
          </a:p>
          <a:p>
            <a:pPr marL="342900" indent="-342900">
              <a:buFont typeface="Arial" panose="020B0604020202020204" pitchFamily="34" charset="0"/>
              <a:buChar char="•"/>
            </a:pPr>
            <a:r>
              <a:rPr lang="en-US" sz="3200" dirty="0">
                <a:solidFill>
                  <a:srgbClr val="7030A0"/>
                </a:solidFill>
              </a:rPr>
              <a:t>Details some things that went well with your hovercraft.</a:t>
            </a:r>
          </a:p>
          <a:p>
            <a:pPr marL="342900" indent="-342900">
              <a:buFont typeface="Arial" panose="020B0604020202020204" pitchFamily="34" charset="0"/>
              <a:buChar char="•"/>
            </a:pPr>
            <a:r>
              <a:rPr lang="en-US" sz="3200" dirty="0">
                <a:solidFill>
                  <a:srgbClr val="7030A0"/>
                </a:solidFill>
              </a:rPr>
              <a:t>Explain what you could have done better.</a:t>
            </a:r>
          </a:p>
          <a:p>
            <a:pPr marL="342900" indent="-342900">
              <a:buFont typeface="Arial" panose="020B0604020202020204" pitchFamily="34" charset="0"/>
              <a:buChar char="•"/>
            </a:pPr>
            <a:r>
              <a:rPr lang="en-US" sz="3200" dirty="0">
                <a:solidFill>
                  <a:srgbClr val="7030A0"/>
                </a:solidFill>
              </a:rPr>
              <a:t>How did this engineering project compare to some of our others (boat, egg drop)?</a:t>
            </a:r>
          </a:p>
          <a:p>
            <a:pPr marL="342900" indent="-342900">
              <a:buFont typeface="Arial" panose="020B0604020202020204" pitchFamily="34" charset="0"/>
              <a:buChar char="•"/>
            </a:pPr>
            <a:r>
              <a:rPr lang="en-US" sz="3200" dirty="0">
                <a:solidFill>
                  <a:srgbClr val="7030A0"/>
                </a:solidFill>
              </a:rPr>
              <a:t>Has a conclusion sentence.</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When finished, submit to </a:t>
            </a:r>
            <a:r>
              <a:rPr lang="en-US" sz="3200" b="1" i="1" u="sng" dirty="0"/>
              <a:t>Hovercraft Evaluation</a:t>
            </a:r>
            <a:endParaRPr lang="en-US" sz="3200" dirty="0"/>
          </a:p>
        </p:txBody>
      </p:sp>
      <p:pic>
        <p:nvPicPr>
          <p:cNvPr id="7" name="Picture 6">
            <a:extLst>
              <a:ext uri="{FF2B5EF4-FFF2-40B4-BE49-F238E27FC236}">
                <a16:creationId xmlns:a16="http://schemas.microsoft.com/office/drawing/2014/main" id="{E59A6101-EF6F-BB9E-DDA9-D9A8812FBBD9}"/>
              </a:ext>
            </a:extLst>
          </p:cNvPr>
          <p:cNvPicPr>
            <a:picLocks noChangeAspect="1"/>
          </p:cNvPicPr>
          <p:nvPr/>
        </p:nvPicPr>
        <p:blipFill>
          <a:blip r:embed="rId2"/>
          <a:stretch>
            <a:fillRect/>
          </a:stretch>
        </p:blipFill>
        <p:spPr>
          <a:xfrm>
            <a:off x="9236726" y="3889232"/>
            <a:ext cx="2955274" cy="2968768"/>
          </a:xfrm>
          <a:prstGeom prst="rect">
            <a:avLst/>
          </a:prstGeom>
        </p:spPr>
      </p:pic>
    </p:spTree>
    <p:extLst>
      <p:ext uri="{BB962C8B-B14F-4D97-AF65-F5344CB8AC3E}">
        <p14:creationId xmlns:p14="http://schemas.microsoft.com/office/powerpoint/2010/main" val="185215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October 31,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2677656"/>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Demonstration Projects</a:t>
            </a:r>
          </a:p>
          <a:p>
            <a:pPr marL="800100" lvl="1" indent="-342900">
              <a:buFont typeface="Arial"/>
              <a:buChar char="•"/>
            </a:pPr>
            <a:r>
              <a:rPr lang="en-US" sz="2800" dirty="0"/>
              <a:t>Show video examples</a:t>
            </a:r>
            <a:br>
              <a:rPr lang="en-US" sz="2800" dirty="0"/>
            </a:br>
            <a:endParaRPr lang="en-US" sz="2800" dirty="0"/>
          </a:p>
          <a:p>
            <a:pPr marL="342900" indent="-342900">
              <a:buFont typeface="Arial"/>
              <a:buChar char="•"/>
            </a:pPr>
            <a:r>
              <a:rPr lang="en-US" sz="2800" dirty="0"/>
              <a:t>Work on Demonstration Projects!</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83434408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November 1,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8972551" cy="4893647"/>
          </a:xfrm>
          <a:prstGeom prst="rect">
            <a:avLst/>
          </a:prstGeom>
          <a:noFill/>
        </p:spPr>
        <p:txBody>
          <a:bodyPr wrap="square" rtlCol="0">
            <a:spAutoFit/>
          </a:bodyPr>
          <a:lstStyle/>
          <a:p>
            <a:pPr marL="342900" indent="-342900">
              <a:buFont typeface="Arial"/>
              <a:buChar char="•"/>
            </a:pPr>
            <a:r>
              <a:rPr lang="en-US" sz="2400" dirty="0"/>
              <a:t>Attendance</a:t>
            </a:r>
          </a:p>
          <a:p>
            <a:pPr marL="342900" indent="-342900">
              <a:buFont typeface="Arial"/>
              <a:buChar char="•"/>
            </a:pPr>
            <a:r>
              <a:rPr lang="en-US" sz="2400" dirty="0"/>
              <a:t>Review </a:t>
            </a:r>
            <a:r>
              <a:rPr lang="en-US" sz="2400" b="1" i="1" u="sng" dirty="0"/>
              <a:t>Hovercraft Evaluation</a:t>
            </a:r>
            <a:br>
              <a:rPr lang="en-US" sz="2400" dirty="0"/>
            </a:br>
            <a:endParaRPr lang="en-US" sz="2400" dirty="0"/>
          </a:p>
          <a:p>
            <a:pPr marL="342900" indent="-342900">
              <a:buFont typeface="Arial"/>
              <a:buChar char="•"/>
            </a:pPr>
            <a:r>
              <a:rPr lang="en-US" sz="2400" b="1" i="1" dirty="0"/>
              <a:t>Begin “Million Dollar Idea”</a:t>
            </a:r>
          </a:p>
          <a:p>
            <a:pPr marL="800100" lvl="1" indent="-342900">
              <a:buFont typeface="Arial"/>
              <a:buChar char="•"/>
            </a:pPr>
            <a:r>
              <a:rPr lang="en-US" sz="2400" dirty="0"/>
              <a:t>Video:  10 Genius Kid Inventions (6</a:t>
            </a:r>
            <a:r>
              <a:rPr lang="en-US" sz="2400" baseline="30000" dirty="0"/>
              <a:t>th</a:t>
            </a:r>
            <a:r>
              <a:rPr lang="en-US" sz="2400" dirty="0"/>
              <a:t> grade)</a:t>
            </a:r>
          </a:p>
          <a:p>
            <a:pPr marL="800100" lvl="1" indent="-342900">
              <a:buFont typeface="Arial"/>
              <a:buChar char="•"/>
            </a:pPr>
            <a:r>
              <a:rPr lang="en-US" sz="2400" dirty="0"/>
              <a:t>Video:  Shark Tank:  Kid-</a:t>
            </a:r>
            <a:r>
              <a:rPr lang="en-US" sz="2400" dirty="0" err="1"/>
              <a:t>Preneurs</a:t>
            </a:r>
            <a:r>
              <a:rPr lang="en-US" sz="2400" dirty="0"/>
              <a:t> Edition(7</a:t>
            </a:r>
            <a:r>
              <a:rPr lang="en-US" sz="2400" baseline="30000" dirty="0"/>
              <a:t>th</a:t>
            </a:r>
            <a:r>
              <a:rPr lang="en-US" sz="2400" dirty="0"/>
              <a:t> grade)</a:t>
            </a:r>
            <a:br>
              <a:rPr lang="en-US" sz="2400" dirty="0"/>
            </a:br>
            <a:endParaRPr lang="en-US" sz="2400" dirty="0"/>
          </a:p>
          <a:p>
            <a:pPr marL="342900" indent="-342900">
              <a:buFont typeface="Arial"/>
              <a:buChar char="•"/>
            </a:pPr>
            <a:r>
              <a:rPr lang="en-US" sz="2400" dirty="0"/>
              <a:t>Why do “kids” make great inventors?</a:t>
            </a:r>
            <a:br>
              <a:rPr lang="en-US" sz="2400" b="1" i="1" u="sng" dirty="0"/>
            </a:br>
            <a:endParaRPr lang="en-US" sz="2400" b="1" i="1" u="sng" dirty="0"/>
          </a:p>
          <a:p>
            <a:pPr marL="342900" indent="-342900">
              <a:buFont typeface="Arial"/>
              <a:buChar char="•"/>
            </a:pPr>
            <a:r>
              <a:rPr lang="en-US" sz="2400" b="1" i="1" u="sng" dirty="0"/>
              <a:t>Brainstorm Million Dollar Ideas</a:t>
            </a:r>
            <a:r>
              <a:rPr lang="en-US" sz="2400" dirty="0"/>
              <a:t>—What bugs you?  How are you going to fix it?  What is going to be your Million Dollar Idea?</a:t>
            </a:r>
          </a:p>
          <a:p>
            <a:pPr marL="342900" indent="-342900">
              <a:buFont typeface="Arial"/>
              <a:buChar char="•"/>
            </a:pPr>
            <a:endParaRPr lang="en-US" sz="2400" dirty="0"/>
          </a:p>
          <a:p>
            <a:pPr marL="342900" indent="-342900">
              <a:buFont typeface="Arial"/>
              <a:buChar char="•"/>
            </a:pPr>
            <a:r>
              <a:rPr lang="en-US" sz="2400" dirty="0"/>
              <a:t>If time at end, </a:t>
            </a:r>
            <a:r>
              <a:rPr lang="en-US" sz="2400" dirty="0" err="1"/>
              <a:t>Blooket</a:t>
            </a: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identify</a:t>
            </a:r>
            <a:r>
              <a:rPr lang="en-US" sz="3000" dirty="0">
                <a:solidFill>
                  <a:srgbClr val="7030A0"/>
                </a:solidFill>
              </a:rPr>
              <a:t> a common problem and </a:t>
            </a:r>
            <a:r>
              <a:rPr lang="en-US" sz="3000" b="1" i="1" u="sng" dirty="0">
                <a:solidFill>
                  <a:srgbClr val="7030A0"/>
                </a:solidFill>
              </a:rPr>
              <a:t>brainstorm</a:t>
            </a:r>
            <a:r>
              <a:rPr lang="en-US" sz="3000" dirty="0">
                <a:solidFill>
                  <a:srgbClr val="7030A0"/>
                </a:solidFill>
              </a:rPr>
              <a:t> solutions to that problem.</a:t>
            </a:r>
          </a:p>
        </p:txBody>
      </p:sp>
    </p:spTree>
    <p:extLst>
      <p:ext uri="{BB962C8B-B14F-4D97-AF65-F5344CB8AC3E}">
        <p14:creationId xmlns:p14="http://schemas.microsoft.com/office/powerpoint/2010/main" val="149602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Million Dollar Idea Project</a:t>
            </a:r>
          </a:p>
        </p:txBody>
      </p:sp>
      <p:sp>
        <p:nvSpPr>
          <p:cNvPr id="3" name="TextBox 2"/>
          <p:cNvSpPr txBox="1"/>
          <p:nvPr/>
        </p:nvSpPr>
        <p:spPr>
          <a:xfrm>
            <a:off x="-1" y="1164134"/>
            <a:ext cx="8972551" cy="4524315"/>
          </a:xfrm>
          <a:prstGeom prst="rect">
            <a:avLst/>
          </a:prstGeom>
          <a:noFill/>
        </p:spPr>
        <p:txBody>
          <a:bodyPr wrap="square" rtlCol="0">
            <a:spAutoFit/>
          </a:bodyPr>
          <a:lstStyle/>
          <a:p>
            <a:r>
              <a:rPr lang="en-US" sz="3600" dirty="0"/>
              <a:t>Once you have idea(s), submit to </a:t>
            </a:r>
            <a:r>
              <a:rPr lang="en-US" sz="3600" b="1" i="1" u="sng" dirty="0"/>
              <a:t>Brainstorm Million Dollar Ideas</a:t>
            </a:r>
            <a:endParaRPr lang="en-US" sz="3600" dirty="0"/>
          </a:p>
          <a:p>
            <a:endParaRPr lang="en-US" sz="3600" b="1" i="1" u="sng" dirty="0"/>
          </a:p>
          <a:p>
            <a:r>
              <a:rPr lang="en-US" sz="3600" b="1" i="1" dirty="0"/>
              <a:t>For this project, in the end you will need:</a:t>
            </a:r>
            <a:endParaRPr lang="en-US" sz="3600" dirty="0"/>
          </a:p>
          <a:p>
            <a:pPr marL="1028700" lvl="1" indent="-571500">
              <a:buFont typeface="Arial" panose="020B0604020202020204" pitchFamily="34" charset="0"/>
              <a:buChar char="•"/>
            </a:pPr>
            <a:r>
              <a:rPr lang="en-US" sz="3600" dirty="0"/>
              <a:t>A description</a:t>
            </a:r>
          </a:p>
          <a:p>
            <a:pPr marL="1028700" lvl="1" indent="-571500">
              <a:buFont typeface="Arial" panose="020B0604020202020204" pitchFamily="34" charset="0"/>
              <a:buChar char="•"/>
            </a:pPr>
            <a:r>
              <a:rPr lang="en-US" sz="3600" dirty="0"/>
              <a:t>A catchy name</a:t>
            </a:r>
          </a:p>
          <a:p>
            <a:pPr marL="1028700" lvl="1" indent="-571500">
              <a:buFont typeface="Arial" panose="020B0604020202020204" pitchFamily="34" charset="0"/>
              <a:buChar char="•"/>
            </a:pPr>
            <a:r>
              <a:rPr lang="en-US" sz="3600" dirty="0"/>
              <a:t>A logo</a:t>
            </a:r>
          </a:p>
          <a:p>
            <a:pPr marL="1028700" lvl="1" indent="-571500">
              <a:buFont typeface="Arial" panose="020B0604020202020204" pitchFamily="34" charset="0"/>
              <a:buChar char="•"/>
            </a:pPr>
            <a:r>
              <a:rPr lang="en-US" sz="3600" dirty="0"/>
              <a:t>A pitch that you will present to the class</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identify</a:t>
            </a:r>
            <a:r>
              <a:rPr lang="en-US" sz="3000" dirty="0">
                <a:solidFill>
                  <a:srgbClr val="7030A0"/>
                </a:solidFill>
              </a:rPr>
              <a:t> a common problem and </a:t>
            </a:r>
            <a:r>
              <a:rPr lang="en-US" sz="3000" b="1" i="1" u="sng" dirty="0">
                <a:solidFill>
                  <a:srgbClr val="7030A0"/>
                </a:solidFill>
              </a:rPr>
              <a:t>brainstorm</a:t>
            </a:r>
            <a:r>
              <a:rPr lang="en-US" sz="3000" dirty="0">
                <a:solidFill>
                  <a:srgbClr val="7030A0"/>
                </a:solidFill>
              </a:rPr>
              <a:t> solutions to that problem.</a:t>
            </a:r>
          </a:p>
        </p:txBody>
      </p:sp>
    </p:spTree>
    <p:extLst>
      <p:ext uri="{BB962C8B-B14F-4D97-AF65-F5344CB8AC3E}">
        <p14:creationId xmlns:p14="http://schemas.microsoft.com/office/powerpoint/2010/main" val="185267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746" y="-117088"/>
            <a:ext cx="9820507" cy="1143000"/>
          </a:xfrm>
        </p:spPr>
        <p:txBody>
          <a:bodyPr>
            <a:normAutofit/>
          </a:bodyPr>
          <a:lstStyle/>
          <a:p>
            <a:pPr algn="ctr"/>
            <a:r>
              <a:rPr lang="en-US" b="1" i="1" u="sng" dirty="0"/>
              <a:t>Million Dollar Idea</a:t>
            </a:r>
          </a:p>
        </p:txBody>
      </p:sp>
      <p:sp>
        <p:nvSpPr>
          <p:cNvPr id="3" name="TextBox 2"/>
          <p:cNvSpPr txBox="1"/>
          <p:nvPr/>
        </p:nvSpPr>
        <p:spPr>
          <a:xfrm>
            <a:off x="-1" y="779690"/>
            <a:ext cx="12192000" cy="2092881"/>
          </a:xfrm>
          <a:prstGeom prst="rect">
            <a:avLst/>
          </a:prstGeom>
          <a:noFill/>
        </p:spPr>
        <p:txBody>
          <a:bodyPr wrap="square" rtlCol="0">
            <a:spAutoFit/>
          </a:bodyPr>
          <a:lstStyle/>
          <a:p>
            <a:endParaRPr lang="en-US" sz="2600" dirty="0"/>
          </a:p>
          <a:p>
            <a:pPr marL="342900" indent="-342900">
              <a:buFont typeface="Arial"/>
              <a:buChar char="•"/>
            </a:pPr>
            <a:r>
              <a:rPr lang="en-US" sz="2600" dirty="0"/>
              <a:t>10 Genius Kid Inventions that Made Millions</a:t>
            </a:r>
          </a:p>
          <a:p>
            <a:pPr marL="342900" indent="-342900">
              <a:buFont typeface="Arial"/>
              <a:buChar char="•"/>
            </a:pPr>
            <a:r>
              <a:rPr lang="en-US" sz="2600" dirty="0">
                <a:hlinkClick r:id="rId2"/>
              </a:rPr>
              <a:t>https://www.youtube.com/watch?v=FJQ-ddCGPAE</a:t>
            </a:r>
            <a:endParaRPr lang="en-US" sz="2600" dirty="0"/>
          </a:p>
          <a:p>
            <a:pPr marL="342900" indent="-342900">
              <a:buFont typeface="Arial"/>
              <a:buChar char="•"/>
            </a:pPr>
            <a:endParaRPr lang="en-US" sz="2600" dirty="0"/>
          </a:p>
          <a:p>
            <a:endParaRPr lang="en-US" sz="2600" dirty="0"/>
          </a:p>
        </p:txBody>
      </p:sp>
    </p:spTree>
    <p:extLst>
      <p:ext uri="{BB962C8B-B14F-4D97-AF65-F5344CB8AC3E}">
        <p14:creationId xmlns:p14="http://schemas.microsoft.com/office/powerpoint/2010/main" val="143749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5B731-41C6-6727-20B9-B3B2EBE6A713}"/>
              </a:ext>
            </a:extLst>
          </p:cNvPr>
          <p:cNvPicPr>
            <a:picLocks noChangeAspect="1"/>
          </p:cNvPicPr>
          <p:nvPr/>
        </p:nvPicPr>
        <p:blipFill>
          <a:blip r:embed="rId2"/>
          <a:stretch>
            <a:fillRect/>
          </a:stretch>
        </p:blipFill>
        <p:spPr>
          <a:xfrm>
            <a:off x="1526815" y="-1"/>
            <a:ext cx="9145948" cy="6863687"/>
          </a:xfrm>
          <a:prstGeom prst="rect">
            <a:avLst/>
          </a:prstGeom>
        </p:spPr>
      </p:pic>
    </p:spTree>
    <p:extLst>
      <p:ext uri="{BB962C8B-B14F-4D97-AF65-F5344CB8AC3E}">
        <p14:creationId xmlns:p14="http://schemas.microsoft.com/office/powerpoint/2010/main" val="59018075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November 1,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4832092"/>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Demonstration Projects</a:t>
            </a:r>
          </a:p>
          <a:p>
            <a:pPr marL="800100" lvl="1" indent="-342900">
              <a:buFont typeface="Arial"/>
              <a:buChar char="•"/>
            </a:pPr>
            <a:r>
              <a:rPr lang="en-US" sz="2800" dirty="0"/>
              <a:t>Show video examples</a:t>
            </a:r>
            <a:br>
              <a:rPr lang="en-US" sz="2800" dirty="0"/>
            </a:br>
            <a:endParaRPr lang="en-US" sz="2800" dirty="0"/>
          </a:p>
          <a:p>
            <a:pPr marL="342900" indent="-342900">
              <a:buFont typeface="Arial"/>
              <a:buChar char="•"/>
            </a:pPr>
            <a:r>
              <a:rPr lang="en-US" sz="2800" dirty="0"/>
              <a:t>Continue working on Demonstration Projects!</a:t>
            </a:r>
          </a:p>
          <a:p>
            <a:pPr marL="800100" lvl="1" indent="-342900">
              <a:buFont typeface="Arial"/>
              <a:buChar char="•"/>
            </a:pPr>
            <a:r>
              <a:rPr lang="en-US" sz="2800" dirty="0"/>
              <a:t>We want videos of your demo projects</a:t>
            </a:r>
            <a:br>
              <a:rPr lang="en-US" sz="2800" dirty="0"/>
            </a:br>
            <a:endParaRPr lang="en-US" sz="2800" dirty="0"/>
          </a:p>
          <a:p>
            <a:pPr marL="342900" indent="-342900">
              <a:buFont typeface="Arial"/>
              <a:buChar char="•"/>
            </a:pPr>
            <a:r>
              <a:rPr lang="en-US" sz="2800" dirty="0"/>
              <a:t>Need somebody to design button for Mrs. Greenway</a:t>
            </a:r>
            <a:br>
              <a:rPr lang="en-US" sz="2800" dirty="0"/>
            </a:br>
            <a:endParaRPr lang="en-US" sz="2800" dirty="0"/>
          </a:p>
          <a:p>
            <a:pPr marL="342900" indent="-342900">
              <a:buFont typeface="Arial"/>
              <a:buChar char="•"/>
            </a:pPr>
            <a:r>
              <a:rPr lang="en-US" sz="2800" dirty="0" err="1"/>
              <a:t>Blooket</a:t>
            </a:r>
            <a:r>
              <a:rPr lang="en-US" sz="2800" dirty="0"/>
              <a:t> at the end</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237069764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FB71F-2385-F9A3-80CA-7BED3F552858}"/>
              </a:ext>
            </a:extLst>
          </p:cNvPr>
          <p:cNvPicPr>
            <a:picLocks noChangeAspect="1"/>
          </p:cNvPicPr>
          <p:nvPr/>
        </p:nvPicPr>
        <p:blipFill>
          <a:blip r:embed="rId2"/>
          <a:stretch>
            <a:fillRect/>
          </a:stretch>
        </p:blipFill>
        <p:spPr>
          <a:xfrm>
            <a:off x="2285999" y="17162"/>
            <a:ext cx="7639165" cy="6840838"/>
          </a:xfrm>
          <a:prstGeom prst="rect">
            <a:avLst/>
          </a:prstGeom>
        </p:spPr>
      </p:pic>
    </p:spTree>
    <p:extLst>
      <p:ext uri="{BB962C8B-B14F-4D97-AF65-F5344CB8AC3E}">
        <p14:creationId xmlns:p14="http://schemas.microsoft.com/office/powerpoint/2010/main" val="245658769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November 2,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8972551" cy="5632311"/>
          </a:xfrm>
          <a:prstGeom prst="rect">
            <a:avLst/>
          </a:prstGeom>
          <a:noFill/>
        </p:spPr>
        <p:txBody>
          <a:bodyPr wrap="square" rtlCol="0">
            <a:spAutoFit/>
          </a:bodyPr>
          <a:lstStyle/>
          <a:p>
            <a:pPr marL="342900" indent="-342900">
              <a:buFont typeface="Arial"/>
              <a:buChar char="•"/>
            </a:pPr>
            <a:r>
              <a:rPr lang="en-US" sz="2400" dirty="0"/>
              <a:t>Attendance/Brain Stretcher</a:t>
            </a:r>
          </a:p>
          <a:p>
            <a:pPr marL="342900" indent="-342900">
              <a:buFont typeface="Arial"/>
              <a:buChar char="•"/>
            </a:pPr>
            <a:r>
              <a:rPr lang="en-US" sz="2400" dirty="0"/>
              <a:t>Video:  ”Silly Inventions That Made Their Inventors Rich”</a:t>
            </a:r>
            <a:br>
              <a:rPr lang="en-US" sz="2400" dirty="0"/>
            </a:br>
            <a:endParaRPr lang="en-US" sz="2400" dirty="0"/>
          </a:p>
          <a:p>
            <a:pPr marL="342900" indent="-342900">
              <a:buFont typeface="Arial"/>
              <a:buChar char="•"/>
            </a:pPr>
            <a:r>
              <a:rPr lang="en-US" sz="2400" b="1" i="1" dirty="0"/>
              <a:t>Continue “Million Dollar Idea”</a:t>
            </a:r>
            <a:br>
              <a:rPr lang="en-US" sz="2400" b="1" i="1" u="sng" dirty="0"/>
            </a:br>
            <a:endParaRPr lang="en-US" sz="2400" b="1" i="1" u="sng" dirty="0"/>
          </a:p>
          <a:p>
            <a:pPr marL="342900" indent="-342900">
              <a:buFont typeface="Arial"/>
              <a:buChar char="•"/>
            </a:pPr>
            <a:r>
              <a:rPr lang="en-US" sz="2400" b="1" i="1" u="sng" dirty="0"/>
              <a:t>Brainstorm Million Dollar Ideas</a:t>
            </a:r>
            <a:r>
              <a:rPr lang="en-US" sz="2400" dirty="0"/>
              <a:t>—What bugs you?  How are you going to fix it?  What is going to be your Million Dollar Idea?</a:t>
            </a:r>
          </a:p>
          <a:p>
            <a:pPr marL="342900" indent="-342900">
              <a:buFont typeface="Arial"/>
              <a:buChar char="•"/>
            </a:pPr>
            <a:endParaRPr lang="en-US" sz="2400" dirty="0"/>
          </a:p>
          <a:p>
            <a:pPr marL="342900" indent="-342900">
              <a:buFont typeface="Arial"/>
              <a:buChar char="•"/>
            </a:pPr>
            <a:r>
              <a:rPr lang="en-US" sz="2400" dirty="0"/>
              <a:t>Will then need:</a:t>
            </a:r>
          </a:p>
          <a:p>
            <a:pPr marL="800100" lvl="1" indent="-342900">
              <a:buFont typeface="Arial"/>
              <a:buChar char="•"/>
            </a:pPr>
            <a:r>
              <a:rPr lang="en-US" sz="2400" b="1" i="1" u="sng" dirty="0"/>
              <a:t>Invention Description</a:t>
            </a:r>
            <a:r>
              <a:rPr lang="en-US" sz="2400" dirty="0"/>
              <a:t> (write a brief paragraph about your idea/product)</a:t>
            </a:r>
          </a:p>
          <a:p>
            <a:pPr marL="800100" lvl="1" indent="-342900">
              <a:buFont typeface="Arial"/>
              <a:buChar char="•"/>
            </a:pPr>
            <a:r>
              <a:rPr lang="en-US" sz="2400" b="1" i="1" u="sng" dirty="0"/>
              <a:t>Invention Name</a:t>
            </a:r>
            <a:r>
              <a:rPr lang="en-US" sz="2400" dirty="0"/>
              <a:t> (try to think of a catchy name for your idea/product)</a:t>
            </a:r>
          </a:p>
          <a:p>
            <a:pPr marL="800100" lvl="1" indent="-342900">
              <a:buFont typeface="Arial"/>
              <a:buChar char="•"/>
            </a:pPr>
            <a:r>
              <a:rPr lang="en-US" sz="2400" b="1" i="1" u="sng" dirty="0"/>
              <a:t>Invention Logo</a:t>
            </a:r>
            <a:endParaRPr lang="en-US" sz="2400" dirty="0"/>
          </a:p>
          <a:p>
            <a:pPr marL="800100" lvl="1" indent="-342900">
              <a:buFont typeface="Arial"/>
              <a:buChar char="•"/>
            </a:pPr>
            <a:r>
              <a:rPr lang="en-US" sz="2400" dirty="0"/>
              <a:t>Begin preparing your </a:t>
            </a:r>
            <a:r>
              <a:rPr lang="en-US" sz="2400" b="1" i="1" u="sng" dirty="0"/>
              <a:t>Pitch</a:t>
            </a:r>
            <a:r>
              <a:rPr lang="en-US" sz="2400" dirty="0"/>
              <a:t> that you will give to the class</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identify</a:t>
            </a:r>
            <a:r>
              <a:rPr lang="en-US" sz="3000" dirty="0">
                <a:solidFill>
                  <a:srgbClr val="7030A0"/>
                </a:solidFill>
              </a:rPr>
              <a:t> a common problem and </a:t>
            </a:r>
            <a:r>
              <a:rPr lang="en-US" sz="3000" b="1" i="1" u="sng" dirty="0">
                <a:solidFill>
                  <a:srgbClr val="7030A0"/>
                </a:solidFill>
              </a:rPr>
              <a:t>brainstorm</a:t>
            </a:r>
            <a:r>
              <a:rPr lang="en-US" sz="3000" dirty="0">
                <a:solidFill>
                  <a:srgbClr val="7030A0"/>
                </a:solidFill>
              </a:rPr>
              <a:t> solutions to that problem.</a:t>
            </a:r>
          </a:p>
        </p:txBody>
      </p:sp>
    </p:spTree>
    <p:extLst>
      <p:ext uri="{BB962C8B-B14F-4D97-AF65-F5344CB8AC3E}">
        <p14:creationId xmlns:p14="http://schemas.microsoft.com/office/powerpoint/2010/main" val="167497775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3,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8972551" cy="5632311"/>
          </a:xfrm>
          <a:prstGeom prst="rect">
            <a:avLst/>
          </a:prstGeom>
          <a:noFill/>
        </p:spPr>
        <p:txBody>
          <a:bodyPr wrap="square" rtlCol="0">
            <a:spAutoFit/>
          </a:bodyPr>
          <a:lstStyle/>
          <a:p>
            <a:pPr marL="342900" indent="-342900">
              <a:buFont typeface="Arial"/>
              <a:buChar char="•"/>
            </a:pPr>
            <a:r>
              <a:rPr lang="en-US" sz="2400" dirty="0"/>
              <a:t>Attendance/Brain Stretcher</a:t>
            </a:r>
          </a:p>
          <a:p>
            <a:pPr marL="342900" indent="-342900">
              <a:buFont typeface="Arial"/>
              <a:buChar char="•"/>
            </a:pPr>
            <a:r>
              <a:rPr lang="en-US" sz="2400" b="1" i="1" dirty="0"/>
              <a:t>Continue “Million Dollar Idea”</a:t>
            </a:r>
            <a:br>
              <a:rPr lang="en-US" sz="2400" b="1" i="1" u="sng" dirty="0"/>
            </a:br>
            <a:endParaRPr lang="en-US" sz="2400" b="1" i="1" u="sng" dirty="0"/>
          </a:p>
          <a:p>
            <a:pPr marL="342900" indent="-342900">
              <a:buFont typeface="Arial"/>
              <a:buChar char="•"/>
            </a:pPr>
            <a:r>
              <a:rPr lang="en-US" sz="2400" b="1" i="1" u="sng" dirty="0"/>
              <a:t>Brainstorm Million Dollar Ideas</a:t>
            </a:r>
            <a:r>
              <a:rPr lang="en-US" sz="2400" dirty="0"/>
              <a:t>—What bugs you?  How are you going to fix it?  What is going to be your Million Dollar Idea?</a:t>
            </a:r>
          </a:p>
          <a:p>
            <a:pPr marL="342900" indent="-342900">
              <a:buFont typeface="Arial"/>
              <a:buChar char="•"/>
            </a:pPr>
            <a:endParaRPr lang="en-US" sz="2400" dirty="0"/>
          </a:p>
          <a:p>
            <a:pPr marL="342900" indent="-342900">
              <a:buFont typeface="Arial"/>
              <a:buChar char="•"/>
            </a:pPr>
            <a:r>
              <a:rPr lang="en-US" sz="2400" dirty="0"/>
              <a:t>Will then need:</a:t>
            </a:r>
          </a:p>
          <a:p>
            <a:pPr marL="800100" lvl="1" indent="-342900">
              <a:buFont typeface="Arial"/>
              <a:buChar char="•"/>
            </a:pPr>
            <a:r>
              <a:rPr lang="en-US" sz="2400" b="1" i="1" u="sng" dirty="0"/>
              <a:t>Invention Description</a:t>
            </a:r>
            <a:r>
              <a:rPr lang="en-US" sz="2400" dirty="0"/>
              <a:t> (write a brief paragraph about your idea/product)</a:t>
            </a:r>
          </a:p>
          <a:p>
            <a:pPr marL="800100" lvl="1" indent="-342900">
              <a:buFont typeface="Arial"/>
              <a:buChar char="•"/>
            </a:pPr>
            <a:r>
              <a:rPr lang="en-US" sz="2400" b="1" i="1" u="sng" dirty="0"/>
              <a:t>Invention Name</a:t>
            </a:r>
            <a:r>
              <a:rPr lang="en-US" sz="2400" dirty="0"/>
              <a:t> (try to think of a catchy name for your idea/product)</a:t>
            </a:r>
          </a:p>
          <a:p>
            <a:pPr marL="800100" lvl="1" indent="-342900">
              <a:buFont typeface="Arial"/>
              <a:buChar char="•"/>
            </a:pPr>
            <a:r>
              <a:rPr lang="en-US" sz="2400" b="1" i="1" u="sng" dirty="0"/>
              <a:t>Invention Logo</a:t>
            </a:r>
            <a:endParaRPr lang="en-US" sz="2400" dirty="0"/>
          </a:p>
          <a:p>
            <a:pPr marL="800100" lvl="1" indent="-342900">
              <a:buFont typeface="Arial"/>
              <a:buChar char="•"/>
            </a:pPr>
            <a:r>
              <a:rPr lang="en-US" sz="2400" dirty="0"/>
              <a:t>Begin preparing your </a:t>
            </a:r>
            <a:r>
              <a:rPr lang="en-US" sz="2400" b="1" i="1" u="sng" dirty="0"/>
              <a:t>Pitch</a:t>
            </a:r>
            <a:r>
              <a:rPr lang="en-US" sz="2400" dirty="0"/>
              <a:t> that you will give to the class</a:t>
            </a:r>
            <a:br>
              <a:rPr lang="en-US" sz="2400" dirty="0"/>
            </a:br>
            <a:endParaRPr lang="en-US" sz="2400" dirty="0"/>
          </a:p>
          <a:p>
            <a:pPr marL="342900" indent="-342900">
              <a:buFont typeface="Arial"/>
              <a:buChar char="•"/>
            </a:pPr>
            <a:r>
              <a:rPr lang="en-US" sz="2400" dirty="0"/>
              <a:t>If time, </a:t>
            </a:r>
            <a:r>
              <a:rPr lang="en-US" sz="2400" dirty="0" err="1"/>
              <a:t>Blooket</a:t>
            </a:r>
            <a:r>
              <a:rPr lang="en-US" sz="2400" dirty="0"/>
              <a:t> at the end.</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identify</a:t>
            </a:r>
            <a:r>
              <a:rPr lang="en-US" sz="3000" dirty="0">
                <a:solidFill>
                  <a:srgbClr val="7030A0"/>
                </a:solidFill>
              </a:rPr>
              <a:t> a common problem and </a:t>
            </a:r>
            <a:r>
              <a:rPr lang="en-US" sz="3000" b="1" i="1" u="sng" dirty="0">
                <a:solidFill>
                  <a:srgbClr val="7030A0"/>
                </a:solidFill>
              </a:rPr>
              <a:t>brainstorm</a:t>
            </a:r>
            <a:r>
              <a:rPr lang="en-US" sz="3000" dirty="0">
                <a:solidFill>
                  <a:srgbClr val="7030A0"/>
                </a:solidFill>
              </a:rPr>
              <a:t> solutions to that problem.</a:t>
            </a:r>
          </a:p>
        </p:txBody>
      </p:sp>
    </p:spTree>
    <p:extLst>
      <p:ext uri="{BB962C8B-B14F-4D97-AF65-F5344CB8AC3E}">
        <p14:creationId xmlns:p14="http://schemas.microsoft.com/office/powerpoint/2010/main" val="397910416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Million Dollar Idea Project</a:t>
            </a:r>
          </a:p>
        </p:txBody>
      </p:sp>
      <p:sp>
        <p:nvSpPr>
          <p:cNvPr id="3" name="TextBox 2"/>
          <p:cNvSpPr txBox="1"/>
          <p:nvPr/>
        </p:nvSpPr>
        <p:spPr>
          <a:xfrm>
            <a:off x="-1" y="1164134"/>
            <a:ext cx="8972551" cy="5078313"/>
          </a:xfrm>
          <a:prstGeom prst="rect">
            <a:avLst/>
          </a:prstGeom>
          <a:noFill/>
        </p:spPr>
        <p:txBody>
          <a:bodyPr wrap="square" rtlCol="0">
            <a:spAutoFit/>
          </a:bodyPr>
          <a:lstStyle/>
          <a:p>
            <a:r>
              <a:rPr lang="en-US" sz="3600" dirty="0"/>
              <a:t>Once you have idea(s), submit to </a:t>
            </a:r>
            <a:r>
              <a:rPr lang="en-US" sz="3600" b="1" i="1" u="sng" dirty="0"/>
              <a:t>Brainstorm Million Dollar Ideas</a:t>
            </a:r>
            <a:endParaRPr lang="en-US" sz="3600" dirty="0"/>
          </a:p>
          <a:p>
            <a:endParaRPr lang="en-US" sz="3600" b="1" i="1" u="sng" dirty="0"/>
          </a:p>
          <a:p>
            <a:r>
              <a:rPr lang="en-US" sz="3600" b="1" i="1" dirty="0"/>
              <a:t>For this project, in the end you will need:</a:t>
            </a:r>
            <a:endParaRPr lang="en-US" sz="3600" dirty="0"/>
          </a:p>
          <a:p>
            <a:pPr marL="1028700" lvl="1" indent="-571500">
              <a:buFont typeface="Arial" panose="020B0604020202020204" pitchFamily="34" charset="0"/>
              <a:buChar char="•"/>
            </a:pPr>
            <a:r>
              <a:rPr lang="en-US" sz="3600" b="1" i="1" u="sng" dirty="0"/>
              <a:t>Invention Description</a:t>
            </a:r>
          </a:p>
          <a:p>
            <a:pPr marL="1028700" lvl="1" indent="-571500">
              <a:buFont typeface="Arial" panose="020B0604020202020204" pitchFamily="34" charset="0"/>
              <a:buChar char="•"/>
            </a:pPr>
            <a:r>
              <a:rPr lang="en-US" sz="3600" dirty="0"/>
              <a:t>A catchy </a:t>
            </a:r>
            <a:r>
              <a:rPr lang="en-US" sz="3600" b="1" i="1" u="sng" dirty="0"/>
              <a:t>Invention Name</a:t>
            </a:r>
          </a:p>
          <a:p>
            <a:pPr marL="1028700" lvl="1" indent="-571500">
              <a:buFont typeface="Arial" panose="020B0604020202020204" pitchFamily="34" charset="0"/>
              <a:buChar char="•"/>
            </a:pPr>
            <a:r>
              <a:rPr lang="en-US" sz="3600" b="1" i="1" u="sng" dirty="0"/>
              <a:t>Invention Logo</a:t>
            </a:r>
          </a:p>
          <a:p>
            <a:pPr marL="1028700" lvl="1" indent="-571500">
              <a:buFont typeface="Arial" panose="020B0604020202020204" pitchFamily="34" charset="0"/>
              <a:buChar char="•"/>
            </a:pPr>
            <a:r>
              <a:rPr lang="en-US" sz="3600" dirty="0"/>
              <a:t>An  </a:t>
            </a:r>
            <a:r>
              <a:rPr lang="en-US" sz="3600" b="1" i="1" u="sng" dirty="0"/>
              <a:t>Invention Pitch</a:t>
            </a:r>
            <a:r>
              <a:rPr lang="en-US" sz="3600" dirty="0"/>
              <a:t> that you will present to the class</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a:t>
            </a:r>
            <a:r>
              <a:rPr lang="en-US" sz="3000" b="1" i="1" u="sng" dirty="0">
                <a:solidFill>
                  <a:srgbClr val="7030A0"/>
                </a:solidFill>
              </a:rPr>
              <a:t>identify</a:t>
            </a:r>
            <a:r>
              <a:rPr lang="en-US" sz="3000" dirty="0">
                <a:solidFill>
                  <a:srgbClr val="7030A0"/>
                </a:solidFill>
              </a:rPr>
              <a:t> a common problem and </a:t>
            </a:r>
            <a:r>
              <a:rPr lang="en-US" sz="3000" b="1" i="1" u="sng" dirty="0">
                <a:solidFill>
                  <a:srgbClr val="7030A0"/>
                </a:solidFill>
              </a:rPr>
              <a:t>brainstorm</a:t>
            </a:r>
            <a:r>
              <a:rPr lang="en-US" sz="3000" dirty="0">
                <a:solidFill>
                  <a:srgbClr val="7030A0"/>
                </a:solidFill>
              </a:rPr>
              <a:t> solutions to that problem.</a:t>
            </a:r>
          </a:p>
        </p:txBody>
      </p:sp>
    </p:spTree>
    <p:extLst>
      <p:ext uri="{BB962C8B-B14F-4D97-AF65-F5344CB8AC3E}">
        <p14:creationId xmlns:p14="http://schemas.microsoft.com/office/powerpoint/2010/main" val="4574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746" y="-117088"/>
            <a:ext cx="9820507" cy="1143000"/>
          </a:xfrm>
        </p:spPr>
        <p:txBody>
          <a:bodyPr>
            <a:normAutofit/>
          </a:bodyPr>
          <a:lstStyle/>
          <a:p>
            <a:pPr algn="ctr"/>
            <a:r>
              <a:rPr lang="en-US" b="1" i="1" u="sng" dirty="0"/>
              <a:t>Million Dollar Idea</a:t>
            </a:r>
          </a:p>
        </p:txBody>
      </p:sp>
      <p:sp>
        <p:nvSpPr>
          <p:cNvPr id="3" name="TextBox 2"/>
          <p:cNvSpPr txBox="1"/>
          <p:nvPr/>
        </p:nvSpPr>
        <p:spPr>
          <a:xfrm>
            <a:off x="-1" y="779690"/>
            <a:ext cx="12192000" cy="2092881"/>
          </a:xfrm>
          <a:prstGeom prst="rect">
            <a:avLst/>
          </a:prstGeom>
          <a:noFill/>
        </p:spPr>
        <p:txBody>
          <a:bodyPr wrap="square" rtlCol="0">
            <a:spAutoFit/>
          </a:bodyPr>
          <a:lstStyle/>
          <a:p>
            <a:endParaRPr lang="en-US" sz="2600" dirty="0"/>
          </a:p>
          <a:p>
            <a:pPr marL="342900" indent="-342900">
              <a:buFont typeface="Arial"/>
              <a:buChar char="•"/>
            </a:pPr>
            <a:r>
              <a:rPr lang="en-US" sz="2600" dirty="0"/>
              <a:t>10 Genius Kid Inventions that Made Millions</a:t>
            </a:r>
          </a:p>
          <a:p>
            <a:pPr marL="342900" indent="-342900">
              <a:buFont typeface="Arial"/>
              <a:buChar char="•"/>
            </a:pPr>
            <a:r>
              <a:rPr lang="en-US" sz="2600" dirty="0">
                <a:hlinkClick r:id="rId2"/>
              </a:rPr>
              <a:t>https://www.youtube.com/watch?v=FJQ-ddCGPAE</a:t>
            </a:r>
            <a:endParaRPr lang="en-US" sz="2600" dirty="0"/>
          </a:p>
          <a:p>
            <a:pPr marL="342900" indent="-342900">
              <a:buFont typeface="Arial"/>
              <a:buChar char="•"/>
            </a:pPr>
            <a:endParaRPr lang="en-US" sz="2600" dirty="0"/>
          </a:p>
          <a:p>
            <a:endParaRPr lang="en-US" sz="2600" dirty="0"/>
          </a:p>
        </p:txBody>
      </p:sp>
    </p:spTree>
    <p:extLst>
      <p:ext uri="{BB962C8B-B14F-4D97-AF65-F5344CB8AC3E}">
        <p14:creationId xmlns:p14="http://schemas.microsoft.com/office/powerpoint/2010/main" val="7083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3,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4401205"/>
          </a:xfrm>
          <a:prstGeom prst="rect">
            <a:avLst/>
          </a:prstGeom>
          <a:noFill/>
        </p:spPr>
        <p:txBody>
          <a:bodyPr wrap="square" rtlCol="0">
            <a:spAutoFit/>
          </a:bodyPr>
          <a:lstStyle/>
          <a:p>
            <a:pPr marL="342900" indent="-342900">
              <a:buFont typeface="Arial"/>
              <a:buChar char="•"/>
            </a:pPr>
            <a:r>
              <a:rPr lang="en-US" sz="2800" dirty="0"/>
              <a:t>Attendance/Brain Stretcher</a:t>
            </a:r>
          </a:p>
          <a:p>
            <a:pPr marL="342900" indent="-342900">
              <a:buFont typeface="Arial"/>
              <a:buChar char="•"/>
            </a:pPr>
            <a:r>
              <a:rPr lang="en-US" sz="2800" dirty="0"/>
              <a:t>We need to </a:t>
            </a:r>
            <a:r>
              <a:rPr lang="en-US" sz="2800" b="1" i="1" dirty="0"/>
              <a:t>clean up our messes!</a:t>
            </a:r>
          </a:p>
          <a:p>
            <a:pPr marL="800100" lvl="1" indent="-342900">
              <a:buFont typeface="Arial"/>
              <a:buChar char="•"/>
            </a:pPr>
            <a:r>
              <a:rPr lang="en-US" sz="2800" dirty="0"/>
              <a:t>Keep your materials organized</a:t>
            </a:r>
            <a:br>
              <a:rPr lang="en-US" sz="2800" b="1" i="1" dirty="0"/>
            </a:br>
            <a:endParaRPr lang="en-US" sz="2800" b="1" i="1" dirty="0"/>
          </a:p>
          <a:p>
            <a:pPr marL="342900" indent="-342900">
              <a:buFont typeface="Arial"/>
              <a:buChar char="•"/>
            </a:pPr>
            <a:r>
              <a:rPr lang="en-US" sz="2800" dirty="0"/>
              <a:t>Continue working on Demonstration Projects!</a:t>
            </a:r>
          </a:p>
          <a:p>
            <a:pPr marL="800100" lvl="1" indent="-342900">
              <a:buFont typeface="Arial"/>
              <a:buChar char="•"/>
            </a:pPr>
            <a:r>
              <a:rPr lang="en-US" sz="2800" dirty="0"/>
              <a:t>We want videos of your demo projects</a:t>
            </a:r>
            <a:br>
              <a:rPr lang="en-US" sz="2800" dirty="0"/>
            </a:br>
            <a:endParaRPr lang="en-US" sz="2800" dirty="0"/>
          </a:p>
          <a:p>
            <a:pPr marL="342900" indent="-342900">
              <a:buFont typeface="Arial"/>
              <a:buChar char="•"/>
            </a:pPr>
            <a:r>
              <a:rPr lang="en-US" sz="2800" dirty="0"/>
              <a:t>Need somebody to design button for Mrs. Greenway</a:t>
            </a:r>
            <a:br>
              <a:rPr lang="en-US" sz="2800" dirty="0"/>
            </a:br>
            <a:endParaRPr lang="en-US" sz="2800" dirty="0"/>
          </a:p>
          <a:p>
            <a:pPr marL="342900" indent="-342900">
              <a:buFont typeface="Arial"/>
              <a:buChar char="•"/>
            </a:pPr>
            <a:r>
              <a:rPr lang="en-US" sz="2800" dirty="0"/>
              <a:t>Will do a </a:t>
            </a:r>
            <a:r>
              <a:rPr lang="en-US" sz="2800" dirty="0" err="1"/>
              <a:t>Blooket</a:t>
            </a:r>
            <a:r>
              <a:rPr lang="en-US" sz="2800" dirty="0"/>
              <a:t> towards the end </a:t>
            </a:r>
            <a:r>
              <a:rPr lang="en-US" sz="2800"/>
              <a:t>of class.</a:t>
            </a:r>
            <a:endParaRPr lang="en-US" sz="28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421334191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FB71F-2385-F9A3-80CA-7BED3F552858}"/>
              </a:ext>
            </a:extLst>
          </p:cNvPr>
          <p:cNvPicPr>
            <a:picLocks noChangeAspect="1"/>
          </p:cNvPicPr>
          <p:nvPr/>
        </p:nvPicPr>
        <p:blipFill>
          <a:blip r:embed="rId2"/>
          <a:stretch>
            <a:fillRect/>
          </a:stretch>
        </p:blipFill>
        <p:spPr>
          <a:xfrm>
            <a:off x="2285999" y="17162"/>
            <a:ext cx="7639165" cy="6840838"/>
          </a:xfrm>
          <a:prstGeom prst="rect">
            <a:avLst/>
          </a:prstGeom>
        </p:spPr>
      </p:pic>
    </p:spTree>
    <p:extLst>
      <p:ext uri="{BB962C8B-B14F-4D97-AF65-F5344CB8AC3E}">
        <p14:creationId xmlns:p14="http://schemas.microsoft.com/office/powerpoint/2010/main" val="409670222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November 6,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8972551" cy="4893647"/>
          </a:xfrm>
          <a:prstGeom prst="rect">
            <a:avLst/>
          </a:prstGeom>
          <a:noFill/>
        </p:spPr>
        <p:txBody>
          <a:bodyPr wrap="square" rtlCol="0">
            <a:spAutoFit/>
          </a:bodyPr>
          <a:lstStyle/>
          <a:p>
            <a:pPr marL="342900" indent="-342900">
              <a:buFont typeface="Arial"/>
              <a:buChar char="•"/>
            </a:pPr>
            <a:r>
              <a:rPr lang="en-US" sz="2400" dirty="0"/>
              <a:t>Attendance</a:t>
            </a:r>
          </a:p>
          <a:p>
            <a:pPr marL="342900" indent="-342900">
              <a:buFont typeface="Arial"/>
              <a:buChar char="•"/>
            </a:pPr>
            <a:endParaRPr lang="en-US" sz="2400" b="1" i="1" dirty="0"/>
          </a:p>
          <a:p>
            <a:pPr marL="342900" indent="-342900">
              <a:buFont typeface="Arial"/>
              <a:buChar char="•"/>
            </a:pPr>
            <a:r>
              <a:rPr lang="en-US" sz="2400" dirty="0"/>
              <a:t>Review “Million Dollar Idea”</a:t>
            </a:r>
            <a:br>
              <a:rPr lang="en-US" sz="2400" b="1" i="1" u="sng" dirty="0"/>
            </a:br>
            <a:endParaRPr lang="en-US" sz="2400" b="1" i="1" u="sng" dirty="0"/>
          </a:p>
          <a:p>
            <a:pPr marL="342900" indent="-342900">
              <a:buFont typeface="Arial"/>
              <a:buChar char="•"/>
            </a:pPr>
            <a:r>
              <a:rPr lang="en-US" sz="2400" b="1" i="1" u="sng" dirty="0"/>
              <a:t>Brainstorm Million Dollar Idea</a:t>
            </a:r>
            <a:br>
              <a:rPr lang="en-US" sz="2400" b="1" i="1" u="sng" dirty="0"/>
            </a:br>
            <a:endParaRPr lang="en-US" sz="2400" dirty="0"/>
          </a:p>
          <a:p>
            <a:pPr marL="342900" indent="-342900">
              <a:buFont typeface="Arial"/>
              <a:buChar char="•"/>
            </a:pPr>
            <a:r>
              <a:rPr lang="en-US" sz="2400" dirty="0"/>
              <a:t>You will then need:</a:t>
            </a:r>
          </a:p>
          <a:p>
            <a:pPr marL="800100" lvl="1" indent="-342900">
              <a:buFont typeface="Arial"/>
              <a:buChar char="•"/>
            </a:pPr>
            <a:r>
              <a:rPr lang="en-US" sz="2400" b="1" i="1" u="sng" dirty="0"/>
              <a:t>Invention Description</a:t>
            </a:r>
            <a:r>
              <a:rPr lang="en-US" sz="2400" dirty="0"/>
              <a:t> (write a brief paragraph about your idea/product)</a:t>
            </a:r>
          </a:p>
          <a:p>
            <a:pPr marL="800100" lvl="1" indent="-342900">
              <a:buFont typeface="Arial"/>
              <a:buChar char="•"/>
            </a:pPr>
            <a:r>
              <a:rPr lang="en-US" sz="2400" b="1" i="1" u="sng" dirty="0"/>
              <a:t>Invention Name</a:t>
            </a:r>
            <a:r>
              <a:rPr lang="en-US" sz="2400" dirty="0"/>
              <a:t> (try to think of a catchy name for your idea/product)</a:t>
            </a:r>
          </a:p>
          <a:p>
            <a:pPr marL="800100" lvl="1" indent="-342900">
              <a:buFont typeface="Arial"/>
              <a:buChar char="•"/>
            </a:pPr>
            <a:r>
              <a:rPr lang="en-US" sz="2400" b="1" i="1" u="sng" dirty="0"/>
              <a:t>Invention Logo</a:t>
            </a:r>
            <a:endParaRPr lang="en-US" sz="2400" dirty="0"/>
          </a:p>
          <a:p>
            <a:pPr marL="800100" lvl="1" indent="-342900">
              <a:buFont typeface="Arial"/>
              <a:buChar char="•"/>
            </a:pPr>
            <a:r>
              <a:rPr lang="en-US" sz="2400" b="1" i="1" u="sng" dirty="0"/>
              <a:t>Invention Pitch</a:t>
            </a:r>
            <a:r>
              <a:rPr lang="en-US" sz="2400" dirty="0"/>
              <a:t> that you will present to the class</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2358535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746" y="-117088"/>
            <a:ext cx="9820507" cy="1143000"/>
          </a:xfrm>
        </p:spPr>
        <p:txBody>
          <a:bodyPr>
            <a:normAutofit/>
          </a:bodyPr>
          <a:lstStyle/>
          <a:p>
            <a:pPr algn="ctr"/>
            <a:r>
              <a:rPr lang="en-US" b="1" i="1" u="sng" dirty="0"/>
              <a:t>Million Dollar Idea</a:t>
            </a:r>
          </a:p>
        </p:txBody>
      </p:sp>
      <p:sp>
        <p:nvSpPr>
          <p:cNvPr id="3" name="TextBox 2"/>
          <p:cNvSpPr txBox="1"/>
          <p:nvPr/>
        </p:nvSpPr>
        <p:spPr>
          <a:xfrm>
            <a:off x="-1" y="779690"/>
            <a:ext cx="12192000" cy="2092881"/>
          </a:xfrm>
          <a:prstGeom prst="rect">
            <a:avLst/>
          </a:prstGeom>
          <a:noFill/>
        </p:spPr>
        <p:txBody>
          <a:bodyPr wrap="square" rtlCol="0">
            <a:spAutoFit/>
          </a:bodyPr>
          <a:lstStyle/>
          <a:p>
            <a:endParaRPr lang="en-US" sz="2600" dirty="0"/>
          </a:p>
          <a:p>
            <a:pPr marL="342900" indent="-342900">
              <a:buFont typeface="Arial"/>
              <a:buChar char="•"/>
            </a:pPr>
            <a:r>
              <a:rPr lang="en-US" sz="2600" dirty="0"/>
              <a:t>10 Genius Kid Inventions that Made Millions</a:t>
            </a:r>
          </a:p>
          <a:p>
            <a:pPr marL="342900" indent="-342900">
              <a:buFont typeface="Arial"/>
              <a:buChar char="•"/>
            </a:pPr>
            <a:r>
              <a:rPr lang="en-US" sz="2600" dirty="0">
                <a:hlinkClick r:id="rId2"/>
              </a:rPr>
              <a:t>https://www.youtube.com/watch?v=FJQ-ddCGPAE</a:t>
            </a:r>
            <a:endParaRPr lang="en-US" sz="2600" dirty="0"/>
          </a:p>
          <a:p>
            <a:pPr marL="342900" indent="-342900">
              <a:buFont typeface="Arial"/>
              <a:buChar char="•"/>
            </a:pPr>
            <a:endParaRPr lang="en-US" sz="2600" dirty="0"/>
          </a:p>
          <a:p>
            <a:endParaRPr lang="en-US" sz="2600" dirty="0"/>
          </a:p>
        </p:txBody>
      </p:sp>
    </p:spTree>
    <p:extLst>
      <p:ext uri="{BB962C8B-B14F-4D97-AF65-F5344CB8AC3E}">
        <p14:creationId xmlns:p14="http://schemas.microsoft.com/office/powerpoint/2010/main" val="37824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5D8C5-7B67-6A4D-0E1F-C8F7F6E185BE}"/>
              </a:ext>
            </a:extLst>
          </p:cNvPr>
          <p:cNvPicPr>
            <a:picLocks noChangeAspect="1"/>
          </p:cNvPicPr>
          <p:nvPr/>
        </p:nvPicPr>
        <p:blipFill>
          <a:blip r:embed="rId2"/>
          <a:stretch>
            <a:fillRect/>
          </a:stretch>
        </p:blipFill>
        <p:spPr>
          <a:xfrm>
            <a:off x="1485899" y="8047"/>
            <a:ext cx="9231045" cy="6849953"/>
          </a:xfrm>
          <a:prstGeom prst="rect">
            <a:avLst/>
          </a:prstGeom>
        </p:spPr>
      </p:pic>
    </p:spTree>
    <p:extLst>
      <p:ext uri="{BB962C8B-B14F-4D97-AF65-F5344CB8AC3E}">
        <p14:creationId xmlns:p14="http://schemas.microsoft.com/office/powerpoint/2010/main" val="911141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November 6,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262979"/>
          </a:xfrm>
          <a:prstGeom prst="rect">
            <a:avLst/>
          </a:prstGeom>
          <a:noFill/>
        </p:spPr>
        <p:txBody>
          <a:bodyPr wrap="square" rtlCol="0">
            <a:spAutoFit/>
          </a:bodyPr>
          <a:lstStyle/>
          <a:p>
            <a:pPr marL="342900" indent="-342900">
              <a:buFont typeface="Arial"/>
              <a:buChar char="•"/>
            </a:pPr>
            <a:r>
              <a:rPr lang="en-US" sz="2800" dirty="0"/>
              <a:t>Attendance/Brain Stretcher</a:t>
            </a:r>
          </a:p>
          <a:p>
            <a:pPr marL="342900" indent="-342900">
              <a:buFont typeface="Arial"/>
              <a:buChar char="•"/>
            </a:pPr>
            <a:r>
              <a:rPr lang="en-US" sz="2800" dirty="0"/>
              <a:t>Who has a video made of their Demonstration Project?</a:t>
            </a:r>
          </a:p>
          <a:p>
            <a:pPr marL="800100" lvl="1" indent="-342900">
              <a:buFont typeface="Arial"/>
              <a:buChar char="•"/>
            </a:pPr>
            <a:r>
              <a:rPr lang="en-US" sz="2800" dirty="0"/>
              <a:t>We want videos of your demo projects</a:t>
            </a:r>
          </a:p>
          <a:p>
            <a:pPr marL="800100" lvl="1" indent="-342900">
              <a:buFont typeface="Arial"/>
              <a:buChar char="•"/>
            </a:pPr>
            <a:r>
              <a:rPr lang="en-US" sz="2800" dirty="0"/>
              <a:t>Submit to </a:t>
            </a:r>
            <a:r>
              <a:rPr lang="en-US" sz="2800" b="1" i="1" u="sng" dirty="0"/>
              <a:t>Video 1</a:t>
            </a:r>
            <a:r>
              <a:rPr lang="en-US" sz="2800" b="1" i="1" u="sng" baseline="30000" dirty="0"/>
              <a:t>st</a:t>
            </a:r>
            <a:r>
              <a:rPr lang="en-US" sz="2800" b="1" i="1" u="sng" dirty="0"/>
              <a:t> Demo Project</a:t>
            </a:r>
            <a:br>
              <a:rPr lang="en-US" sz="2800" dirty="0"/>
            </a:br>
            <a:endParaRPr lang="en-US" sz="2800" dirty="0"/>
          </a:p>
          <a:p>
            <a:pPr marL="342900" indent="-342900">
              <a:buFont typeface="Arial"/>
              <a:buChar char="•"/>
            </a:pPr>
            <a:r>
              <a:rPr lang="en-US" sz="2800" dirty="0"/>
              <a:t>Work on </a:t>
            </a:r>
            <a:r>
              <a:rPr lang="en-US" sz="2800" b="1" i="1" u="sng" dirty="0"/>
              <a:t>Final Explanation #1</a:t>
            </a:r>
          </a:p>
          <a:p>
            <a:pPr marL="800100" lvl="1" indent="-342900">
              <a:buFont typeface="Arial"/>
              <a:buChar char="•"/>
            </a:pPr>
            <a:r>
              <a:rPr lang="en-US" sz="2800" dirty="0"/>
              <a:t>Get our logo from estesparksteam.com</a:t>
            </a:r>
          </a:p>
          <a:p>
            <a:pPr marL="800100" lvl="1" indent="-342900">
              <a:buFont typeface="Arial"/>
              <a:buChar char="•"/>
            </a:pPr>
            <a:r>
              <a:rPr lang="en-US" sz="2800" dirty="0"/>
              <a:t>Show template</a:t>
            </a:r>
            <a:br>
              <a:rPr lang="en-US" sz="2800" dirty="0"/>
            </a:br>
            <a:endParaRPr lang="en-US" sz="2800" dirty="0"/>
          </a:p>
          <a:p>
            <a:pPr marL="342900" indent="-342900">
              <a:buFont typeface="Arial"/>
              <a:buChar char="•"/>
            </a:pPr>
            <a:r>
              <a:rPr lang="en-US" sz="2800" dirty="0"/>
              <a:t>Continue working on Demonstration Projects.</a:t>
            </a:r>
            <a:br>
              <a:rPr lang="en-US" sz="2800" dirty="0"/>
            </a:br>
            <a:endParaRPr lang="en-US" sz="2800" dirty="0"/>
          </a:p>
          <a:p>
            <a:pPr marL="342900" indent="-342900">
              <a:buFont typeface="Arial"/>
              <a:buChar char="•"/>
            </a:pPr>
            <a:r>
              <a:rPr lang="en-US" sz="2800" dirty="0"/>
              <a:t>Work on laptops for anyone with “nothing to do”.</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34965915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394" y="-131400"/>
            <a:ext cx="11351210" cy="1143000"/>
          </a:xfrm>
        </p:spPr>
        <p:txBody>
          <a:bodyPr>
            <a:normAutofit/>
          </a:bodyPr>
          <a:lstStyle/>
          <a:p>
            <a:pPr algn="ctr"/>
            <a:r>
              <a:rPr lang="en-US" dirty="0"/>
              <a:t>Electricity ”Magic”</a:t>
            </a:r>
          </a:p>
        </p:txBody>
      </p:sp>
      <p:sp>
        <p:nvSpPr>
          <p:cNvPr id="3" name="TextBox 2"/>
          <p:cNvSpPr txBox="1"/>
          <p:nvPr/>
        </p:nvSpPr>
        <p:spPr>
          <a:xfrm>
            <a:off x="1643575" y="797510"/>
            <a:ext cx="8904849" cy="4893647"/>
          </a:xfrm>
          <a:prstGeom prst="rect">
            <a:avLst/>
          </a:prstGeom>
          <a:noFill/>
        </p:spPr>
        <p:txBody>
          <a:bodyPr wrap="square" rtlCol="0">
            <a:spAutoFit/>
          </a:bodyPr>
          <a:lstStyle/>
          <a:p>
            <a:r>
              <a:rPr lang="en-US" sz="2600" b="1" i="1" u="sng" dirty="0"/>
              <a:t>The Science Behind This:</a:t>
            </a:r>
            <a:endParaRPr lang="en-US" sz="2600" dirty="0"/>
          </a:p>
          <a:p>
            <a:r>
              <a:rPr lang="en-US" sz="2600" dirty="0"/>
              <a:t> 	Electricity is all around us.  It is even in you!  Do you know what the difference is between a </a:t>
            </a:r>
            <a:r>
              <a:rPr lang="en-US" sz="2600" b="1" i="1" u="sng" dirty="0"/>
              <a:t>conductor</a:t>
            </a:r>
            <a:r>
              <a:rPr lang="en-US" sz="2600" dirty="0"/>
              <a:t> and an </a:t>
            </a:r>
            <a:r>
              <a:rPr lang="en-US" sz="2600" b="1" i="1" u="sng" dirty="0"/>
              <a:t>insulator</a:t>
            </a:r>
            <a:r>
              <a:rPr lang="en-US" sz="2600" dirty="0"/>
              <a:t> of electricity?  A </a:t>
            </a:r>
            <a:r>
              <a:rPr lang="en-US" sz="2600" b="1" i="1" u="sng" dirty="0"/>
              <a:t>conductor</a:t>
            </a:r>
            <a:r>
              <a:rPr lang="en-US" sz="2600" dirty="0"/>
              <a:t> means electricity passes through something; an </a:t>
            </a:r>
            <a:r>
              <a:rPr lang="en-US" sz="2600" b="1" i="1" u="sng" dirty="0"/>
              <a:t>insulator</a:t>
            </a:r>
            <a:r>
              <a:rPr lang="en-US" sz="2600" dirty="0"/>
              <a:t> does not allow electricity to pass through it.</a:t>
            </a:r>
          </a:p>
          <a:p>
            <a:endParaRPr lang="en-US" sz="2600" dirty="0"/>
          </a:p>
          <a:p>
            <a:r>
              <a:rPr lang="en-US" sz="2600" b="1" i="1" u="sng" dirty="0"/>
              <a:t>What You Do:</a:t>
            </a:r>
          </a:p>
          <a:p>
            <a:r>
              <a:rPr lang="en-US" sz="2600" dirty="0"/>
              <a:t> 	With a friend, one of you hold onto one end of the “magic stick”, and then have your friend hold the other end.  Then with your empty hands, touch each other’s hand or fingers.  What happens?</a:t>
            </a:r>
          </a:p>
        </p:txBody>
      </p:sp>
      <p:pic>
        <p:nvPicPr>
          <p:cNvPr id="6" name="Picture 5">
            <a:extLst>
              <a:ext uri="{FF2B5EF4-FFF2-40B4-BE49-F238E27FC236}">
                <a16:creationId xmlns:a16="http://schemas.microsoft.com/office/drawing/2014/main" id="{85E938A1-2A49-0A75-68B6-0BD02794B4AE}"/>
              </a:ext>
            </a:extLst>
          </p:cNvPr>
          <p:cNvPicPr>
            <a:picLocks noChangeAspect="1"/>
          </p:cNvPicPr>
          <p:nvPr/>
        </p:nvPicPr>
        <p:blipFill>
          <a:blip r:embed="rId2"/>
          <a:stretch>
            <a:fillRect/>
          </a:stretch>
        </p:blipFill>
        <p:spPr>
          <a:xfrm>
            <a:off x="3209583" y="5542671"/>
            <a:ext cx="5772833" cy="1315329"/>
          </a:xfrm>
          <a:prstGeom prst="rect">
            <a:avLst/>
          </a:prstGeom>
        </p:spPr>
      </p:pic>
    </p:spTree>
    <p:extLst>
      <p:ext uri="{BB962C8B-B14F-4D97-AF65-F5344CB8AC3E}">
        <p14:creationId xmlns:p14="http://schemas.microsoft.com/office/powerpoint/2010/main" val="34036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November 7,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8972551" cy="1938992"/>
          </a:xfrm>
          <a:prstGeom prst="rect">
            <a:avLst/>
          </a:prstGeom>
          <a:noFill/>
        </p:spPr>
        <p:txBody>
          <a:bodyPr wrap="square" rtlCol="0">
            <a:spAutoFit/>
          </a:bodyPr>
          <a:lstStyle/>
          <a:p>
            <a:pPr marL="342900" indent="-342900">
              <a:buFont typeface="Arial"/>
              <a:buChar char="•"/>
            </a:pPr>
            <a:r>
              <a:rPr lang="en-US" sz="2400" dirty="0"/>
              <a:t>Attendance</a:t>
            </a:r>
          </a:p>
          <a:p>
            <a:pPr marL="342900" indent="-342900">
              <a:buFont typeface="Arial"/>
              <a:buChar char="•"/>
            </a:pPr>
            <a:endParaRPr lang="en-US" sz="2400" b="1" i="1" dirty="0"/>
          </a:p>
          <a:p>
            <a:pPr marL="342900" indent="-342900">
              <a:buFont typeface="Arial"/>
              <a:buChar char="•"/>
            </a:pPr>
            <a:r>
              <a:rPr lang="en-US" sz="2400" dirty="0"/>
              <a:t>Who is ready to present “Million Dollar Ideas”?</a:t>
            </a:r>
            <a:br>
              <a:rPr lang="en-US" sz="2400" b="1" i="1" u="sng" dirty="0"/>
            </a:br>
            <a:endParaRPr lang="en-US" sz="2400" b="1" i="1" u="sng" dirty="0"/>
          </a:p>
          <a:p>
            <a:pPr marL="342900" indent="-342900">
              <a:buFont typeface="Arial"/>
              <a:buChar char="•"/>
            </a:pPr>
            <a:r>
              <a:rPr lang="en-US" sz="2400" dirty="0"/>
              <a:t>With remaining time, finish up Million Dollar Ideas</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281836390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746" y="-117088"/>
            <a:ext cx="9820507" cy="1143000"/>
          </a:xfrm>
        </p:spPr>
        <p:txBody>
          <a:bodyPr>
            <a:normAutofit/>
          </a:bodyPr>
          <a:lstStyle/>
          <a:p>
            <a:pPr algn="ctr"/>
            <a:r>
              <a:rPr lang="en-US" b="1" i="1" u="sng" dirty="0"/>
              <a:t>Million Dollar Idea</a:t>
            </a:r>
          </a:p>
        </p:txBody>
      </p:sp>
      <p:sp>
        <p:nvSpPr>
          <p:cNvPr id="3" name="TextBox 2"/>
          <p:cNvSpPr txBox="1"/>
          <p:nvPr/>
        </p:nvSpPr>
        <p:spPr>
          <a:xfrm>
            <a:off x="-1" y="779690"/>
            <a:ext cx="12192000" cy="4431983"/>
          </a:xfrm>
          <a:prstGeom prst="rect">
            <a:avLst/>
          </a:prstGeom>
          <a:noFill/>
        </p:spPr>
        <p:txBody>
          <a:bodyPr wrap="square" rtlCol="0">
            <a:spAutoFit/>
          </a:bodyPr>
          <a:lstStyle/>
          <a:p>
            <a:endParaRPr lang="en-US" sz="2600" dirty="0"/>
          </a:p>
          <a:p>
            <a:pPr marL="342900" indent="-342900">
              <a:buFont typeface="Arial"/>
              <a:buChar char="•"/>
            </a:pPr>
            <a:r>
              <a:rPr lang="en-US" sz="3200" dirty="0"/>
              <a:t>You need submitted to Schoology:</a:t>
            </a:r>
          </a:p>
          <a:p>
            <a:pPr marL="800100" lvl="1" indent="-342900">
              <a:buFont typeface="Arial"/>
              <a:buChar char="•"/>
            </a:pPr>
            <a:r>
              <a:rPr lang="en-US" sz="3200" b="1" i="1" u="sng" dirty="0"/>
              <a:t>Brainstorm Million Dollar Idea</a:t>
            </a:r>
          </a:p>
          <a:p>
            <a:pPr marL="800100" lvl="1" indent="-342900">
              <a:buFont typeface="Arial"/>
              <a:buChar char="•"/>
            </a:pPr>
            <a:r>
              <a:rPr lang="en-US" sz="3200" b="1" i="1" u="sng" dirty="0"/>
              <a:t>Invention Description</a:t>
            </a:r>
            <a:r>
              <a:rPr lang="en-US" sz="3200" dirty="0"/>
              <a:t> (write a brief paragraph about your idea/product)</a:t>
            </a:r>
          </a:p>
          <a:p>
            <a:pPr marL="800100" lvl="1" indent="-342900">
              <a:buFont typeface="Arial"/>
              <a:buChar char="•"/>
            </a:pPr>
            <a:r>
              <a:rPr lang="en-US" sz="3200" b="1" i="1" u="sng" dirty="0"/>
              <a:t>Invention Name</a:t>
            </a:r>
            <a:r>
              <a:rPr lang="en-US" sz="3200" dirty="0"/>
              <a:t> (try to think of a catchy name for your idea/product)</a:t>
            </a:r>
          </a:p>
          <a:p>
            <a:pPr marL="800100" lvl="1" indent="-342900">
              <a:buFont typeface="Arial"/>
              <a:buChar char="•"/>
            </a:pPr>
            <a:r>
              <a:rPr lang="en-US" sz="3200" b="1" i="1" u="sng" dirty="0"/>
              <a:t>Invention Logo</a:t>
            </a:r>
            <a:endParaRPr lang="en-US" sz="3200" dirty="0"/>
          </a:p>
          <a:p>
            <a:pPr marL="800100" lvl="1" indent="-342900">
              <a:buFont typeface="Arial"/>
              <a:buChar char="•"/>
            </a:pPr>
            <a:r>
              <a:rPr lang="en-US" sz="3200" b="1" i="1" u="sng" dirty="0"/>
              <a:t>Invention Pitch</a:t>
            </a:r>
            <a:r>
              <a:rPr lang="en-US" sz="3200" dirty="0"/>
              <a:t> that you will present to the class</a:t>
            </a:r>
          </a:p>
        </p:txBody>
      </p:sp>
    </p:spTree>
    <p:extLst>
      <p:ext uri="{BB962C8B-B14F-4D97-AF65-F5344CB8AC3E}">
        <p14:creationId xmlns:p14="http://schemas.microsoft.com/office/powerpoint/2010/main" val="91055331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November 7,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262979"/>
          </a:xfrm>
          <a:prstGeom prst="rect">
            <a:avLst/>
          </a:prstGeom>
          <a:noFill/>
        </p:spPr>
        <p:txBody>
          <a:bodyPr wrap="square" rtlCol="0">
            <a:spAutoFit/>
          </a:bodyPr>
          <a:lstStyle/>
          <a:p>
            <a:pPr marL="342900" indent="-342900">
              <a:buFont typeface="Arial"/>
              <a:buChar char="•"/>
            </a:pPr>
            <a:r>
              <a:rPr lang="en-US" sz="2800" dirty="0"/>
              <a:t>Attendance/Brain Stretcher</a:t>
            </a:r>
          </a:p>
          <a:p>
            <a:pPr marL="342900" indent="-342900">
              <a:buFont typeface="Arial"/>
              <a:buChar char="•"/>
            </a:pPr>
            <a:r>
              <a:rPr lang="en-US" sz="2800" dirty="0"/>
              <a:t>Look at more videos </a:t>
            </a:r>
          </a:p>
          <a:p>
            <a:pPr marL="800100" lvl="1" indent="-342900">
              <a:buFont typeface="Arial"/>
              <a:buChar char="•"/>
            </a:pPr>
            <a:r>
              <a:rPr lang="en-US" sz="2800" dirty="0"/>
              <a:t>Submit to </a:t>
            </a:r>
            <a:r>
              <a:rPr lang="en-US" sz="2800" b="1" i="1" u="sng" dirty="0"/>
              <a:t>Video 1</a:t>
            </a:r>
            <a:r>
              <a:rPr lang="en-US" sz="2800" b="1" i="1" u="sng" baseline="30000" dirty="0"/>
              <a:t>st</a:t>
            </a:r>
            <a:r>
              <a:rPr lang="en-US" sz="2800" b="1" i="1" u="sng" dirty="0"/>
              <a:t> Demo Project</a:t>
            </a:r>
            <a:br>
              <a:rPr lang="en-US" sz="2800" dirty="0"/>
            </a:br>
            <a:endParaRPr lang="en-US" sz="2800" dirty="0"/>
          </a:p>
          <a:p>
            <a:pPr marL="342900" indent="-342900">
              <a:buFont typeface="Arial"/>
              <a:buChar char="•"/>
            </a:pPr>
            <a:r>
              <a:rPr lang="en-US" sz="2800" dirty="0"/>
              <a:t>Look at </a:t>
            </a:r>
            <a:r>
              <a:rPr lang="en-US" sz="2800" b="1" i="1" u="sng" dirty="0"/>
              <a:t>Final Explanation #1</a:t>
            </a:r>
          </a:p>
          <a:p>
            <a:pPr marL="800100" lvl="1" indent="-342900">
              <a:buFont typeface="Arial"/>
              <a:buChar char="•"/>
            </a:pPr>
            <a:r>
              <a:rPr lang="en-US" sz="2800" dirty="0"/>
              <a:t>Get our logo from estesparksteam.com</a:t>
            </a:r>
          </a:p>
          <a:p>
            <a:pPr marL="800100" lvl="1" indent="-342900">
              <a:buFont typeface="Arial"/>
              <a:buChar char="•"/>
            </a:pPr>
            <a:r>
              <a:rPr lang="en-US" sz="2800" dirty="0"/>
              <a:t>Show template</a:t>
            </a:r>
            <a:br>
              <a:rPr lang="en-US" sz="2800" dirty="0"/>
            </a:br>
            <a:endParaRPr lang="en-US" sz="2800" dirty="0"/>
          </a:p>
          <a:p>
            <a:pPr marL="342900" indent="-342900">
              <a:buFont typeface="Arial"/>
              <a:buChar char="•"/>
            </a:pPr>
            <a:r>
              <a:rPr lang="en-US" sz="2800" dirty="0"/>
              <a:t>Continue working on Demonstration Projects and Final Explanation #1</a:t>
            </a:r>
            <a:br>
              <a:rPr lang="en-US" sz="2800" dirty="0"/>
            </a:br>
            <a:endParaRPr lang="en-US" sz="2800" dirty="0"/>
          </a:p>
          <a:p>
            <a:pPr marL="342900" indent="-342900">
              <a:buFont typeface="Arial"/>
              <a:buChar char="•"/>
            </a:pPr>
            <a:r>
              <a:rPr lang="en-US" sz="2800" dirty="0"/>
              <a:t>Work on laptops for anyone with “nothing to do”.</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5809328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November 8, 2023</a:t>
            </a:r>
            <a:br>
              <a:rPr lang="en-US" dirty="0"/>
            </a:br>
            <a:r>
              <a:rPr lang="en-US" dirty="0"/>
              <a:t>6</a:t>
            </a:r>
            <a:r>
              <a:rPr lang="en-US" baseline="30000" dirty="0"/>
              <a:t>th</a:t>
            </a:r>
            <a:r>
              <a:rPr lang="en-US" dirty="0"/>
              <a:t> grade STEAM</a:t>
            </a:r>
          </a:p>
        </p:txBody>
      </p:sp>
      <p:sp>
        <p:nvSpPr>
          <p:cNvPr id="3" name="TextBox 2"/>
          <p:cNvSpPr txBox="1"/>
          <p:nvPr/>
        </p:nvSpPr>
        <p:spPr>
          <a:xfrm>
            <a:off x="140676" y="1328257"/>
            <a:ext cx="8972551" cy="1938992"/>
          </a:xfrm>
          <a:prstGeom prst="rect">
            <a:avLst/>
          </a:prstGeom>
          <a:noFill/>
        </p:spPr>
        <p:txBody>
          <a:bodyPr wrap="square" rtlCol="0">
            <a:spAutoFit/>
          </a:bodyPr>
          <a:lstStyle/>
          <a:p>
            <a:pPr marL="342900" indent="-342900">
              <a:buFont typeface="Arial"/>
              <a:buChar char="•"/>
            </a:pPr>
            <a:r>
              <a:rPr lang="en-US" sz="2400" dirty="0"/>
              <a:t>Attendance/Brain Stretcher</a:t>
            </a:r>
          </a:p>
          <a:p>
            <a:pPr marL="342900" indent="-342900">
              <a:buFont typeface="Arial"/>
              <a:buChar char="•"/>
            </a:pPr>
            <a:endParaRPr lang="en-US" sz="2400" b="1" i="1" dirty="0"/>
          </a:p>
          <a:p>
            <a:pPr marL="342900" indent="-342900">
              <a:buFont typeface="Arial"/>
              <a:buChar char="•"/>
            </a:pPr>
            <a:r>
              <a:rPr lang="en-US" sz="2400" dirty="0"/>
              <a:t>Finish presenting “Million Dollar Ideas”</a:t>
            </a:r>
            <a:br>
              <a:rPr lang="en-US" sz="2400" b="1" i="1" u="sng" dirty="0"/>
            </a:br>
            <a:endParaRPr lang="en-US" sz="2400" b="1" i="1" u="sng" dirty="0"/>
          </a:p>
          <a:p>
            <a:pPr marL="342900" indent="-342900">
              <a:buFont typeface="Arial"/>
              <a:buChar char="•"/>
            </a:pPr>
            <a:r>
              <a:rPr lang="en-US" sz="2400" dirty="0"/>
              <a:t>With remaining time, finish up Million Dollar Ideas</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220282253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746" y="-117088"/>
            <a:ext cx="9820507" cy="1143000"/>
          </a:xfrm>
        </p:spPr>
        <p:txBody>
          <a:bodyPr>
            <a:normAutofit/>
          </a:bodyPr>
          <a:lstStyle/>
          <a:p>
            <a:pPr algn="ctr"/>
            <a:r>
              <a:rPr lang="en-US" b="1" i="1" u="sng" dirty="0"/>
              <a:t>Million Dollar Idea</a:t>
            </a:r>
          </a:p>
        </p:txBody>
      </p:sp>
      <p:sp>
        <p:nvSpPr>
          <p:cNvPr id="3" name="TextBox 2"/>
          <p:cNvSpPr txBox="1"/>
          <p:nvPr/>
        </p:nvSpPr>
        <p:spPr>
          <a:xfrm>
            <a:off x="-1" y="779690"/>
            <a:ext cx="12192000" cy="4431983"/>
          </a:xfrm>
          <a:prstGeom prst="rect">
            <a:avLst/>
          </a:prstGeom>
          <a:noFill/>
        </p:spPr>
        <p:txBody>
          <a:bodyPr wrap="square" rtlCol="0">
            <a:spAutoFit/>
          </a:bodyPr>
          <a:lstStyle/>
          <a:p>
            <a:endParaRPr lang="en-US" sz="2600" dirty="0"/>
          </a:p>
          <a:p>
            <a:pPr marL="342900" indent="-342900">
              <a:buFont typeface="Arial"/>
              <a:buChar char="•"/>
            </a:pPr>
            <a:r>
              <a:rPr lang="en-US" sz="3200" dirty="0"/>
              <a:t>You need submitted to Schoology:</a:t>
            </a:r>
          </a:p>
          <a:p>
            <a:pPr marL="800100" lvl="1" indent="-342900">
              <a:buFont typeface="Arial"/>
              <a:buChar char="•"/>
            </a:pPr>
            <a:r>
              <a:rPr lang="en-US" sz="3200" b="1" i="1" u="sng" dirty="0"/>
              <a:t>Brainstorm Million Dollar Idea</a:t>
            </a:r>
          </a:p>
          <a:p>
            <a:pPr marL="800100" lvl="1" indent="-342900">
              <a:buFont typeface="Arial"/>
              <a:buChar char="•"/>
            </a:pPr>
            <a:r>
              <a:rPr lang="en-US" sz="3200" b="1" i="1" u="sng" dirty="0"/>
              <a:t>Invention Description</a:t>
            </a:r>
            <a:r>
              <a:rPr lang="en-US" sz="3200" dirty="0"/>
              <a:t> (write a brief paragraph about your idea/product)</a:t>
            </a:r>
          </a:p>
          <a:p>
            <a:pPr marL="800100" lvl="1" indent="-342900">
              <a:buFont typeface="Arial"/>
              <a:buChar char="•"/>
            </a:pPr>
            <a:r>
              <a:rPr lang="en-US" sz="3200" b="1" i="1" u="sng" dirty="0"/>
              <a:t>Invention Name</a:t>
            </a:r>
            <a:r>
              <a:rPr lang="en-US" sz="3200" dirty="0"/>
              <a:t> (try to think of a catchy name for your idea/product)</a:t>
            </a:r>
          </a:p>
          <a:p>
            <a:pPr marL="800100" lvl="1" indent="-342900">
              <a:buFont typeface="Arial"/>
              <a:buChar char="•"/>
            </a:pPr>
            <a:r>
              <a:rPr lang="en-US" sz="3200" b="1" i="1" u="sng" dirty="0"/>
              <a:t>Invention Logo</a:t>
            </a:r>
            <a:endParaRPr lang="en-US" sz="3200" dirty="0"/>
          </a:p>
          <a:p>
            <a:pPr marL="800100" lvl="1" indent="-342900">
              <a:buFont typeface="Arial"/>
              <a:buChar char="•"/>
            </a:pPr>
            <a:r>
              <a:rPr lang="en-US" sz="3200" b="1" i="1" u="sng" dirty="0"/>
              <a:t>Invention Pitch</a:t>
            </a:r>
            <a:r>
              <a:rPr lang="en-US" sz="3200" dirty="0"/>
              <a:t> that you will present to the class</a:t>
            </a:r>
          </a:p>
        </p:txBody>
      </p:sp>
    </p:spTree>
    <p:extLst>
      <p:ext uri="{BB962C8B-B14F-4D97-AF65-F5344CB8AC3E}">
        <p14:creationId xmlns:p14="http://schemas.microsoft.com/office/powerpoint/2010/main" val="337443193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November 8,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262979"/>
          </a:xfrm>
          <a:prstGeom prst="rect">
            <a:avLst/>
          </a:prstGeom>
          <a:noFill/>
        </p:spPr>
        <p:txBody>
          <a:bodyPr wrap="square" rtlCol="0">
            <a:spAutoFit/>
          </a:bodyPr>
          <a:lstStyle/>
          <a:p>
            <a:pPr marL="342900" indent="-342900">
              <a:buFont typeface="Arial"/>
              <a:buChar char="•"/>
            </a:pPr>
            <a:r>
              <a:rPr lang="en-US" sz="2800" dirty="0"/>
              <a:t>Attendance/Brain Stretcher</a:t>
            </a:r>
          </a:p>
          <a:p>
            <a:pPr marL="342900" indent="-342900">
              <a:buFont typeface="Arial"/>
              <a:buChar char="•"/>
            </a:pPr>
            <a:r>
              <a:rPr lang="en-US" sz="2800" dirty="0"/>
              <a:t>Look at more videos </a:t>
            </a:r>
          </a:p>
          <a:p>
            <a:pPr marL="800100" lvl="1" indent="-342900">
              <a:buFont typeface="Arial"/>
              <a:buChar char="•"/>
            </a:pPr>
            <a:r>
              <a:rPr lang="en-US" sz="2800" dirty="0"/>
              <a:t>Submit to </a:t>
            </a:r>
            <a:r>
              <a:rPr lang="en-US" sz="2800" b="1" i="1" u="sng" dirty="0"/>
              <a:t>Video 1</a:t>
            </a:r>
            <a:r>
              <a:rPr lang="en-US" sz="2800" b="1" i="1" u="sng" baseline="30000" dirty="0"/>
              <a:t>st</a:t>
            </a:r>
            <a:r>
              <a:rPr lang="en-US" sz="2800" b="1" i="1" u="sng" dirty="0"/>
              <a:t> Demo Project</a:t>
            </a:r>
            <a:br>
              <a:rPr lang="en-US" sz="2800" dirty="0"/>
            </a:br>
            <a:endParaRPr lang="en-US" sz="2800" dirty="0"/>
          </a:p>
          <a:p>
            <a:pPr marL="342900" indent="-342900">
              <a:buFont typeface="Arial"/>
              <a:buChar char="•"/>
            </a:pPr>
            <a:r>
              <a:rPr lang="en-US" sz="2800" dirty="0"/>
              <a:t>Look at </a:t>
            </a:r>
            <a:r>
              <a:rPr lang="en-US" sz="2800" b="1" i="1" u="sng" dirty="0"/>
              <a:t>Final Explanation #1</a:t>
            </a:r>
          </a:p>
          <a:p>
            <a:pPr marL="800100" lvl="1" indent="-342900">
              <a:buFont typeface="Arial"/>
              <a:buChar char="•"/>
            </a:pPr>
            <a:r>
              <a:rPr lang="en-US" sz="2800" dirty="0"/>
              <a:t>Get our logo from estesparksteam.com</a:t>
            </a:r>
          </a:p>
          <a:p>
            <a:pPr marL="800100" lvl="1" indent="-342900">
              <a:buFont typeface="Arial"/>
              <a:buChar char="•"/>
            </a:pPr>
            <a:r>
              <a:rPr lang="en-US" sz="2800" dirty="0"/>
              <a:t>Show example</a:t>
            </a:r>
            <a:br>
              <a:rPr lang="en-US" sz="2800" dirty="0"/>
            </a:br>
            <a:endParaRPr lang="en-US" sz="2800" dirty="0"/>
          </a:p>
          <a:p>
            <a:pPr marL="342900" indent="-342900">
              <a:buFont typeface="Arial"/>
              <a:buChar char="•"/>
            </a:pPr>
            <a:r>
              <a:rPr lang="en-US" sz="2800" dirty="0"/>
              <a:t>Continue working on Demonstration Projects and Final Explanation #1</a:t>
            </a:r>
            <a:br>
              <a:rPr lang="en-US" sz="2800" dirty="0"/>
            </a:br>
            <a:endParaRPr lang="en-US" sz="2800" dirty="0"/>
          </a:p>
          <a:p>
            <a:pPr marL="342900" indent="-342900">
              <a:buFont typeface="Arial"/>
              <a:buChar char="•"/>
            </a:pPr>
            <a:r>
              <a:rPr lang="en-US" sz="2800" dirty="0"/>
              <a:t>Work on laptops for anyone with “nothing to do”.</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73819056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394" y="-131400"/>
            <a:ext cx="11351210" cy="1143000"/>
          </a:xfrm>
        </p:spPr>
        <p:txBody>
          <a:bodyPr>
            <a:normAutofit/>
          </a:bodyPr>
          <a:lstStyle/>
          <a:p>
            <a:pPr algn="ctr"/>
            <a:r>
              <a:rPr lang="en-US" dirty="0"/>
              <a:t>Electricity ”Magic”</a:t>
            </a:r>
          </a:p>
        </p:txBody>
      </p:sp>
      <p:sp>
        <p:nvSpPr>
          <p:cNvPr id="3" name="TextBox 2"/>
          <p:cNvSpPr txBox="1"/>
          <p:nvPr/>
        </p:nvSpPr>
        <p:spPr>
          <a:xfrm>
            <a:off x="1643575" y="797510"/>
            <a:ext cx="8904849" cy="4893647"/>
          </a:xfrm>
          <a:prstGeom prst="rect">
            <a:avLst/>
          </a:prstGeom>
          <a:noFill/>
        </p:spPr>
        <p:txBody>
          <a:bodyPr wrap="square" rtlCol="0">
            <a:spAutoFit/>
          </a:bodyPr>
          <a:lstStyle/>
          <a:p>
            <a:r>
              <a:rPr lang="en-US" sz="2600" b="1" i="1" u="sng" dirty="0"/>
              <a:t>The Science Behind This:</a:t>
            </a:r>
            <a:endParaRPr lang="en-US" sz="2600" dirty="0"/>
          </a:p>
          <a:p>
            <a:r>
              <a:rPr lang="en-US" sz="2600" dirty="0"/>
              <a:t> 	Electricity is all around us.  It is even in you!  Do you know what the difference is between a </a:t>
            </a:r>
            <a:r>
              <a:rPr lang="en-US" sz="2600" b="1" i="1" u="sng" dirty="0"/>
              <a:t>conductor</a:t>
            </a:r>
            <a:r>
              <a:rPr lang="en-US" sz="2600" dirty="0"/>
              <a:t> and an </a:t>
            </a:r>
            <a:r>
              <a:rPr lang="en-US" sz="2600" b="1" i="1" u="sng" dirty="0"/>
              <a:t>insulator</a:t>
            </a:r>
            <a:r>
              <a:rPr lang="en-US" sz="2600" dirty="0"/>
              <a:t> of electricity?  A </a:t>
            </a:r>
            <a:r>
              <a:rPr lang="en-US" sz="2600" b="1" i="1" u="sng" dirty="0"/>
              <a:t>conductor</a:t>
            </a:r>
            <a:r>
              <a:rPr lang="en-US" sz="2600" dirty="0"/>
              <a:t> means electricity passes through something; an </a:t>
            </a:r>
            <a:r>
              <a:rPr lang="en-US" sz="2600" b="1" i="1" u="sng" dirty="0"/>
              <a:t>insulator</a:t>
            </a:r>
            <a:r>
              <a:rPr lang="en-US" sz="2600" dirty="0"/>
              <a:t> does not allow electricity to pass through it.</a:t>
            </a:r>
          </a:p>
          <a:p>
            <a:endParaRPr lang="en-US" sz="2600" dirty="0"/>
          </a:p>
          <a:p>
            <a:r>
              <a:rPr lang="en-US" sz="2600" b="1" i="1" u="sng" dirty="0"/>
              <a:t>What You Do:</a:t>
            </a:r>
          </a:p>
          <a:p>
            <a:r>
              <a:rPr lang="en-US" sz="2600" dirty="0"/>
              <a:t> 	With a friend, one of you hold onto one end of the “magic stick”, and then have your friend hold the other end.  Then with your empty hands, touch each other’s hand or fingers.  What happens?</a:t>
            </a:r>
          </a:p>
        </p:txBody>
      </p:sp>
      <p:pic>
        <p:nvPicPr>
          <p:cNvPr id="6" name="Picture 5">
            <a:extLst>
              <a:ext uri="{FF2B5EF4-FFF2-40B4-BE49-F238E27FC236}">
                <a16:creationId xmlns:a16="http://schemas.microsoft.com/office/drawing/2014/main" id="{85E938A1-2A49-0A75-68B6-0BD02794B4AE}"/>
              </a:ext>
            </a:extLst>
          </p:cNvPr>
          <p:cNvPicPr>
            <a:picLocks noChangeAspect="1"/>
          </p:cNvPicPr>
          <p:nvPr/>
        </p:nvPicPr>
        <p:blipFill>
          <a:blip r:embed="rId2"/>
          <a:stretch>
            <a:fillRect/>
          </a:stretch>
        </p:blipFill>
        <p:spPr>
          <a:xfrm>
            <a:off x="3209583" y="5542671"/>
            <a:ext cx="5772833" cy="1315329"/>
          </a:xfrm>
          <a:prstGeom prst="rect">
            <a:avLst/>
          </a:prstGeom>
        </p:spPr>
      </p:pic>
    </p:spTree>
    <p:extLst>
      <p:ext uri="{BB962C8B-B14F-4D97-AF65-F5344CB8AC3E}">
        <p14:creationId xmlns:p14="http://schemas.microsoft.com/office/powerpoint/2010/main" val="37179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November 9,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 y="1164134"/>
            <a:ext cx="8972551" cy="2308324"/>
          </a:xfrm>
          <a:prstGeom prst="rect">
            <a:avLst/>
          </a:prstGeom>
          <a:noFill/>
        </p:spPr>
        <p:txBody>
          <a:bodyPr wrap="square" rtlCol="0">
            <a:spAutoFit/>
          </a:bodyPr>
          <a:lstStyle/>
          <a:p>
            <a:pPr marL="342900" indent="-342900">
              <a:buFont typeface="Arial"/>
              <a:buChar char="•"/>
            </a:pPr>
            <a:r>
              <a:rPr lang="en-US" sz="2400" dirty="0"/>
              <a:t>Attendance/Crypto Hack Brain Stretcher</a:t>
            </a:r>
          </a:p>
          <a:p>
            <a:pPr marL="342900" indent="-342900">
              <a:buFont typeface="Arial"/>
              <a:buChar char="•"/>
            </a:pPr>
            <a:endParaRPr lang="en-US" sz="2400" b="1" i="1" dirty="0"/>
          </a:p>
          <a:p>
            <a:pPr marL="342900" indent="-342900">
              <a:buFont typeface="Arial"/>
              <a:buChar char="•"/>
            </a:pPr>
            <a:r>
              <a:rPr lang="en-US" sz="2400" dirty="0"/>
              <a:t>Present more “Million Dollar Ideas”?</a:t>
            </a:r>
            <a:br>
              <a:rPr lang="en-US" sz="2400" b="1" i="1" u="sng" dirty="0"/>
            </a:br>
            <a:endParaRPr lang="en-US" sz="2400" b="1" i="1" u="sng" dirty="0"/>
          </a:p>
          <a:p>
            <a:pPr marL="342900" indent="-342900">
              <a:buFont typeface="Arial"/>
              <a:buChar char="•"/>
            </a:pPr>
            <a:r>
              <a:rPr lang="en-US" sz="2400" dirty="0"/>
              <a:t>With remaining time, finish up Million Dollar Ideas or look for good Educational Games</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2179371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5EA2EF-7956-0900-FDD2-558CB83B3515}"/>
              </a:ext>
            </a:extLst>
          </p:cNvPr>
          <p:cNvPicPr>
            <a:picLocks noChangeAspect="1"/>
          </p:cNvPicPr>
          <p:nvPr/>
        </p:nvPicPr>
        <p:blipFill>
          <a:blip r:embed="rId2"/>
          <a:stretch>
            <a:fillRect/>
          </a:stretch>
        </p:blipFill>
        <p:spPr>
          <a:xfrm>
            <a:off x="1528763" y="26788"/>
            <a:ext cx="9170435" cy="6831212"/>
          </a:xfrm>
          <a:prstGeom prst="rect">
            <a:avLst/>
          </a:prstGeom>
        </p:spPr>
      </p:pic>
    </p:spTree>
    <p:extLst>
      <p:ext uri="{BB962C8B-B14F-4D97-AF65-F5344CB8AC3E}">
        <p14:creationId xmlns:p14="http://schemas.microsoft.com/office/powerpoint/2010/main" val="233631212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10, 2023</a:t>
            </a:r>
            <a:br>
              <a:rPr lang="en-US" dirty="0"/>
            </a:br>
            <a:r>
              <a:rPr lang="en-US" dirty="0"/>
              <a:t>6</a:t>
            </a:r>
            <a:r>
              <a:rPr lang="en-US" baseline="30000" dirty="0"/>
              <a:t>th</a:t>
            </a:r>
            <a:r>
              <a:rPr lang="en-US" dirty="0"/>
              <a:t> grade STEAM</a:t>
            </a:r>
          </a:p>
        </p:txBody>
      </p:sp>
      <p:sp>
        <p:nvSpPr>
          <p:cNvPr id="3" name="TextBox 2"/>
          <p:cNvSpPr txBox="1"/>
          <p:nvPr/>
        </p:nvSpPr>
        <p:spPr>
          <a:xfrm>
            <a:off x="-1" y="1164134"/>
            <a:ext cx="8972551" cy="2308324"/>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b="1" i="1" dirty="0"/>
          </a:p>
          <a:p>
            <a:pPr marL="342900" indent="-342900">
              <a:buFont typeface="Arial"/>
              <a:buChar char="•"/>
            </a:pPr>
            <a:r>
              <a:rPr lang="en-US" sz="2400" dirty="0"/>
              <a:t>Finish presenting “Million Dollar Ideas”</a:t>
            </a:r>
            <a:br>
              <a:rPr lang="en-US" sz="2400" dirty="0"/>
            </a:br>
            <a:endParaRPr lang="en-US" sz="2400" dirty="0"/>
          </a:p>
          <a:p>
            <a:pPr marL="342900" indent="-342900">
              <a:buFont typeface="Arial"/>
              <a:buChar char="•"/>
            </a:pPr>
            <a:r>
              <a:rPr lang="en-US" sz="2400" dirty="0"/>
              <a:t>If time, keep looking up educational </a:t>
            </a:r>
            <a:r>
              <a:rPr lang="en-US" sz="2400" b="1" i="1" u="sng" dirty="0"/>
              <a:t>Games</a:t>
            </a:r>
            <a:br>
              <a:rPr lang="en-US" sz="2400" b="1" i="1" u="sng" dirty="0"/>
            </a:b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116038682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10,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972551" cy="3046988"/>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b="1" i="1" dirty="0"/>
          </a:p>
          <a:p>
            <a:pPr marL="342900" indent="-342900">
              <a:buFont typeface="Arial"/>
              <a:buChar char="•"/>
            </a:pPr>
            <a:r>
              <a:rPr lang="en-US" sz="2400" dirty="0"/>
              <a:t>Finish presenting “Million Dollar Ideas”</a:t>
            </a:r>
            <a:br>
              <a:rPr lang="en-US" sz="2400" dirty="0"/>
            </a:br>
            <a:endParaRPr lang="en-US" sz="2400" dirty="0"/>
          </a:p>
          <a:p>
            <a:pPr marL="342900" indent="-342900">
              <a:buFont typeface="Arial"/>
              <a:buChar char="•"/>
            </a:pPr>
            <a:r>
              <a:rPr lang="en-US" sz="2400" dirty="0"/>
              <a:t>Explain our Science Day for Elementary Students</a:t>
            </a:r>
            <a:br>
              <a:rPr lang="en-US" sz="2400" dirty="0"/>
            </a:br>
            <a:endParaRPr lang="en-US" sz="2400" dirty="0"/>
          </a:p>
          <a:p>
            <a:pPr marL="342900" indent="-342900">
              <a:buFont typeface="Arial"/>
              <a:buChar char="•"/>
            </a:pPr>
            <a:r>
              <a:rPr lang="en-US" sz="2400" dirty="0"/>
              <a:t>Research ideas for </a:t>
            </a:r>
            <a:r>
              <a:rPr lang="en-US" sz="2400" b="1" i="1" u="sng" dirty="0"/>
              <a:t>Science Festival Project Proposal</a:t>
            </a:r>
            <a:br>
              <a:rPr lang="en-US" sz="2400" b="1" i="1" u="sng" dirty="0"/>
            </a:b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336192760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078509-6453-EBBA-5D30-72E86491140B}"/>
              </a:ext>
            </a:extLst>
          </p:cNvPr>
          <p:cNvSpPr>
            <a:spLocks noGrp="1"/>
          </p:cNvSpPr>
          <p:nvPr>
            <p:ph type="title"/>
          </p:nvPr>
        </p:nvSpPr>
        <p:spPr>
          <a:xfrm>
            <a:off x="0" y="0"/>
            <a:ext cx="7370379" cy="1325563"/>
          </a:xfrm>
        </p:spPr>
        <p:txBody>
          <a:bodyPr>
            <a:normAutofit/>
          </a:bodyPr>
          <a:lstStyle/>
          <a:p>
            <a:pPr algn="ctr"/>
            <a:r>
              <a:rPr lang="en-US" sz="6000" dirty="0"/>
              <a:t>Little Shop of Physics</a:t>
            </a:r>
          </a:p>
        </p:txBody>
      </p:sp>
      <p:pic>
        <p:nvPicPr>
          <p:cNvPr id="1026" name="Picture 2" descr="Logo | Brand | Colorado State University">
            <a:extLst>
              <a:ext uri="{FF2B5EF4-FFF2-40B4-BE49-F238E27FC236}">
                <a16:creationId xmlns:a16="http://schemas.microsoft.com/office/drawing/2014/main" id="{3FD359ED-7945-B948-9ACF-4F86E398C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267" y="654268"/>
            <a:ext cx="6067097" cy="606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4442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45897-4597-0AF8-1F2D-54100161A848}"/>
              </a:ext>
            </a:extLst>
          </p:cNvPr>
          <p:cNvPicPr>
            <a:picLocks noChangeAspect="1"/>
          </p:cNvPicPr>
          <p:nvPr/>
        </p:nvPicPr>
        <p:blipFill>
          <a:blip r:embed="rId2"/>
          <a:stretch>
            <a:fillRect/>
          </a:stretch>
        </p:blipFill>
        <p:spPr>
          <a:xfrm>
            <a:off x="1514475" y="-40586"/>
            <a:ext cx="9109457" cy="6898586"/>
          </a:xfrm>
          <a:prstGeom prst="rect">
            <a:avLst/>
          </a:prstGeom>
        </p:spPr>
      </p:pic>
    </p:spTree>
    <p:extLst>
      <p:ext uri="{BB962C8B-B14F-4D97-AF65-F5344CB8AC3E}">
        <p14:creationId xmlns:p14="http://schemas.microsoft.com/office/powerpoint/2010/main" val="131149124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EE3D4-CB44-2E7B-2F39-B03DBF51AC47}"/>
              </a:ext>
            </a:extLst>
          </p:cNvPr>
          <p:cNvPicPr>
            <a:picLocks noChangeAspect="1"/>
          </p:cNvPicPr>
          <p:nvPr/>
        </p:nvPicPr>
        <p:blipFill>
          <a:blip r:embed="rId2"/>
          <a:stretch>
            <a:fillRect/>
          </a:stretch>
        </p:blipFill>
        <p:spPr>
          <a:xfrm>
            <a:off x="1528763" y="16028"/>
            <a:ext cx="9155923" cy="6841972"/>
          </a:xfrm>
          <a:prstGeom prst="rect">
            <a:avLst/>
          </a:prstGeom>
        </p:spPr>
      </p:pic>
    </p:spTree>
    <p:extLst>
      <p:ext uri="{BB962C8B-B14F-4D97-AF65-F5344CB8AC3E}">
        <p14:creationId xmlns:p14="http://schemas.microsoft.com/office/powerpoint/2010/main" val="94615464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D20073-E7C9-67C7-1611-B6CB75AF5738}"/>
              </a:ext>
            </a:extLst>
          </p:cNvPr>
          <p:cNvPicPr>
            <a:picLocks noChangeAspect="1"/>
          </p:cNvPicPr>
          <p:nvPr/>
        </p:nvPicPr>
        <p:blipFill>
          <a:blip r:embed="rId2"/>
          <a:stretch>
            <a:fillRect/>
          </a:stretch>
        </p:blipFill>
        <p:spPr>
          <a:xfrm>
            <a:off x="1485900" y="5075"/>
            <a:ext cx="9227034" cy="6852925"/>
          </a:xfrm>
          <a:prstGeom prst="rect">
            <a:avLst/>
          </a:prstGeom>
        </p:spPr>
      </p:pic>
    </p:spTree>
    <p:extLst>
      <p:ext uri="{BB962C8B-B14F-4D97-AF65-F5344CB8AC3E}">
        <p14:creationId xmlns:p14="http://schemas.microsoft.com/office/powerpoint/2010/main" val="132837425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B5853-4BE2-49C5-245A-D24FC26E127A}"/>
              </a:ext>
            </a:extLst>
          </p:cNvPr>
          <p:cNvPicPr>
            <a:picLocks noChangeAspect="1"/>
          </p:cNvPicPr>
          <p:nvPr/>
        </p:nvPicPr>
        <p:blipFill>
          <a:blip r:embed="rId2"/>
          <a:stretch>
            <a:fillRect/>
          </a:stretch>
        </p:blipFill>
        <p:spPr>
          <a:xfrm>
            <a:off x="1528763" y="18238"/>
            <a:ext cx="9158896" cy="6839762"/>
          </a:xfrm>
          <a:prstGeom prst="rect">
            <a:avLst/>
          </a:prstGeom>
        </p:spPr>
      </p:pic>
    </p:spTree>
    <p:extLst>
      <p:ext uri="{BB962C8B-B14F-4D97-AF65-F5344CB8AC3E}">
        <p14:creationId xmlns:p14="http://schemas.microsoft.com/office/powerpoint/2010/main" val="69703712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AACDC-F9B4-E8FA-CF1F-0C7618AD8ABD}"/>
              </a:ext>
            </a:extLst>
          </p:cNvPr>
          <p:cNvPicPr>
            <a:picLocks noChangeAspect="1"/>
          </p:cNvPicPr>
          <p:nvPr/>
        </p:nvPicPr>
        <p:blipFill>
          <a:blip r:embed="rId2"/>
          <a:stretch>
            <a:fillRect/>
          </a:stretch>
        </p:blipFill>
        <p:spPr>
          <a:xfrm>
            <a:off x="1543562" y="0"/>
            <a:ext cx="9104876" cy="6858000"/>
          </a:xfrm>
          <a:prstGeom prst="rect">
            <a:avLst/>
          </a:prstGeom>
        </p:spPr>
      </p:pic>
    </p:spTree>
    <p:extLst>
      <p:ext uri="{BB962C8B-B14F-4D97-AF65-F5344CB8AC3E}">
        <p14:creationId xmlns:p14="http://schemas.microsoft.com/office/powerpoint/2010/main" val="247560103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C23C3-A8CC-AD81-F3A1-550FCC3DCE74}"/>
              </a:ext>
            </a:extLst>
          </p:cNvPr>
          <p:cNvPicPr>
            <a:picLocks noChangeAspect="1"/>
          </p:cNvPicPr>
          <p:nvPr/>
        </p:nvPicPr>
        <p:blipFill>
          <a:blip r:embed="rId2"/>
          <a:stretch>
            <a:fillRect/>
          </a:stretch>
        </p:blipFill>
        <p:spPr>
          <a:xfrm>
            <a:off x="1554666" y="0"/>
            <a:ext cx="9082668" cy="6858000"/>
          </a:xfrm>
          <a:prstGeom prst="rect">
            <a:avLst/>
          </a:prstGeom>
        </p:spPr>
      </p:pic>
    </p:spTree>
    <p:extLst>
      <p:ext uri="{BB962C8B-B14F-4D97-AF65-F5344CB8AC3E}">
        <p14:creationId xmlns:p14="http://schemas.microsoft.com/office/powerpoint/2010/main" val="137061605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B54F2-0ED0-E307-325F-BB6EC87451DE}"/>
              </a:ext>
            </a:extLst>
          </p:cNvPr>
          <p:cNvPicPr>
            <a:picLocks noChangeAspect="1"/>
          </p:cNvPicPr>
          <p:nvPr/>
        </p:nvPicPr>
        <p:blipFill>
          <a:blip r:embed="rId2"/>
          <a:stretch>
            <a:fillRect/>
          </a:stretch>
        </p:blipFill>
        <p:spPr>
          <a:xfrm>
            <a:off x="1557338" y="-21395"/>
            <a:ext cx="9029700" cy="6864586"/>
          </a:xfrm>
          <a:prstGeom prst="rect">
            <a:avLst/>
          </a:prstGeom>
        </p:spPr>
      </p:pic>
    </p:spTree>
    <p:extLst>
      <p:ext uri="{BB962C8B-B14F-4D97-AF65-F5344CB8AC3E}">
        <p14:creationId xmlns:p14="http://schemas.microsoft.com/office/powerpoint/2010/main" val="1022726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5B44FA-2183-4BC9-FBA6-5761478AD211}"/>
              </a:ext>
            </a:extLst>
          </p:cNvPr>
          <p:cNvPicPr>
            <a:picLocks noChangeAspect="1"/>
          </p:cNvPicPr>
          <p:nvPr/>
        </p:nvPicPr>
        <p:blipFill>
          <a:blip r:embed="rId2"/>
          <a:stretch>
            <a:fillRect/>
          </a:stretch>
        </p:blipFill>
        <p:spPr>
          <a:xfrm>
            <a:off x="1557337" y="-4744"/>
            <a:ext cx="9071053" cy="6862744"/>
          </a:xfrm>
          <a:prstGeom prst="rect">
            <a:avLst/>
          </a:prstGeom>
        </p:spPr>
      </p:pic>
    </p:spTree>
    <p:extLst>
      <p:ext uri="{BB962C8B-B14F-4D97-AF65-F5344CB8AC3E}">
        <p14:creationId xmlns:p14="http://schemas.microsoft.com/office/powerpoint/2010/main" val="134138307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5B731-41C6-6727-20B9-B3B2EBE6A713}"/>
              </a:ext>
            </a:extLst>
          </p:cNvPr>
          <p:cNvPicPr>
            <a:picLocks noChangeAspect="1"/>
          </p:cNvPicPr>
          <p:nvPr/>
        </p:nvPicPr>
        <p:blipFill>
          <a:blip r:embed="rId2"/>
          <a:stretch>
            <a:fillRect/>
          </a:stretch>
        </p:blipFill>
        <p:spPr>
          <a:xfrm>
            <a:off x="1526815" y="-1"/>
            <a:ext cx="9145948" cy="6863687"/>
          </a:xfrm>
          <a:prstGeom prst="rect">
            <a:avLst/>
          </a:prstGeom>
        </p:spPr>
      </p:pic>
    </p:spTree>
    <p:extLst>
      <p:ext uri="{BB962C8B-B14F-4D97-AF65-F5344CB8AC3E}">
        <p14:creationId xmlns:p14="http://schemas.microsoft.com/office/powerpoint/2010/main" val="39819789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5D8C5-7B67-6A4D-0E1F-C8F7F6E185BE}"/>
              </a:ext>
            </a:extLst>
          </p:cNvPr>
          <p:cNvPicPr>
            <a:picLocks noChangeAspect="1"/>
          </p:cNvPicPr>
          <p:nvPr/>
        </p:nvPicPr>
        <p:blipFill>
          <a:blip r:embed="rId2"/>
          <a:stretch>
            <a:fillRect/>
          </a:stretch>
        </p:blipFill>
        <p:spPr>
          <a:xfrm>
            <a:off x="1485899" y="8047"/>
            <a:ext cx="9231045" cy="6849953"/>
          </a:xfrm>
          <a:prstGeom prst="rect">
            <a:avLst/>
          </a:prstGeom>
        </p:spPr>
      </p:pic>
    </p:spTree>
    <p:extLst>
      <p:ext uri="{BB962C8B-B14F-4D97-AF65-F5344CB8AC3E}">
        <p14:creationId xmlns:p14="http://schemas.microsoft.com/office/powerpoint/2010/main" val="281365450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5EA2EF-7956-0900-FDD2-558CB83B3515}"/>
              </a:ext>
            </a:extLst>
          </p:cNvPr>
          <p:cNvPicPr>
            <a:picLocks noChangeAspect="1"/>
          </p:cNvPicPr>
          <p:nvPr/>
        </p:nvPicPr>
        <p:blipFill>
          <a:blip r:embed="rId2"/>
          <a:stretch>
            <a:fillRect/>
          </a:stretch>
        </p:blipFill>
        <p:spPr>
          <a:xfrm>
            <a:off x="1528763" y="26788"/>
            <a:ext cx="9170435" cy="6831212"/>
          </a:xfrm>
          <a:prstGeom prst="rect">
            <a:avLst/>
          </a:prstGeom>
        </p:spPr>
      </p:pic>
    </p:spTree>
    <p:extLst>
      <p:ext uri="{BB962C8B-B14F-4D97-AF65-F5344CB8AC3E}">
        <p14:creationId xmlns:p14="http://schemas.microsoft.com/office/powerpoint/2010/main" val="111678964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5B44FA-2183-4BC9-FBA6-5761478AD211}"/>
              </a:ext>
            </a:extLst>
          </p:cNvPr>
          <p:cNvPicPr>
            <a:picLocks noChangeAspect="1"/>
          </p:cNvPicPr>
          <p:nvPr/>
        </p:nvPicPr>
        <p:blipFill>
          <a:blip r:embed="rId2"/>
          <a:stretch>
            <a:fillRect/>
          </a:stretch>
        </p:blipFill>
        <p:spPr>
          <a:xfrm>
            <a:off x="1557337" y="-4744"/>
            <a:ext cx="9071053" cy="6862744"/>
          </a:xfrm>
          <a:prstGeom prst="rect">
            <a:avLst/>
          </a:prstGeom>
        </p:spPr>
      </p:pic>
    </p:spTree>
    <p:extLst>
      <p:ext uri="{BB962C8B-B14F-4D97-AF65-F5344CB8AC3E}">
        <p14:creationId xmlns:p14="http://schemas.microsoft.com/office/powerpoint/2010/main" val="188260962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30617-7DC1-36E8-0D73-440FAAFC5CB8}"/>
              </a:ext>
            </a:extLst>
          </p:cNvPr>
          <p:cNvPicPr>
            <a:picLocks noChangeAspect="1"/>
          </p:cNvPicPr>
          <p:nvPr/>
        </p:nvPicPr>
        <p:blipFill>
          <a:blip r:embed="rId2"/>
          <a:stretch>
            <a:fillRect/>
          </a:stretch>
        </p:blipFill>
        <p:spPr>
          <a:xfrm>
            <a:off x="1457325" y="17712"/>
            <a:ext cx="9301434" cy="6840288"/>
          </a:xfrm>
          <a:prstGeom prst="rect">
            <a:avLst/>
          </a:prstGeom>
        </p:spPr>
      </p:pic>
    </p:spTree>
    <p:extLst>
      <p:ext uri="{BB962C8B-B14F-4D97-AF65-F5344CB8AC3E}">
        <p14:creationId xmlns:p14="http://schemas.microsoft.com/office/powerpoint/2010/main" val="93485319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9BD64-A624-D8D0-228F-197668AFF3A2}"/>
              </a:ext>
            </a:extLst>
          </p:cNvPr>
          <p:cNvPicPr>
            <a:picLocks noChangeAspect="1"/>
          </p:cNvPicPr>
          <p:nvPr/>
        </p:nvPicPr>
        <p:blipFill>
          <a:blip r:embed="rId2"/>
          <a:stretch>
            <a:fillRect/>
          </a:stretch>
        </p:blipFill>
        <p:spPr>
          <a:xfrm>
            <a:off x="1495916" y="0"/>
            <a:ext cx="9200168" cy="6858000"/>
          </a:xfrm>
          <a:prstGeom prst="rect">
            <a:avLst/>
          </a:prstGeom>
        </p:spPr>
      </p:pic>
    </p:spTree>
    <p:extLst>
      <p:ext uri="{BB962C8B-B14F-4D97-AF65-F5344CB8AC3E}">
        <p14:creationId xmlns:p14="http://schemas.microsoft.com/office/powerpoint/2010/main" val="196132603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078509-6453-EBBA-5D30-72E86491140B}"/>
              </a:ext>
            </a:extLst>
          </p:cNvPr>
          <p:cNvSpPr>
            <a:spLocks noGrp="1"/>
          </p:cNvSpPr>
          <p:nvPr>
            <p:ph type="title"/>
          </p:nvPr>
        </p:nvSpPr>
        <p:spPr>
          <a:xfrm>
            <a:off x="0" y="0"/>
            <a:ext cx="7370379" cy="1325563"/>
          </a:xfrm>
        </p:spPr>
        <p:txBody>
          <a:bodyPr>
            <a:normAutofit/>
          </a:bodyPr>
          <a:lstStyle/>
          <a:p>
            <a:pPr algn="ctr"/>
            <a:r>
              <a:rPr lang="en-US" sz="6000" dirty="0"/>
              <a:t>Little Shop of Physics</a:t>
            </a:r>
          </a:p>
        </p:txBody>
      </p:sp>
      <p:pic>
        <p:nvPicPr>
          <p:cNvPr id="1026" name="Picture 2" descr="Logo | Brand | Colorado State University">
            <a:extLst>
              <a:ext uri="{FF2B5EF4-FFF2-40B4-BE49-F238E27FC236}">
                <a16:creationId xmlns:a16="http://schemas.microsoft.com/office/drawing/2014/main" id="{3FD359ED-7945-B948-9ACF-4F86E398C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267" y="654268"/>
            <a:ext cx="6067097" cy="606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0846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5746" y="-117088"/>
            <a:ext cx="9820507" cy="1143000"/>
          </a:xfrm>
        </p:spPr>
        <p:txBody>
          <a:bodyPr>
            <a:normAutofit/>
          </a:bodyPr>
          <a:lstStyle/>
          <a:p>
            <a:pPr algn="ctr"/>
            <a:r>
              <a:rPr lang="en-US" b="1" i="1" u="sng" dirty="0"/>
              <a:t>Million Dollar Idea</a:t>
            </a:r>
          </a:p>
        </p:txBody>
      </p:sp>
      <p:sp>
        <p:nvSpPr>
          <p:cNvPr id="3" name="TextBox 2"/>
          <p:cNvSpPr txBox="1"/>
          <p:nvPr/>
        </p:nvSpPr>
        <p:spPr>
          <a:xfrm>
            <a:off x="-1" y="779690"/>
            <a:ext cx="12192000" cy="4431983"/>
          </a:xfrm>
          <a:prstGeom prst="rect">
            <a:avLst/>
          </a:prstGeom>
          <a:noFill/>
        </p:spPr>
        <p:txBody>
          <a:bodyPr wrap="square" rtlCol="0">
            <a:spAutoFit/>
          </a:bodyPr>
          <a:lstStyle/>
          <a:p>
            <a:endParaRPr lang="en-US" sz="2600" dirty="0"/>
          </a:p>
          <a:p>
            <a:pPr marL="342900" indent="-342900">
              <a:buFont typeface="Arial"/>
              <a:buChar char="•"/>
            </a:pPr>
            <a:r>
              <a:rPr lang="en-US" sz="3200" dirty="0"/>
              <a:t>You need submitted to Schoology:</a:t>
            </a:r>
          </a:p>
          <a:p>
            <a:pPr marL="800100" lvl="1" indent="-342900">
              <a:buFont typeface="Arial"/>
              <a:buChar char="•"/>
            </a:pPr>
            <a:r>
              <a:rPr lang="en-US" sz="3200" b="1" i="1" u="sng" dirty="0"/>
              <a:t>Brainstorm Million Dollar Idea</a:t>
            </a:r>
          </a:p>
          <a:p>
            <a:pPr marL="800100" lvl="1" indent="-342900">
              <a:buFont typeface="Arial"/>
              <a:buChar char="•"/>
            </a:pPr>
            <a:r>
              <a:rPr lang="en-US" sz="3200" b="1" i="1" u="sng" dirty="0"/>
              <a:t>Invention Description</a:t>
            </a:r>
            <a:r>
              <a:rPr lang="en-US" sz="3200" dirty="0"/>
              <a:t> (write a brief paragraph about your idea/product)</a:t>
            </a:r>
          </a:p>
          <a:p>
            <a:pPr marL="800100" lvl="1" indent="-342900">
              <a:buFont typeface="Arial"/>
              <a:buChar char="•"/>
            </a:pPr>
            <a:r>
              <a:rPr lang="en-US" sz="3200" b="1" i="1" u="sng" dirty="0"/>
              <a:t>Invention Name</a:t>
            </a:r>
            <a:r>
              <a:rPr lang="en-US" sz="3200" dirty="0"/>
              <a:t> (try to think of a catchy name for your idea/product)</a:t>
            </a:r>
          </a:p>
          <a:p>
            <a:pPr marL="800100" lvl="1" indent="-342900">
              <a:buFont typeface="Arial"/>
              <a:buChar char="•"/>
            </a:pPr>
            <a:r>
              <a:rPr lang="en-US" sz="3200" b="1" i="1" u="sng" dirty="0"/>
              <a:t>Invention Logo</a:t>
            </a:r>
            <a:endParaRPr lang="en-US" sz="3200" dirty="0"/>
          </a:p>
          <a:p>
            <a:pPr marL="800100" lvl="1" indent="-342900">
              <a:buFont typeface="Arial"/>
              <a:buChar char="•"/>
            </a:pPr>
            <a:r>
              <a:rPr lang="en-US" sz="3200" b="1" i="1" u="sng" dirty="0"/>
              <a:t>Invention Pitch</a:t>
            </a:r>
            <a:r>
              <a:rPr lang="en-US" sz="3200" dirty="0"/>
              <a:t> that you will present to the class</a:t>
            </a:r>
          </a:p>
        </p:txBody>
      </p:sp>
    </p:spTree>
    <p:extLst>
      <p:ext uri="{BB962C8B-B14F-4D97-AF65-F5344CB8AC3E}">
        <p14:creationId xmlns:p14="http://schemas.microsoft.com/office/powerpoint/2010/main" val="5185957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10,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4401205"/>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Begin planning Demonstration Project #2</a:t>
            </a:r>
            <a:br>
              <a:rPr lang="en-US" sz="2800" dirty="0"/>
            </a:br>
            <a:endParaRPr lang="en-US" sz="2800" dirty="0"/>
          </a:p>
          <a:p>
            <a:pPr marL="342900" indent="-342900">
              <a:buFont typeface="Arial"/>
              <a:buChar char="•"/>
            </a:pPr>
            <a:r>
              <a:rPr lang="en-US" sz="2800" dirty="0"/>
              <a:t>Finish filming </a:t>
            </a:r>
            <a:r>
              <a:rPr lang="en-US" sz="2800" b="1" i="1" u="sng" dirty="0"/>
              <a:t>Video Demo Project #1</a:t>
            </a:r>
            <a:br>
              <a:rPr lang="en-US" sz="2800" dirty="0"/>
            </a:br>
            <a:endParaRPr lang="en-US" sz="2800" dirty="0"/>
          </a:p>
          <a:p>
            <a:pPr marL="342900" indent="-342900">
              <a:buFont typeface="Arial"/>
              <a:buChar char="•"/>
            </a:pPr>
            <a:r>
              <a:rPr lang="en-US" sz="2800" dirty="0"/>
              <a:t>Finish </a:t>
            </a:r>
            <a:r>
              <a:rPr lang="en-US" sz="2800" b="1" i="1" u="sng" dirty="0"/>
              <a:t>Final Explanation #1</a:t>
            </a:r>
            <a:br>
              <a:rPr lang="en-US" sz="2800" b="1" i="1" u="sng" dirty="0"/>
            </a:br>
            <a:endParaRPr lang="en-US" sz="2800" b="1" i="1" u="sng" dirty="0"/>
          </a:p>
          <a:p>
            <a:pPr marL="342900" indent="-342900">
              <a:buFont typeface="Arial"/>
              <a:buChar char="•"/>
            </a:pPr>
            <a:r>
              <a:rPr lang="en-US" sz="2800" dirty="0"/>
              <a:t>Educational </a:t>
            </a:r>
            <a:r>
              <a:rPr lang="en-US" sz="2800" b="1" i="1" u="sng" dirty="0"/>
              <a:t>Games</a:t>
            </a:r>
            <a:br>
              <a:rPr lang="en-US" sz="2800" dirty="0"/>
            </a:br>
            <a:endParaRPr lang="en-US" sz="28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41966179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November 13, 2023</a:t>
            </a:r>
            <a:br>
              <a:rPr lang="en-US" dirty="0"/>
            </a:br>
            <a:r>
              <a:rPr lang="en-US" dirty="0"/>
              <a:t>6</a:t>
            </a:r>
            <a:r>
              <a:rPr lang="en-US" baseline="30000" dirty="0"/>
              <a:t>th</a:t>
            </a:r>
            <a:r>
              <a:rPr lang="en-US" dirty="0"/>
              <a:t> grade STEAM</a:t>
            </a:r>
          </a:p>
        </p:txBody>
      </p:sp>
      <p:sp>
        <p:nvSpPr>
          <p:cNvPr id="3" name="TextBox 2"/>
          <p:cNvSpPr txBox="1"/>
          <p:nvPr/>
        </p:nvSpPr>
        <p:spPr>
          <a:xfrm>
            <a:off x="-1" y="1164134"/>
            <a:ext cx="8972551" cy="2308324"/>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b="1" i="1" dirty="0"/>
          </a:p>
          <a:p>
            <a:pPr marL="342900" indent="-342900">
              <a:buFont typeface="Arial"/>
              <a:buChar char="•"/>
            </a:pPr>
            <a:r>
              <a:rPr lang="en-US" sz="2400" dirty="0"/>
              <a:t>Finish presenting “Million Dollar Ideas”</a:t>
            </a:r>
            <a:br>
              <a:rPr lang="en-US" sz="2400" dirty="0"/>
            </a:br>
            <a:endParaRPr lang="en-US" sz="2400" dirty="0"/>
          </a:p>
          <a:p>
            <a:pPr marL="342900" indent="-342900">
              <a:buFont typeface="Arial"/>
              <a:buChar char="•"/>
            </a:pPr>
            <a:r>
              <a:rPr lang="en-US" sz="2400" dirty="0"/>
              <a:t>Begin Coding</a:t>
            </a:r>
            <a:br>
              <a:rPr lang="en-US" sz="2400" b="1" i="1" u="sng" dirty="0"/>
            </a:b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3902785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30617-7DC1-36E8-0D73-440FAAFC5CB8}"/>
              </a:ext>
            </a:extLst>
          </p:cNvPr>
          <p:cNvPicPr>
            <a:picLocks noChangeAspect="1"/>
          </p:cNvPicPr>
          <p:nvPr/>
        </p:nvPicPr>
        <p:blipFill>
          <a:blip r:embed="rId2"/>
          <a:stretch>
            <a:fillRect/>
          </a:stretch>
        </p:blipFill>
        <p:spPr>
          <a:xfrm>
            <a:off x="1457325" y="17712"/>
            <a:ext cx="9301434" cy="6840288"/>
          </a:xfrm>
          <a:prstGeom prst="rect">
            <a:avLst/>
          </a:prstGeom>
        </p:spPr>
      </p:pic>
    </p:spTree>
    <p:extLst>
      <p:ext uri="{BB962C8B-B14F-4D97-AF65-F5344CB8AC3E}">
        <p14:creationId xmlns:p14="http://schemas.microsoft.com/office/powerpoint/2010/main" val="329710678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November 13,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972551" cy="2677656"/>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br>
              <a:rPr lang="en-US" sz="2400" dirty="0"/>
            </a:br>
            <a:endParaRPr lang="en-US" sz="2400" dirty="0"/>
          </a:p>
          <a:p>
            <a:pPr marL="342900" indent="-342900">
              <a:buFont typeface="Arial"/>
              <a:buChar char="•"/>
            </a:pPr>
            <a:r>
              <a:rPr lang="en-US" sz="2400" dirty="0"/>
              <a:t>Research ideas for </a:t>
            </a:r>
            <a:r>
              <a:rPr lang="en-US" sz="2400" b="1" i="1" u="sng" dirty="0"/>
              <a:t>Science Festival Project Proposal</a:t>
            </a:r>
          </a:p>
          <a:p>
            <a:pPr marL="800100" lvl="1" indent="-342900">
              <a:buFont typeface="Arial"/>
              <a:buChar char="•"/>
            </a:pPr>
            <a:r>
              <a:rPr lang="en-US" sz="2400" dirty="0"/>
              <a:t>Submit to Schoology when have 3 ideas</a:t>
            </a:r>
            <a:br>
              <a:rPr lang="en-US" sz="2400" b="1" i="1" u="sng" dirty="0"/>
            </a:b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an engaging project for a target audience of 3-5</a:t>
            </a:r>
            <a:r>
              <a:rPr lang="en-US" sz="3000" baseline="30000" dirty="0">
                <a:solidFill>
                  <a:srgbClr val="7030A0"/>
                </a:solidFill>
              </a:rPr>
              <a:t>th</a:t>
            </a:r>
            <a:r>
              <a:rPr lang="en-US" sz="3000" dirty="0">
                <a:solidFill>
                  <a:srgbClr val="7030A0"/>
                </a:solidFill>
              </a:rPr>
              <a:t> graders.</a:t>
            </a:r>
          </a:p>
        </p:txBody>
      </p:sp>
    </p:spTree>
    <p:extLst>
      <p:ext uri="{BB962C8B-B14F-4D97-AF65-F5344CB8AC3E}">
        <p14:creationId xmlns:p14="http://schemas.microsoft.com/office/powerpoint/2010/main" val="197901896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November 13,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4832092"/>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Coding</a:t>
            </a:r>
            <a:br>
              <a:rPr lang="en-US" sz="2800" dirty="0"/>
            </a:br>
            <a:endParaRPr lang="en-US" sz="2800" dirty="0"/>
          </a:p>
          <a:p>
            <a:pPr marL="342900" indent="-342900">
              <a:buFont typeface="Arial"/>
              <a:buChar char="•"/>
            </a:pPr>
            <a:r>
              <a:rPr lang="en-US" sz="2800" dirty="0"/>
              <a:t>Fill out Excel spreadsheet</a:t>
            </a:r>
            <a:br>
              <a:rPr lang="en-US" sz="2800" dirty="0"/>
            </a:br>
            <a:endParaRPr lang="en-US" sz="2800" dirty="0"/>
          </a:p>
          <a:p>
            <a:pPr marL="342900" indent="-342900">
              <a:buFont typeface="Arial"/>
              <a:buChar char="•"/>
            </a:pPr>
            <a:r>
              <a:rPr lang="en-US" sz="2800" dirty="0"/>
              <a:t>Planning Demonstration Project #2</a:t>
            </a:r>
            <a:br>
              <a:rPr lang="en-US" sz="2800" dirty="0"/>
            </a:br>
            <a:endParaRPr lang="en-US" sz="2800" dirty="0"/>
          </a:p>
          <a:p>
            <a:pPr marL="342900" indent="-342900">
              <a:buFont typeface="Arial"/>
              <a:buChar char="•"/>
            </a:pPr>
            <a:r>
              <a:rPr lang="en-US" sz="2800" dirty="0"/>
              <a:t>Finish filming </a:t>
            </a:r>
            <a:r>
              <a:rPr lang="en-US" sz="2800" b="1" i="1" u="sng" dirty="0"/>
              <a:t>Video Demo Project #1</a:t>
            </a:r>
            <a:br>
              <a:rPr lang="en-US" sz="2800" dirty="0"/>
            </a:br>
            <a:endParaRPr lang="en-US" sz="2800" dirty="0"/>
          </a:p>
          <a:p>
            <a:pPr marL="342900" indent="-342900">
              <a:buFont typeface="Arial"/>
              <a:buChar char="•"/>
            </a:pPr>
            <a:r>
              <a:rPr lang="en-US" sz="2800" dirty="0"/>
              <a:t>Finish </a:t>
            </a:r>
            <a:r>
              <a:rPr lang="en-US" sz="2800" b="1" i="1" u="sng" dirty="0"/>
              <a:t>Final Explanation #1</a:t>
            </a:r>
            <a:endParaRPr lang="en-US" sz="28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259610950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November 13, 2023</a:t>
            </a:r>
            <a:br>
              <a:rPr lang="en-US" dirty="0"/>
            </a:br>
            <a:r>
              <a:rPr lang="en-US" dirty="0"/>
              <a:t>8</a:t>
            </a:r>
            <a:r>
              <a:rPr lang="en-US" baseline="30000" dirty="0"/>
              <a:t>th</a:t>
            </a:r>
            <a:r>
              <a:rPr lang="en-US" dirty="0"/>
              <a:t> grade STEAM 2</a:t>
            </a:r>
          </a:p>
        </p:txBody>
      </p:sp>
      <p:sp>
        <p:nvSpPr>
          <p:cNvPr id="3" name="TextBox 2"/>
          <p:cNvSpPr txBox="1"/>
          <p:nvPr/>
        </p:nvSpPr>
        <p:spPr>
          <a:xfrm>
            <a:off x="-1" y="1143000"/>
            <a:ext cx="8880529" cy="4832092"/>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Fill out Excel spreadsheet</a:t>
            </a:r>
            <a:br>
              <a:rPr lang="en-US" sz="2800" dirty="0"/>
            </a:br>
            <a:endParaRPr lang="en-US" sz="2800" dirty="0"/>
          </a:p>
          <a:p>
            <a:pPr marL="342900" indent="-342900">
              <a:buFont typeface="Arial"/>
              <a:buChar char="•"/>
            </a:pPr>
            <a:r>
              <a:rPr lang="en-US" sz="2800" b="1" i="1" u="sng" dirty="0"/>
              <a:t>Demonstration #2 Planning</a:t>
            </a:r>
            <a:br>
              <a:rPr lang="en-US" sz="2800" dirty="0"/>
            </a:br>
            <a:endParaRPr lang="en-US" sz="2800" dirty="0"/>
          </a:p>
          <a:p>
            <a:pPr marL="342900" indent="-342900">
              <a:buFont typeface="Arial"/>
              <a:buChar char="•"/>
            </a:pPr>
            <a:r>
              <a:rPr lang="en-US" sz="2800" dirty="0"/>
              <a:t>Finish filming </a:t>
            </a:r>
            <a:r>
              <a:rPr lang="en-US" sz="2800" b="1" i="1" u="sng" dirty="0"/>
              <a:t>Video Demo Project #1</a:t>
            </a:r>
            <a:br>
              <a:rPr lang="en-US" sz="2800" dirty="0"/>
            </a:br>
            <a:endParaRPr lang="en-US" sz="2800" dirty="0"/>
          </a:p>
          <a:p>
            <a:pPr marL="342900" indent="-342900">
              <a:buFont typeface="Arial"/>
              <a:buChar char="•"/>
            </a:pPr>
            <a:r>
              <a:rPr lang="en-US" sz="2800" dirty="0"/>
              <a:t>Finish </a:t>
            </a:r>
            <a:r>
              <a:rPr lang="en-US" sz="2800" b="1" i="1" u="sng" dirty="0"/>
              <a:t>Final Explanation #1</a:t>
            </a:r>
            <a:br>
              <a:rPr lang="en-US" sz="2800" b="1" i="1" u="sng" dirty="0"/>
            </a:br>
            <a:endParaRPr lang="en-US" sz="2800" b="1" i="1" u="sng" dirty="0"/>
          </a:p>
          <a:p>
            <a:pPr marL="342900" indent="-342900">
              <a:buFont typeface="Arial"/>
              <a:buChar char="•"/>
            </a:pPr>
            <a:r>
              <a:rPr lang="en-US" sz="2800" b="1" i="1" u="sng" dirty="0"/>
              <a:t>Video 2</a:t>
            </a:r>
            <a:r>
              <a:rPr lang="en-US" sz="2800" b="1" i="1" u="sng" baseline="30000" dirty="0"/>
              <a:t>nd</a:t>
            </a:r>
            <a:r>
              <a:rPr lang="en-US" sz="2800" b="1" i="1" u="sng" dirty="0"/>
              <a:t> Demo Project</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125754756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November 14, 2023</a:t>
            </a:r>
            <a:br>
              <a:rPr lang="en-US" dirty="0"/>
            </a:br>
            <a:r>
              <a:rPr lang="en-US" dirty="0"/>
              <a:t>6</a:t>
            </a:r>
            <a:r>
              <a:rPr lang="en-US" baseline="30000" dirty="0"/>
              <a:t>th</a:t>
            </a:r>
            <a:r>
              <a:rPr lang="en-US" dirty="0"/>
              <a:t> grade STEAM</a:t>
            </a:r>
          </a:p>
        </p:txBody>
      </p:sp>
      <p:sp>
        <p:nvSpPr>
          <p:cNvPr id="3" name="TextBox 2"/>
          <p:cNvSpPr txBox="1"/>
          <p:nvPr/>
        </p:nvSpPr>
        <p:spPr>
          <a:xfrm>
            <a:off x="-1" y="1164134"/>
            <a:ext cx="8972551" cy="4154984"/>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b="1" i="1" dirty="0"/>
          </a:p>
          <a:p>
            <a:pPr marL="342900" indent="-342900">
              <a:buFont typeface="Arial"/>
              <a:buChar char="•"/>
            </a:pPr>
            <a:r>
              <a:rPr lang="en-US" sz="2400" dirty="0"/>
              <a:t>Finish presenting “Million Dollar Ideas” if all 4 people are here</a:t>
            </a:r>
            <a:br>
              <a:rPr lang="en-US" sz="2400" dirty="0"/>
            </a:br>
            <a:endParaRPr lang="en-US" sz="2400" dirty="0"/>
          </a:p>
          <a:p>
            <a:pPr marL="342900" indent="-342900">
              <a:buFont typeface="Arial"/>
              <a:buChar char="•"/>
            </a:pPr>
            <a:r>
              <a:rPr lang="en-US" sz="2400" dirty="0"/>
              <a:t>Continue Coding</a:t>
            </a:r>
          </a:p>
          <a:p>
            <a:pPr marL="1257300" lvl="2" indent="-342900">
              <a:buFont typeface="Arial"/>
              <a:buChar char="•"/>
            </a:pPr>
            <a:r>
              <a:rPr lang="en-US" sz="2400" dirty="0"/>
              <a:t>Do </a:t>
            </a:r>
            <a:r>
              <a:rPr lang="en-US" sz="2400" b="1" i="1" u="sng" dirty="0"/>
              <a:t>Dance Party</a:t>
            </a:r>
            <a:endParaRPr lang="en-US" sz="2400" dirty="0"/>
          </a:p>
          <a:p>
            <a:pPr marL="1257300" lvl="2" indent="-342900">
              <a:buFont typeface="Arial"/>
              <a:buChar char="•"/>
            </a:pPr>
            <a:r>
              <a:rPr lang="en-US" sz="2400" dirty="0"/>
              <a:t>Will then pick at least 2 more “Hour of Code” Activities</a:t>
            </a:r>
            <a:br>
              <a:rPr lang="en-US" sz="2400" dirty="0"/>
            </a:br>
            <a:endParaRPr lang="en-US" sz="2400" dirty="0"/>
          </a:p>
          <a:p>
            <a:pPr marL="342900" indent="-342900">
              <a:buFont typeface="Arial"/>
              <a:buChar char="•"/>
            </a:pPr>
            <a:r>
              <a:rPr lang="en-US" sz="2400" dirty="0"/>
              <a:t>When you complete an “Hour of Code” activity, show it to Frey so you can get credit.</a:t>
            </a:r>
            <a:br>
              <a:rPr lang="en-US" sz="2400" b="1" i="1" u="sng" dirty="0"/>
            </a:b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75041463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November 14,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972551" cy="4524315"/>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br>
              <a:rPr lang="en-US" sz="2400" dirty="0"/>
            </a:br>
            <a:endParaRPr lang="en-US" sz="2400" dirty="0"/>
          </a:p>
          <a:p>
            <a:pPr marL="342900" indent="-342900">
              <a:buFont typeface="Arial"/>
              <a:buChar char="•"/>
            </a:pPr>
            <a:r>
              <a:rPr lang="en-US" sz="2400" dirty="0"/>
              <a:t>Research ideas for </a:t>
            </a:r>
            <a:r>
              <a:rPr lang="en-US" sz="2400" b="1" i="1" u="sng" dirty="0"/>
              <a:t>Science Festival Project Proposal</a:t>
            </a:r>
          </a:p>
          <a:p>
            <a:pPr marL="800100" lvl="1" indent="-342900">
              <a:buFont typeface="Arial"/>
              <a:buChar char="•"/>
            </a:pPr>
            <a:r>
              <a:rPr lang="en-US" sz="2400" dirty="0"/>
              <a:t>Submit to Schoology when have 3 ideas.</a:t>
            </a:r>
            <a:br>
              <a:rPr lang="en-US" sz="2400" dirty="0"/>
            </a:br>
            <a:endParaRPr lang="en-US" sz="2400" dirty="0"/>
          </a:p>
          <a:p>
            <a:pPr marL="342900" indent="-342900">
              <a:buFont typeface="Arial"/>
              <a:buChar char="•"/>
            </a:pPr>
            <a:r>
              <a:rPr lang="en-US" sz="2400" dirty="0"/>
              <a:t>Begin bringing in materials to work on these projects—I will give you class time if you are using it.</a:t>
            </a:r>
            <a:br>
              <a:rPr lang="en-US" sz="2400" dirty="0"/>
            </a:br>
            <a:endParaRPr lang="en-US" sz="2400" dirty="0"/>
          </a:p>
          <a:p>
            <a:pPr marL="342900" indent="-342900">
              <a:buFont typeface="Arial"/>
              <a:buChar char="•"/>
            </a:pPr>
            <a:r>
              <a:rPr lang="en-US" sz="2400" dirty="0"/>
              <a:t>Begin Coding.</a:t>
            </a:r>
            <a:br>
              <a:rPr lang="en-US" sz="2400" b="1" i="1" u="sng" dirty="0"/>
            </a:b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an engaging project for a target audience of 3-5</a:t>
            </a:r>
            <a:r>
              <a:rPr lang="en-US" sz="3000" baseline="30000" dirty="0">
                <a:solidFill>
                  <a:srgbClr val="7030A0"/>
                </a:solidFill>
              </a:rPr>
              <a:t>th</a:t>
            </a:r>
            <a:r>
              <a:rPr lang="en-US" sz="3000" dirty="0">
                <a:solidFill>
                  <a:srgbClr val="7030A0"/>
                </a:solidFill>
              </a:rPr>
              <a:t> graders.</a:t>
            </a:r>
          </a:p>
        </p:txBody>
      </p:sp>
    </p:spTree>
    <p:extLst>
      <p:ext uri="{BB962C8B-B14F-4D97-AF65-F5344CB8AC3E}">
        <p14:creationId xmlns:p14="http://schemas.microsoft.com/office/powerpoint/2010/main" val="133932913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November 14,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755422"/>
          </a:xfrm>
          <a:prstGeom prst="rect">
            <a:avLst/>
          </a:prstGeom>
          <a:noFill/>
        </p:spPr>
        <p:txBody>
          <a:bodyPr wrap="square" rtlCol="0">
            <a:spAutoFit/>
          </a:bodyPr>
          <a:lstStyle/>
          <a:p>
            <a:pPr marL="342900" indent="-342900">
              <a:buFont typeface="Arial"/>
              <a:buChar char="•"/>
            </a:pPr>
            <a:r>
              <a:rPr lang="en-US" sz="2300" dirty="0"/>
              <a:t>Attendance/Brain Stretcher</a:t>
            </a:r>
            <a:br>
              <a:rPr lang="en-US" sz="2300" dirty="0"/>
            </a:br>
            <a:endParaRPr lang="en-US" sz="2300" dirty="0"/>
          </a:p>
          <a:p>
            <a:pPr marL="342900" indent="-342900">
              <a:buFont typeface="Arial"/>
              <a:buChar char="•"/>
            </a:pPr>
            <a:r>
              <a:rPr lang="en-US" sz="2300" dirty="0"/>
              <a:t>Fill out Excel spreadsheet if you didn’t already</a:t>
            </a:r>
          </a:p>
          <a:p>
            <a:pPr marL="342900" indent="-342900">
              <a:buFont typeface="Arial"/>
              <a:buChar char="•"/>
            </a:pPr>
            <a:r>
              <a:rPr lang="en-US" sz="2300" dirty="0"/>
              <a:t>Finish filming </a:t>
            </a:r>
            <a:r>
              <a:rPr lang="en-US" sz="2300" b="1" i="1" u="sng" dirty="0"/>
              <a:t>Video Demo Project #1</a:t>
            </a:r>
          </a:p>
          <a:p>
            <a:pPr marL="342900" indent="-342900">
              <a:buFont typeface="Arial"/>
              <a:buChar char="•"/>
            </a:pPr>
            <a:r>
              <a:rPr lang="en-US" sz="2300" dirty="0"/>
              <a:t>Finish </a:t>
            </a:r>
            <a:r>
              <a:rPr lang="en-US" sz="2300" b="1" i="1" u="sng" dirty="0"/>
              <a:t>Final Explanation #1</a:t>
            </a:r>
          </a:p>
          <a:p>
            <a:pPr marL="342900" indent="-342900">
              <a:buFont typeface="Arial"/>
              <a:buChar char="•"/>
            </a:pPr>
            <a:r>
              <a:rPr lang="en-US" sz="2300" b="1" i="1" u="sng" dirty="0"/>
              <a:t>Demonstration #2 Planning</a:t>
            </a:r>
          </a:p>
          <a:p>
            <a:pPr marL="800100" lvl="1" indent="-342900">
              <a:buFont typeface="Arial"/>
              <a:buChar char="•"/>
            </a:pPr>
            <a:r>
              <a:rPr lang="en-US" sz="2300" dirty="0"/>
              <a:t>Materials list, what do you need from me, brief description</a:t>
            </a:r>
          </a:p>
          <a:p>
            <a:pPr marL="342900" indent="-342900">
              <a:buFont typeface="Arial"/>
              <a:buChar char="•"/>
            </a:pPr>
            <a:r>
              <a:rPr lang="en-US" sz="2300" b="1" i="1" u="sng" dirty="0"/>
              <a:t>2</a:t>
            </a:r>
            <a:r>
              <a:rPr lang="en-US" sz="2300" b="1" i="1" u="sng" baseline="30000" dirty="0"/>
              <a:t>nd</a:t>
            </a:r>
            <a:r>
              <a:rPr lang="en-US" sz="2300" b="1" i="1" u="sng" dirty="0"/>
              <a:t> Video Demo Project</a:t>
            </a:r>
          </a:p>
          <a:p>
            <a:pPr marL="342900" indent="-342900">
              <a:buFont typeface="Arial"/>
              <a:buChar char="•"/>
            </a:pPr>
            <a:r>
              <a:rPr lang="en-US" sz="2300" b="1" i="1" u="sng" dirty="0"/>
              <a:t>Final Explanation #2</a:t>
            </a:r>
          </a:p>
          <a:p>
            <a:endParaRPr lang="en-US" sz="2300" dirty="0"/>
          </a:p>
          <a:p>
            <a:pPr marL="342900" indent="-342900">
              <a:buFont typeface="Arial"/>
              <a:buChar char="•"/>
            </a:pPr>
            <a:r>
              <a:rPr lang="en-US" sz="2300" dirty="0"/>
              <a:t>Coding</a:t>
            </a:r>
          </a:p>
          <a:p>
            <a:pPr marL="1257300" lvl="2" indent="-342900">
              <a:buFont typeface="Arial"/>
              <a:buChar char="•"/>
            </a:pPr>
            <a:r>
              <a:rPr lang="en-US" sz="2300" dirty="0"/>
              <a:t>Do </a:t>
            </a:r>
            <a:r>
              <a:rPr lang="en-US" sz="2300" b="1" i="1" u="sng" dirty="0"/>
              <a:t>Dance Party</a:t>
            </a:r>
            <a:endParaRPr lang="en-US" sz="2300" dirty="0"/>
          </a:p>
          <a:p>
            <a:pPr marL="1257300" lvl="2" indent="-342900">
              <a:buFont typeface="Arial"/>
              <a:buChar char="•"/>
            </a:pPr>
            <a:r>
              <a:rPr lang="en-US" sz="2300" dirty="0"/>
              <a:t>Will then pick at least 2 more “Hour of Code” Activities</a:t>
            </a:r>
          </a:p>
          <a:p>
            <a:pPr marL="1714500" lvl="3" indent="-342900">
              <a:buFont typeface="Arial"/>
              <a:buChar char="•"/>
            </a:pPr>
            <a:r>
              <a:rPr lang="en-US" sz="2300" dirty="0"/>
              <a:t>Show to Frey BEFORE you </a:t>
            </a:r>
            <a:r>
              <a:rPr lang="en-US" sz="2300"/>
              <a:t>start.</a:t>
            </a:r>
            <a:endParaRPr lang="en-US" sz="2300" dirty="0"/>
          </a:p>
          <a:p>
            <a:pPr marL="800100" lvl="1" indent="-342900">
              <a:buFont typeface="Arial"/>
              <a:buChar char="•"/>
            </a:pPr>
            <a:r>
              <a:rPr lang="en-US" sz="2300" dirty="0"/>
              <a:t>When you complete an “Hour of Code” activity, show it to Frey so you can get credit.</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76031577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November 14, 2023</a:t>
            </a:r>
            <a:br>
              <a:rPr lang="en-US" dirty="0"/>
            </a:br>
            <a:r>
              <a:rPr lang="en-US" dirty="0"/>
              <a:t>8</a:t>
            </a:r>
            <a:r>
              <a:rPr lang="en-US" baseline="30000" dirty="0"/>
              <a:t>th</a:t>
            </a:r>
            <a:r>
              <a:rPr lang="en-US" dirty="0"/>
              <a:t> grade STEAM 2</a:t>
            </a:r>
          </a:p>
        </p:txBody>
      </p:sp>
      <p:sp>
        <p:nvSpPr>
          <p:cNvPr id="3" name="TextBox 2"/>
          <p:cNvSpPr txBox="1"/>
          <p:nvPr/>
        </p:nvSpPr>
        <p:spPr>
          <a:xfrm>
            <a:off x="-1" y="1143000"/>
            <a:ext cx="8880529" cy="4401205"/>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Fill out Excel spreadsheet (if you didn’t already)</a:t>
            </a:r>
            <a:br>
              <a:rPr lang="en-US" sz="2800" dirty="0"/>
            </a:br>
            <a:endParaRPr lang="en-US" sz="2800" dirty="0"/>
          </a:p>
          <a:p>
            <a:pPr marL="342900" indent="-342900">
              <a:buFont typeface="Arial"/>
              <a:buChar char="•"/>
            </a:pPr>
            <a:r>
              <a:rPr lang="en-US" sz="2800" dirty="0"/>
              <a:t>Finish filming </a:t>
            </a:r>
            <a:r>
              <a:rPr lang="en-US" sz="2800" b="1" i="1" u="sng" dirty="0"/>
              <a:t>Video Demo Project #1</a:t>
            </a:r>
            <a:endParaRPr lang="en-US" sz="2800" dirty="0"/>
          </a:p>
          <a:p>
            <a:pPr marL="342900" indent="-342900">
              <a:buFont typeface="Arial"/>
              <a:buChar char="•"/>
            </a:pPr>
            <a:r>
              <a:rPr lang="en-US" sz="2800" dirty="0"/>
              <a:t>Finish </a:t>
            </a:r>
            <a:r>
              <a:rPr lang="en-US" sz="2800" b="1" i="1" u="sng" dirty="0"/>
              <a:t>Final Explanation #1</a:t>
            </a:r>
          </a:p>
          <a:p>
            <a:pPr marL="342900" indent="-342900">
              <a:buFont typeface="Arial"/>
              <a:buChar char="•"/>
            </a:pPr>
            <a:r>
              <a:rPr lang="en-US" sz="2800" b="1" i="1" u="sng" dirty="0"/>
              <a:t>Demonstration #2 Planning</a:t>
            </a:r>
          </a:p>
          <a:p>
            <a:pPr marL="342900" indent="-342900">
              <a:buFont typeface="Arial"/>
              <a:buChar char="•"/>
            </a:pPr>
            <a:r>
              <a:rPr lang="en-US" sz="2800" b="1" i="1" u="sng" dirty="0"/>
              <a:t>Video 2</a:t>
            </a:r>
            <a:r>
              <a:rPr lang="en-US" sz="2800" b="1" i="1" u="sng" baseline="30000" dirty="0"/>
              <a:t>nd</a:t>
            </a:r>
            <a:r>
              <a:rPr lang="en-US" sz="2800" b="1" i="1" u="sng" dirty="0"/>
              <a:t> Demo Project</a:t>
            </a:r>
            <a:br>
              <a:rPr lang="en-US" sz="2800" b="1" i="1" u="sng" dirty="0"/>
            </a:br>
            <a:endParaRPr lang="en-US" sz="2800" b="1" i="1" u="sng" dirty="0"/>
          </a:p>
          <a:p>
            <a:pPr marL="342900" indent="-342900">
              <a:buFont typeface="Arial"/>
              <a:buChar char="•"/>
            </a:pPr>
            <a:r>
              <a:rPr lang="en-US" sz="2800" dirty="0"/>
              <a:t>Begin Coding</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274087053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November 15,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972551" cy="4524315"/>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br>
              <a:rPr lang="en-US" sz="2400" dirty="0"/>
            </a:br>
            <a:endParaRPr lang="en-US" sz="2400" dirty="0"/>
          </a:p>
          <a:p>
            <a:pPr marL="342900" indent="-342900">
              <a:buFont typeface="Arial"/>
              <a:buChar char="•"/>
            </a:pPr>
            <a:r>
              <a:rPr lang="en-US" sz="2400" dirty="0"/>
              <a:t>Research ideas for </a:t>
            </a:r>
            <a:r>
              <a:rPr lang="en-US" sz="2400" b="1" i="1" u="sng" dirty="0"/>
              <a:t>Science Festival Project Proposal</a:t>
            </a:r>
          </a:p>
          <a:p>
            <a:pPr marL="800100" lvl="1" indent="-342900">
              <a:buFont typeface="Arial"/>
              <a:buChar char="•"/>
            </a:pPr>
            <a:r>
              <a:rPr lang="en-US" sz="2400" dirty="0"/>
              <a:t>Submit to Schoology when have 3 ideas.</a:t>
            </a:r>
            <a:br>
              <a:rPr lang="en-US" sz="2400" dirty="0"/>
            </a:br>
            <a:endParaRPr lang="en-US" sz="2400" dirty="0"/>
          </a:p>
          <a:p>
            <a:pPr marL="342900" indent="-342900">
              <a:buFont typeface="Arial"/>
              <a:buChar char="•"/>
            </a:pPr>
            <a:r>
              <a:rPr lang="en-US" sz="2400" dirty="0"/>
              <a:t>Begin bringing in materials to work on these projects—I will give you class time if you are using it.</a:t>
            </a:r>
            <a:br>
              <a:rPr lang="en-US" sz="2400" dirty="0"/>
            </a:br>
            <a:endParaRPr lang="en-US" sz="2400" dirty="0"/>
          </a:p>
          <a:p>
            <a:pPr marL="342900" indent="-342900">
              <a:buFont typeface="Arial"/>
              <a:buChar char="•"/>
            </a:pPr>
            <a:r>
              <a:rPr lang="en-US" sz="2400" dirty="0"/>
              <a:t>Begin Coding.</a:t>
            </a:r>
            <a:br>
              <a:rPr lang="en-US" sz="2400" b="1" i="1" u="sng" dirty="0"/>
            </a:b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an engaging project for a target audience of 3-5</a:t>
            </a:r>
            <a:r>
              <a:rPr lang="en-US" sz="3000" baseline="30000" dirty="0">
                <a:solidFill>
                  <a:srgbClr val="7030A0"/>
                </a:solidFill>
              </a:rPr>
              <a:t>th</a:t>
            </a:r>
            <a:r>
              <a:rPr lang="en-US" sz="3000" dirty="0">
                <a:solidFill>
                  <a:srgbClr val="7030A0"/>
                </a:solidFill>
              </a:rPr>
              <a:t> graders.</a:t>
            </a:r>
          </a:p>
        </p:txBody>
      </p:sp>
    </p:spTree>
    <p:extLst>
      <p:ext uri="{BB962C8B-B14F-4D97-AF65-F5344CB8AC3E}">
        <p14:creationId xmlns:p14="http://schemas.microsoft.com/office/powerpoint/2010/main" val="3543764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November 15,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755422"/>
          </a:xfrm>
          <a:prstGeom prst="rect">
            <a:avLst/>
          </a:prstGeom>
          <a:noFill/>
        </p:spPr>
        <p:txBody>
          <a:bodyPr wrap="square" rtlCol="0">
            <a:spAutoFit/>
          </a:bodyPr>
          <a:lstStyle/>
          <a:p>
            <a:pPr marL="342900" indent="-342900">
              <a:buFont typeface="Arial"/>
              <a:buChar char="•"/>
            </a:pPr>
            <a:r>
              <a:rPr lang="en-US" sz="2300" dirty="0"/>
              <a:t>Attendance/Brain Stretcher</a:t>
            </a:r>
            <a:br>
              <a:rPr lang="en-US" sz="2300" dirty="0"/>
            </a:br>
            <a:endParaRPr lang="en-US" sz="2300" dirty="0"/>
          </a:p>
          <a:p>
            <a:pPr marL="342900" indent="-342900">
              <a:buFont typeface="Arial"/>
              <a:buChar char="•"/>
            </a:pPr>
            <a:r>
              <a:rPr lang="en-US" sz="2300" dirty="0"/>
              <a:t>Fill out Excel spreadsheet if you didn’t already</a:t>
            </a:r>
          </a:p>
          <a:p>
            <a:pPr marL="342900" indent="-342900">
              <a:buFont typeface="Arial"/>
              <a:buChar char="•"/>
            </a:pPr>
            <a:r>
              <a:rPr lang="en-US" sz="2300" dirty="0"/>
              <a:t>Finish filming </a:t>
            </a:r>
            <a:r>
              <a:rPr lang="en-US" sz="2300" b="1" i="1" u="sng" dirty="0"/>
              <a:t>Video Demo Project #1</a:t>
            </a:r>
          </a:p>
          <a:p>
            <a:pPr marL="342900" indent="-342900">
              <a:buFont typeface="Arial"/>
              <a:buChar char="•"/>
            </a:pPr>
            <a:r>
              <a:rPr lang="en-US" sz="2300" dirty="0"/>
              <a:t>Finish </a:t>
            </a:r>
            <a:r>
              <a:rPr lang="en-US" sz="2300" b="1" i="1" u="sng" dirty="0"/>
              <a:t>Final Explanation #1</a:t>
            </a:r>
          </a:p>
          <a:p>
            <a:pPr marL="342900" indent="-342900">
              <a:buFont typeface="Arial"/>
              <a:buChar char="•"/>
            </a:pPr>
            <a:r>
              <a:rPr lang="en-US" sz="2300" b="1" i="1" u="sng" dirty="0"/>
              <a:t>Demonstration #2 Planning</a:t>
            </a:r>
          </a:p>
          <a:p>
            <a:pPr marL="800100" lvl="1" indent="-342900">
              <a:buFont typeface="Arial"/>
              <a:buChar char="•"/>
            </a:pPr>
            <a:r>
              <a:rPr lang="en-US" sz="2300" dirty="0"/>
              <a:t>Materials list, what do you need from me, brief description</a:t>
            </a:r>
          </a:p>
          <a:p>
            <a:pPr marL="342900" indent="-342900">
              <a:buFont typeface="Arial"/>
              <a:buChar char="•"/>
            </a:pPr>
            <a:r>
              <a:rPr lang="en-US" sz="2300" b="1" i="1" u="sng" dirty="0"/>
              <a:t>2</a:t>
            </a:r>
            <a:r>
              <a:rPr lang="en-US" sz="2300" b="1" i="1" u="sng" baseline="30000" dirty="0"/>
              <a:t>nd</a:t>
            </a:r>
            <a:r>
              <a:rPr lang="en-US" sz="2300" b="1" i="1" u="sng" dirty="0"/>
              <a:t> Video Demo Project</a:t>
            </a:r>
          </a:p>
          <a:p>
            <a:pPr marL="342900" indent="-342900">
              <a:buFont typeface="Arial"/>
              <a:buChar char="•"/>
            </a:pPr>
            <a:r>
              <a:rPr lang="en-US" sz="2300" b="1" i="1" u="sng" dirty="0"/>
              <a:t>Final Explanation #2</a:t>
            </a:r>
          </a:p>
          <a:p>
            <a:endParaRPr lang="en-US" sz="2300" dirty="0"/>
          </a:p>
          <a:p>
            <a:pPr marL="342900" indent="-342900">
              <a:buFont typeface="Arial"/>
              <a:buChar char="•"/>
            </a:pPr>
            <a:r>
              <a:rPr lang="en-US" sz="2300" dirty="0"/>
              <a:t>Coding</a:t>
            </a:r>
          </a:p>
          <a:p>
            <a:pPr marL="1257300" lvl="2" indent="-342900">
              <a:buFont typeface="Arial"/>
              <a:buChar char="•"/>
            </a:pPr>
            <a:r>
              <a:rPr lang="en-US" sz="2300" dirty="0"/>
              <a:t>Do </a:t>
            </a:r>
            <a:r>
              <a:rPr lang="en-US" sz="2300" b="1" i="1" u="sng" dirty="0"/>
              <a:t>Dance Party</a:t>
            </a:r>
            <a:endParaRPr lang="en-US" sz="2300" dirty="0"/>
          </a:p>
          <a:p>
            <a:pPr marL="1257300" lvl="2" indent="-342900">
              <a:buFont typeface="Arial"/>
              <a:buChar char="•"/>
            </a:pPr>
            <a:r>
              <a:rPr lang="en-US" sz="2300" dirty="0"/>
              <a:t>Will then pick at least 2 more “Hour of Code” Activities</a:t>
            </a:r>
          </a:p>
          <a:p>
            <a:pPr marL="1714500" lvl="3" indent="-342900">
              <a:buFont typeface="Arial"/>
              <a:buChar char="•"/>
            </a:pPr>
            <a:r>
              <a:rPr lang="en-US" sz="2300" dirty="0"/>
              <a:t>Show to Frey BEFORE you </a:t>
            </a:r>
            <a:r>
              <a:rPr lang="en-US" sz="2300"/>
              <a:t>start.</a:t>
            </a:r>
            <a:endParaRPr lang="en-US" sz="2300" dirty="0"/>
          </a:p>
          <a:p>
            <a:pPr marL="800100" lvl="1" indent="-342900">
              <a:buFont typeface="Arial"/>
              <a:buChar char="•"/>
            </a:pPr>
            <a:r>
              <a:rPr lang="en-US" sz="2300" dirty="0"/>
              <a:t>When you complete an “Hour of Code” activity, show it to Frey so you can get credit.</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06112706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November 15, 2023</a:t>
            </a:r>
            <a:br>
              <a:rPr lang="en-US" dirty="0"/>
            </a:br>
            <a:r>
              <a:rPr lang="en-US" dirty="0"/>
              <a:t>8</a:t>
            </a:r>
            <a:r>
              <a:rPr lang="en-US" baseline="30000" dirty="0"/>
              <a:t>th</a:t>
            </a:r>
            <a:r>
              <a:rPr lang="en-US" dirty="0"/>
              <a:t> grade STEAM 2</a:t>
            </a:r>
          </a:p>
        </p:txBody>
      </p:sp>
      <p:sp>
        <p:nvSpPr>
          <p:cNvPr id="3" name="TextBox 2"/>
          <p:cNvSpPr txBox="1"/>
          <p:nvPr/>
        </p:nvSpPr>
        <p:spPr>
          <a:xfrm>
            <a:off x="-1" y="1143000"/>
            <a:ext cx="8880529" cy="4401205"/>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Fill out Excel spreadsheet (if you didn’t already)</a:t>
            </a:r>
            <a:br>
              <a:rPr lang="en-US" sz="2800" dirty="0"/>
            </a:br>
            <a:endParaRPr lang="en-US" sz="2800" dirty="0"/>
          </a:p>
          <a:p>
            <a:pPr marL="342900" indent="-342900">
              <a:buFont typeface="Arial"/>
              <a:buChar char="•"/>
            </a:pPr>
            <a:r>
              <a:rPr lang="en-US" sz="2800" dirty="0"/>
              <a:t>Finish filming </a:t>
            </a:r>
            <a:r>
              <a:rPr lang="en-US" sz="2800" b="1" i="1" u="sng" dirty="0"/>
              <a:t>Video Demo Project #1</a:t>
            </a:r>
            <a:endParaRPr lang="en-US" sz="2800" dirty="0"/>
          </a:p>
          <a:p>
            <a:pPr marL="342900" indent="-342900">
              <a:buFont typeface="Arial"/>
              <a:buChar char="•"/>
            </a:pPr>
            <a:r>
              <a:rPr lang="en-US" sz="2800" dirty="0"/>
              <a:t>Finish </a:t>
            </a:r>
            <a:r>
              <a:rPr lang="en-US" sz="2800" b="1" i="1" u="sng" dirty="0"/>
              <a:t>Final Explanation #1</a:t>
            </a:r>
          </a:p>
          <a:p>
            <a:pPr marL="342900" indent="-342900">
              <a:buFont typeface="Arial"/>
              <a:buChar char="•"/>
            </a:pPr>
            <a:r>
              <a:rPr lang="en-US" sz="2800" b="1" i="1" u="sng" dirty="0"/>
              <a:t>Demonstration #2 Planning</a:t>
            </a:r>
          </a:p>
          <a:p>
            <a:pPr marL="342900" indent="-342900">
              <a:buFont typeface="Arial"/>
              <a:buChar char="•"/>
            </a:pPr>
            <a:r>
              <a:rPr lang="en-US" sz="2800" b="1" i="1" u="sng" dirty="0"/>
              <a:t>Video 2</a:t>
            </a:r>
            <a:r>
              <a:rPr lang="en-US" sz="2800" b="1" i="1" u="sng" baseline="30000" dirty="0"/>
              <a:t>nd</a:t>
            </a:r>
            <a:r>
              <a:rPr lang="en-US" sz="2800" b="1" i="1" u="sng" dirty="0"/>
              <a:t> Demo Project</a:t>
            </a:r>
            <a:br>
              <a:rPr lang="en-US" sz="2800" b="1" i="1" u="sng" dirty="0"/>
            </a:br>
            <a:endParaRPr lang="en-US" sz="2800" b="1" i="1" u="sng" dirty="0"/>
          </a:p>
          <a:p>
            <a:pPr marL="342900" indent="-342900">
              <a:buFont typeface="Arial"/>
              <a:buChar char="•"/>
            </a:pPr>
            <a:r>
              <a:rPr lang="en-US" sz="2800" dirty="0"/>
              <a:t>Begin Coding</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236314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9BD64-A624-D8D0-228F-197668AFF3A2}"/>
              </a:ext>
            </a:extLst>
          </p:cNvPr>
          <p:cNvPicPr>
            <a:picLocks noChangeAspect="1"/>
          </p:cNvPicPr>
          <p:nvPr/>
        </p:nvPicPr>
        <p:blipFill>
          <a:blip r:embed="rId2"/>
          <a:stretch>
            <a:fillRect/>
          </a:stretch>
        </p:blipFill>
        <p:spPr>
          <a:xfrm>
            <a:off x="1495916" y="0"/>
            <a:ext cx="9200168" cy="6858000"/>
          </a:xfrm>
          <a:prstGeom prst="rect">
            <a:avLst/>
          </a:prstGeom>
        </p:spPr>
      </p:pic>
    </p:spTree>
    <p:extLst>
      <p:ext uri="{BB962C8B-B14F-4D97-AF65-F5344CB8AC3E}">
        <p14:creationId xmlns:p14="http://schemas.microsoft.com/office/powerpoint/2010/main" val="164114501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November 16, 2023</a:t>
            </a:r>
            <a:br>
              <a:rPr lang="en-US" dirty="0"/>
            </a:br>
            <a:r>
              <a:rPr lang="en-US" dirty="0"/>
              <a:t>6</a:t>
            </a:r>
            <a:r>
              <a:rPr lang="en-US" baseline="30000" dirty="0"/>
              <a:t>th</a:t>
            </a:r>
            <a:r>
              <a:rPr lang="en-US" dirty="0"/>
              <a:t> grade STEAM</a:t>
            </a:r>
          </a:p>
        </p:txBody>
      </p:sp>
      <p:sp>
        <p:nvSpPr>
          <p:cNvPr id="3" name="TextBox 2"/>
          <p:cNvSpPr txBox="1"/>
          <p:nvPr/>
        </p:nvSpPr>
        <p:spPr>
          <a:xfrm>
            <a:off x="-1" y="1164134"/>
            <a:ext cx="8972551" cy="5632311"/>
          </a:xfrm>
          <a:prstGeom prst="rect">
            <a:avLst/>
          </a:prstGeom>
          <a:noFill/>
        </p:spPr>
        <p:txBody>
          <a:bodyPr wrap="square" rtlCol="0">
            <a:spAutoFit/>
          </a:bodyPr>
          <a:lstStyle/>
          <a:p>
            <a:pPr marL="342900" indent="-342900">
              <a:buFont typeface="Arial"/>
              <a:buChar char="•"/>
            </a:pPr>
            <a:r>
              <a:rPr lang="en-US" sz="2400" dirty="0"/>
              <a:t>Attendance/Brain Stretcher</a:t>
            </a:r>
            <a:endParaRPr lang="en-US" sz="2400" b="1" i="1" dirty="0"/>
          </a:p>
          <a:p>
            <a:pPr marL="342900" indent="-342900">
              <a:buFont typeface="Arial"/>
              <a:buChar char="•"/>
            </a:pPr>
            <a:r>
              <a:rPr lang="en-US" sz="2400" dirty="0"/>
              <a:t>Finish presenting “Million Dollar Ideas” if all 4 people are here</a:t>
            </a:r>
            <a:br>
              <a:rPr lang="en-US" sz="2400" dirty="0"/>
            </a:br>
            <a:endParaRPr lang="en-US" sz="2400" dirty="0"/>
          </a:p>
          <a:p>
            <a:pPr marL="342900" indent="-342900">
              <a:buFont typeface="Arial"/>
              <a:buChar char="•"/>
            </a:pPr>
            <a:r>
              <a:rPr lang="en-US" sz="2400" dirty="0"/>
              <a:t>Check Coding</a:t>
            </a:r>
          </a:p>
          <a:p>
            <a:pPr marL="1257300" lvl="2" indent="-342900">
              <a:buFont typeface="Arial"/>
              <a:buChar char="•"/>
            </a:pPr>
            <a:r>
              <a:rPr lang="en-US" sz="2400" dirty="0"/>
              <a:t>Pull up one of the “Hour of Code” activities you have done</a:t>
            </a:r>
            <a:br>
              <a:rPr lang="en-US" sz="2400" dirty="0"/>
            </a:br>
            <a:endParaRPr lang="en-US" sz="2400" dirty="0"/>
          </a:p>
          <a:p>
            <a:pPr marL="342900" indent="-342900">
              <a:buFont typeface="Arial"/>
              <a:buChar char="•"/>
            </a:pPr>
            <a:r>
              <a:rPr lang="en-US" sz="2400" dirty="0"/>
              <a:t>Create a Kahoot or a </a:t>
            </a:r>
            <a:r>
              <a:rPr lang="en-US" sz="2400" dirty="0" err="1"/>
              <a:t>Blooket</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dirty="0"/>
              <a:t>Random “stuff”—don’t have too many of those though</a:t>
            </a:r>
          </a:p>
          <a:p>
            <a:pPr marL="1257300" lvl="2" indent="-342900">
              <a:buFont typeface="Arial"/>
              <a:buChar char="•"/>
            </a:pPr>
            <a:r>
              <a:rPr lang="en-US" sz="2400" b="1" i="1" dirty="0"/>
              <a:t>Work with your table partner:  one type up the Kahoot/</a:t>
            </a:r>
            <a:r>
              <a:rPr lang="en-US" sz="2400" b="1" i="1" dirty="0" err="1"/>
              <a:t>Blooket</a:t>
            </a:r>
            <a:r>
              <a:rPr lang="en-US" sz="2400" b="1" i="1" dirty="0"/>
              <a:t>, use the other person’s iPad to look up info</a:t>
            </a: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 successful pitch for my “Million Dollar Idea” project.</a:t>
            </a:r>
          </a:p>
        </p:txBody>
      </p:sp>
    </p:spTree>
    <p:extLst>
      <p:ext uri="{BB962C8B-B14F-4D97-AF65-F5344CB8AC3E}">
        <p14:creationId xmlns:p14="http://schemas.microsoft.com/office/powerpoint/2010/main" val="263443240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November 16,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972551" cy="6001643"/>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p>
          <a:p>
            <a:pPr marL="342900" indent="-342900">
              <a:buFont typeface="Arial"/>
              <a:buChar char="•"/>
            </a:pPr>
            <a:r>
              <a:rPr lang="en-US" sz="2400" dirty="0"/>
              <a:t>Does anyone have materials to start working on Science Festival project?</a:t>
            </a:r>
            <a:br>
              <a:rPr lang="en-US" sz="2400" dirty="0"/>
            </a:br>
            <a:endParaRPr lang="en-US" sz="2400" dirty="0"/>
          </a:p>
          <a:p>
            <a:pPr marL="342900" indent="-342900">
              <a:buFont typeface="Arial"/>
              <a:buChar char="•"/>
            </a:pPr>
            <a:r>
              <a:rPr lang="en-US" sz="2400" dirty="0"/>
              <a:t>Create a Kahoot or a </a:t>
            </a:r>
            <a:r>
              <a:rPr lang="en-US" sz="2400" dirty="0" err="1"/>
              <a:t>Blooket</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dirty="0"/>
              <a:t>Random “stuff”—don’t have too many of those though</a:t>
            </a:r>
          </a:p>
          <a:p>
            <a:pPr marL="1257300" lvl="2" indent="-342900">
              <a:buFont typeface="Arial"/>
              <a:buChar char="•"/>
            </a:pPr>
            <a:r>
              <a:rPr lang="en-US" sz="2400" b="1" i="1" dirty="0"/>
              <a:t>Work with your table partner:  one type up the Kahoot/</a:t>
            </a:r>
            <a:r>
              <a:rPr lang="en-US" sz="2400" b="1" i="1" dirty="0" err="1"/>
              <a:t>Blooket</a:t>
            </a:r>
            <a:r>
              <a:rPr lang="en-US" sz="2400" b="1" i="1" dirty="0"/>
              <a:t>, use the other person’s iPad to look up info</a:t>
            </a:r>
            <a:endParaRPr lang="en-US" sz="2400" dirty="0"/>
          </a:p>
          <a:p>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create an engaging project for a target audience of 3-5</a:t>
            </a:r>
            <a:r>
              <a:rPr lang="en-US" sz="3000" baseline="30000" dirty="0">
                <a:solidFill>
                  <a:srgbClr val="7030A0"/>
                </a:solidFill>
              </a:rPr>
              <a:t>th</a:t>
            </a:r>
            <a:r>
              <a:rPr lang="en-US" sz="3000" dirty="0">
                <a:solidFill>
                  <a:srgbClr val="7030A0"/>
                </a:solidFill>
              </a:rPr>
              <a:t> graders.</a:t>
            </a:r>
          </a:p>
        </p:txBody>
      </p:sp>
    </p:spTree>
    <p:extLst>
      <p:ext uri="{BB962C8B-B14F-4D97-AF65-F5344CB8AC3E}">
        <p14:creationId xmlns:p14="http://schemas.microsoft.com/office/powerpoint/2010/main" val="350893057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November 16,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632311"/>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p>
          <a:p>
            <a:pPr marL="342900" indent="-342900">
              <a:buFont typeface="Arial"/>
              <a:buChar char="•"/>
            </a:pPr>
            <a:r>
              <a:rPr lang="en-US" sz="2400" dirty="0"/>
              <a:t>Does anyone have materials to film/work on Science Festival project?</a:t>
            </a:r>
            <a:br>
              <a:rPr lang="en-US" sz="2400" dirty="0"/>
            </a:br>
            <a:endParaRPr lang="en-US" sz="2400" dirty="0"/>
          </a:p>
          <a:p>
            <a:pPr marL="342900" indent="-342900">
              <a:buFont typeface="Arial"/>
              <a:buChar char="•"/>
            </a:pPr>
            <a:r>
              <a:rPr lang="en-US" sz="2400" dirty="0"/>
              <a:t>Create a Kahoot or a </a:t>
            </a:r>
            <a:r>
              <a:rPr lang="en-US" sz="2400" dirty="0" err="1"/>
              <a:t>Blooket</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dirty="0"/>
              <a:t>Random “stuff”—don’t have too many of those though</a:t>
            </a:r>
          </a:p>
          <a:p>
            <a:pPr marL="1257300" lvl="2" indent="-342900">
              <a:buFont typeface="Arial"/>
              <a:buChar char="•"/>
            </a:pPr>
            <a:r>
              <a:rPr lang="en-US" sz="2400" b="1" i="1" dirty="0"/>
              <a:t>Work with your table partner:  one type up the Kahoot/</a:t>
            </a:r>
            <a:r>
              <a:rPr lang="en-US" sz="2400" b="1" i="1" dirty="0" err="1"/>
              <a:t>Blooket</a:t>
            </a:r>
            <a:r>
              <a:rPr lang="en-US" sz="2400" b="1" i="1" dirty="0"/>
              <a:t>, use the other person’s iPad to look up info</a:t>
            </a: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06057261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November 16, 2023</a:t>
            </a:r>
            <a:br>
              <a:rPr lang="en-US" dirty="0"/>
            </a:br>
            <a:r>
              <a:rPr lang="en-US" dirty="0"/>
              <a:t>8</a:t>
            </a:r>
            <a:r>
              <a:rPr lang="en-US" baseline="30000" dirty="0"/>
              <a:t>th</a:t>
            </a:r>
            <a:r>
              <a:rPr lang="en-US" dirty="0"/>
              <a:t> grade STEAM 2</a:t>
            </a:r>
          </a:p>
        </p:txBody>
      </p:sp>
      <p:sp>
        <p:nvSpPr>
          <p:cNvPr id="3" name="TextBox 2"/>
          <p:cNvSpPr txBox="1"/>
          <p:nvPr/>
        </p:nvSpPr>
        <p:spPr>
          <a:xfrm>
            <a:off x="-1" y="1143000"/>
            <a:ext cx="8880529" cy="5632311"/>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p>
          <a:p>
            <a:pPr marL="342900" indent="-342900">
              <a:buFont typeface="Arial"/>
              <a:buChar char="•"/>
            </a:pPr>
            <a:r>
              <a:rPr lang="en-US" sz="2400" dirty="0"/>
              <a:t>Does anyone have materials to film/work on Science Festival project?</a:t>
            </a:r>
            <a:br>
              <a:rPr lang="en-US" sz="2400" dirty="0"/>
            </a:br>
            <a:endParaRPr lang="en-US" sz="2400" dirty="0"/>
          </a:p>
          <a:p>
            <a:pPr marL="342900" indent="-342900">
              <a:buFont typeface="Arial"/>
              <a:buChar char="•"/>
            </a:pPr>
            <a:r>
              <a:rPr lang="en-US" sz="2400" dirty="0"/>
              <a:t>Create a Kahoot or a </a:t>
            </a:r>
            <a:r>
              <a:rPr lang="en-US" sz="2400" dirty="0" err="1"/>
              <a:t>Blooket</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dirty="0"/>
              <a:t>Random “stuff”—don’t have too many of those though</a:t>
            </a:r>
          </a:p>
          <a:p>
            <a:pPr marL="1257300" lvl="2" indent="-342900">
              <a:buFont typeface="Arial"/>
              <a:buChar char="•"/>
            </a:pPr>
            <a:r>
              <a:rPr lang="en-US" sz="2400" b="1" i="1" dirty="0"/>
              <a:t>Work with your table partner:  one type up the Kahoot/</a:t>
            </a:r>
            <a:r>
              <a:rPr lang="en-US" sz="2400" b="1" i="1" dirty="0" err="1"/>
              <a:t>Blooket</a:t>
            </a:r>
            <a:r>
              <a:rPr lang="en-US" sz="2400" b="1" i="1" dirty="0"/>
              <a:t>, use the other person’s iPad to look up info</a:t>
            </a: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249517495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6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17, 2023</a:t>
            </a:r>
            <a:br>
              <a:rPr lang="en-US" dirty="0"/>
            </a:br>
            <a:r>
              <a:rPr lang="en-US" dirty="0"/>
              <a:t>6</a:t>
            </a:r>
            <a:r>
              <a:rPr lang="en-US" baseline="30000" dirty="0"/>
              <a:t>th</a:t>
            </a:r>
            <a:r>
              <a:rPr lang="en-US" dirty="0"/>
              <a:t> grade STEAM</a:t>
            </a:r>
          </a:p>
        </p:txBody>
      </p:sp>
      <p:sp>
        <p:nvSpPr>
          <p:cNvPr id="3" name="TextBox 2"/>
          <p:cNvSpPr txBox="1"/>
          <p:nvPr/>
        </p:nvSpPr>
        <p:spPr>
          <a:xfrm>
            <a:off x="-1" y="1164134"/>
            <a:ext cx="8972551" cy="5262979"/>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Check Coding</a:t>
            </a:r>
          </a:p>
          <a:p>
            <a:pPr marL="1257300" lvl="2" indent="-342900">
              <a:buFont typeface="Arial"/>
              <a:buChar char="•"/>
            </a:pPr>
            <a:r>
              <a:rPr lang="en-US" sz="2400" dirty="0"/>
              <a:t>Pull up one of the “Hour of Code” activities you have done</a:t>
            </a:r>
            <a:br>
              <a:rPr lang="en-US" sz="2400" dirty="0"/>
            </a:br>
            <a:endParaRPr lang="en-US" sz="2400" dirty="0"/>
          </a:p>
          <a:p>
            <a:pPr marL="342900" indent="-342900">
              <a:buFont typeface="Arial"/>
              <a:buChar char="•"/>
            </a:pPr>
            <a:r>
              <a:rPr lang="en-US" sz="2400" dirty="0"/>
              <a:t>Play a couple of </a:t>
            </a:r>
            <a:r>
              <a:rPr lang="en-US" sz="2400" dirty="0" err="1"/>
              <a:t>Kahoots</a:t>
            </a:r>
            <a:r>
              <a:rPr lang="en-US" sz="2400" dirty="0"/>
              <a:t>/</a:t>
            </a:r>
            <a:r>
              <a:rPr lang="en-US" sz="2400" dirty="0" err="1"/>
              <a:t>Blookets</a:t>
            </a:r>
            <a:br>
              <a:rPr lang="en-US" sz="2400" dirty="0"/>
            </a:br>
            <a:endParaRPr lang="en-US" sz="2400" dirty="0"/>
          </a:p>
          <a:p>
            <a:pPr marL="342900" indent="-342900">
              <a:buFont typeface="Arial"/>
              <a:buChar char="•"/>
            </a:pPr>
            <a:r>
              <a:rPr lang="en-US" sz="2400" dirty="0"/>
              <a:t>Finish making </a:t>
            </a:r>
            <a:r>
              <a:rPr lang="en-US" sz="2400" dirty="0" err="1"/>
              <a:t>Kahoots</a:t>
            </a:r>
            <a:r>
              <a:rPr lang="en-US" sz="2400" dirty="0"/>
              <a:t>/</a:t>
            </a:r>
            <a:r>
              <a:rPr lang="en-US" sz="2400" dirty="0" err="1"/>
              <a:t>Blookets</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dirty="0"/>
              <a:t>Random “stuff”—don’t have too many of those though</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193899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show I know basic block coding.</a:t>
            </a:r>
          </a:p>
        </p:txBody>
      </p:sp>
    </p:spTree>
    <p:extLst>
      <p:ext uri="{BB962C8B-B14F-4D97-AF65-F5344CB8AC3E}">
        <p14:creationId xmlns:p14="http://schemas.microsoft.com/office/powerpoint/2010/main" val="398384725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6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17,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972551" cy="5632311"/>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p>
          <a:p>
            <a:pPr marL="342900" indent="-342900">
              <a:buFont typeface="Arial"/>
              <a:buChar char="•"/>
            </a:pPr>
            <a:r>
              <a:rPr lang="en-US" sz="2400" dirty="0"/>
              <a:t>Does anyone have materials to start working on Science Festival project?</a:t>
            </a:r>
            <a:br>
              <a:rPr lang="en-US" sz="2400" dirty="0"/>
            </a:br>
            <a:endParaRPr lang="en-US" sz="2400" dirty="0"/>
          </a:p>
          <a:p>
            <a:pPr marL="342900" indent="-342900">
              <a:buFont typeface="Arial"/>
              <a:buChar char="•"/>
            </a:pPr>
            <a:r>
              <a:rPr lang="en-US" sz="2400" dirty="0"/>
              <a:t>Play a couple of </a:t>
            </a:r>
            <a:r>
              <a:rPr lang="en-US" sz="2400" dirty="0" err="1"/>
              <a:t>Kahoots</a:t>
            </a:r>
            <a:r>
              <a:rPr lang="en-US" sz="2400" dirty="0"/>
              <a:t>/</a:t>
            </a:r>
            <a:r>
              <a:rPr lang="en-US" sz="2400" dirty="0" err="1"/>
              <a:t>Blookets</a:t>
            </a:r>
            <a:br>
              <a:rPr lang="en-US" sz="2400" dirty="0"/>
            </a:br>
            <a:endParaRPr lang="en-US" sz="2400" dirty="0"/>
          </a:p>
          <a:p>
            <a:pPr marL="342900" indent="-342900">
              <a:buFont typeface="Arial"/>
              <a:buChar char="•"/>
            </a:pPr>
            <a:r>
              <a:rPr lang="en-US" sz="2400" dirty="0"/>
              <a:t>Finish making </a:t>
            </a:r>
            <a:r>
              <a:rPr lang="en-US" sz="2400" dirty="0" err="1"/>
              <a:t>Kahoots</a:t>
            </a:r>
            <a:r>
              <a:rPr lang="en-US" sz="2400" dirty="0"/>
              <a:t>/</a:t>
            </a:r>
            <a:r>
              <a:rPr lang="en-US" sz="2400" dirty="0" err="1"/>
              <a:t>Blookets</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dirty="0"/>
              <a:t>Random “stuff”—don’t have too many of those though</a:t>
            </a:r>
          </a:p>
        </p:txBody>
      </p:sp>
      <p:sp>
        <p:nvSpPr>
          <p:cNvPr id="5" name="TextBox 4">
            <a:extLst>
              <a:ext uri="{FF2B5EF4-FFF2-40B4-BE49-F238E27FC236}">
                <a16:creationId xmlns:a16="http://schemas.microsoft.com/office/drawing/2014/main" id="{3C76D859-02E6-F20E-7625-8739E7A99335}"/>
              </a:ext>
            </a:extLst>
          </p:cNvPr>
          <p:cNvSpPr txBox="1"/>
          <p:nvPr/>
        </p:nvSpPr>
        <p:spPr>
          <a:xfrm>
            <a:off x="8679051" y="1225689"/>
            <a:ext cx="3512949"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94059436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6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17, 2023</a:t>
            </a:r>
            <a:br>
              <a:rPr lang="en-US" dirty="0"/>
            </a:br>
            <a:r>
              <a:rPr lang="en-US" dirty="0"/>
              <a:t>8</a:t>
            </a:r>
            <a:r>
              <a:rPr lang="en-US" baseline="30000" dirty="0"/>
              <a:t>th</a:t>
            </a:r>
            <a:r>
              <a:rPr lang="en-US" dirty="0"/>
              <a:t> grade STEAM</a:t>
            </a:r>
          </a:p>
        </p:txBody>
      </p:sp>
      <p:sp>
        <p:nvSpPr>
          <p:cNvPr id="3" name="TextBox 2"/>
          <p:cNvSpPr txBox="1"/>
          <p:nvPr/>
        </p:nvSpPr>
        <p:spPr>
          <a:xfrm>
            <a:off x="-1" y="1143000"/>
            <a:ext cx="8880529" cy="5632311"/>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p>
          <a:p>
            <a:pPr marL="342900" indent="-342900">
              <a:buFont typeface="Arial"/>
              <a:buChar char="•"/>
            </a:pPr>
            <a:r>
              <a:rPr lang="en-US" sz="2400" dirty="0"/>
              <a:t>Does anyone have materials to film/work on Science Festival project?</a:t>
            </a:r>
            <a:br>
              <a:rPr lang="en-US" sz="2400" dirty="0"/>
            </a:br>
            <a:endParaRPr lang="en-US" sz="2400" dirty="0"/>
          </a:p>
          <a:p>
            <a:pPr marL="342900" indent="-342900">
              <a:buFont typeface="Arial"/>
              <a:buChar char="•"/>
            </a:pPr>
            <a:r>
              <a:rPr lang="en-US" sz="2400" dirty="0"/>
              <a:t>Play a couple of </a:t>
            </a:r>
            <a:r>
              <a:rPr lang="en-US" sz="2400" dirty="0" err="1"/>
              <a:t>Kahoots</a:t>
            </a:r>
            <a:r>
              <a:rPr lang="en-US" sz="2400" dirty="0"/>
              <a:t>/</a:t>
            </a:r>
            <a:r>
              <a:rPr lang="en-US" sz="2400" dirty="0" err="1"/>
              <a:t>Blookets</a:t>
            </a:r>
            <a:br>
              <a:rPr lang="en-US" sz="2400" dirty="0"/>
            </a:br>
            <a:endParaRPr lang="en-US" sz="2400" dirty="0"/>
          </a:p>
          <a:p>
            <a:pPr marL="342900" indent="-342900">
              <a:buFont typeface="Arial"/>
              <a:buChar char="•"/>
            </a:pPr>
            <a:r>
              <a:rPr lang="en-US" sz="2400" dirty="0"/>
              <a:t>Finish making </a:t>
            </a:r>
            <a:r>
              <a:rPr lang="en-US" sz="2400" dirty="0" err="1"/>
              <a:t>Kahoots</a:t>
            </a:r>
            <a:r>
              <a:rPr lang="en-US" sz="2400" dirty="0"/>
              <a:t>/</a:t>
            </a:r>
            <a:r>
              <a:rPr lang="en-US" sz="2400" dirty="0" err="1"/>
              <a:t>Blookets</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dirty="0"/>
              <a:t>Random “stuff”—don’t have too many of those though</a:t>
            </a:r>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30770310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6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November 17, 2023</a:t>
            </a:r>
            <a:br>
              <a:rPr lang="en-US" dirty="0"/>
            </a:br>
            <a:r>
              <a:rPr lang="en-US" dirty="0"/>
              <a:t>8</a:t>
            </a:r>
            <a:r>
              <a:rPr lang="en-US" baseline="30000" dirty="0"/>
              <a:t>th</a:t>
            </a:r>
            <a:r>
              <a:rPr lang="en-US" dirty="0"/>
              <a:t> grade STEAM 2</a:t>
            </a:r>
          </a:p>
        </p:txBody>
      </p:sp>
      <p:sp>
        <p:nvSpPr>
          <p:cNvPr id="3" name="TextBox 2"/>
          <p:cNvSpPr txBox="1"/>
          <p:nvPr/>
        </p:nvSpPr>
        <p:spPr>
          <a:xfrm>
            <a:off x="-1" y="1143000"/>
            <a:ext cx="8880529" cy="5632311"/>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Continue explaining our Science Day for Elementary Students</a:t>
            </a:r>
          </a:p>
          <a:p>
            <a:pPr marL="342900" indent="-342900">
              <a:buFont typeface="Arial"/>
              <a:buChar char="•"/>
            </a:pPr>
            <a:r>
              <a:rPr lang="en-US" sz="2400" dirty="0"/>
              <a:t>Does anyone have materials to film/work on Science Festival project?</a:t>
            </a:r>
            <a:br>
              <a:rPr lang="en-US" sz="2400" dirty="0"/>
            </a:br>
            <a:endParaRPr lang="en-US" sz="2400" dirty="0"/>
          </a:p>
          <a:p>
            <a:pPr marL="342900" indent="-342900">
              <a:buFont typeface="Arial"/>
              <a:buChar char="•"/>
            </a:pPr>
            <a:r>
              <a:rPr lang="en-US" sz="2400" dirty="0"/>
              <a:t>Play a couple of </a:t>
            </a:r>
            <a:r>
              <a:rPr lang="en-US" sz="2400" dirty="0" err="1"/>
              <a:t>Kahoots</a:t>
            </a:r>
            <a:r>
              <a:rPr lang="en-US" sz="2400" dirty="0"/>
              <a:t>/</a:t>
            </a:r>
            <a:r>
              <a:rPr lang="en-US" sz="2400" dirty="0" err="1"/>
              <a:t>Blookets</a:t>
            </a:r>
            <a:br>
              <a:rPr lang="en-US" sz="2400" dirty="0"/>
            </a:br>
            <a:endParaRPr lang="en-US" sz="2400" dirty="0"/>
          </a:p>
          <a:p>
            <a:pPr marL="342900" indent="-342900">
              <a:buFont typeface="Arial"/>
              <a:buChar char="•"/>
            </a:pPr>
            <a:r>
              <a:rPr lang="en-US" sz="2400" dirty="0"/>
              <a:t>Finish making </a:t>
            </a:r>
            <a:r>
              <a:rPr lang="en-US" sz="2400" dirty="0" err="1"/>
              <a:t>Kahoots</a:t>
            </a:r>
            <a:r>
              <a:rPr lang="en-US" sz="2400" dirty="0"/>
              <a:t>/</a:t>
            </a:r>
            <a:r>
              <a:rPr lang="en-US" sz="2400" dirty="0" err="1"/>
              <a:t>Blookets</a:t>
            </a:r>
            <a:endParaRPr lang="en-US" sz="2400" dirty="0"/>
          </a:p>
          <a:p>
            <a:pPr marL="1257300" lvl="2" indent="-342900">
              <a:buFont typeface="Arial"/>
              <a:buChar char="•"/>
            </a:pPr>
            <a:r>
              <a:rPr lang="en-US" sz="2400" dirty="0"/>
              <a:t>Minimum 20 questions</a:t>
            </a:r>
          </a:p>
          <a:p>
            <a:pPr marL="1257300" lvl="2" indent="-342900">
              <a:buFont typeface="Arial"/>
              <a:buChar char="•"/>
            </a:pPr>
            <a:r>
              <a:rPr lang="en-US" sz="2400" dirty="0"/>
              <a:t>Topics can include:</a:t>
            </a:r>
          </a:p>
          <a:p>
            <a:pPr marL="2171700" lvl="4" indent="-342900">
              <a:buFont typeface="Arial"/>
              <a:buChar char="•"/>
            </a:pPr>
            <a:r>
              <a:rPr lang="en-US" sz="2400" dirty="0"/>
              <a:t>Science, Technology, Math, anything school related...</a:t>
            </a:r>
          </a:p>
          <a:p>
            <a:pPr marL="2171700" lvl="4" indent="-342900">
              <a:buFont typeface="Arial"/>
              <a:buChar char="•"/>
            </a:pPr>
            <a:r>
              <a:rPr lang="en-US" sz="2400" dirty="0"/>
              <a:t>Current events</a:t>
            </a:r>
          </a:p>
          <a:p>
            <a:pPr marL="2171700" lvl="4" indent="-342900">
              <a:buFont typeface="Arial"/>
              <a:buChar char="•"/>
            </a:pPr>
            <a:r>
              <a:rPr lang="en-US" sz="2400"/>
              <a:t>Random “stuff”—don’t have too many of those though</a:t>
            </a:r>
            <a:endParaRPr lang="en-US" sz="24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271776813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b="1" i="1" u="sng" dirty="0"/>
              <a:t>Demonstration #2 Planning</a:t>
            </a:r>
          </a:p>
        </p:txBody>
      </p:sp>
      <p:sp>
        <p:nvSpPr>
          <p:cNvPr id="3" name="TextBox 2"/>
          <p:cNvSpPr txBox="1"/>
          <p:nvPr/>
        </p:nvSpPr>
        <p:spPr>
          <a:xfrm>
            <a:off x="-1" y="1143000"/>
            <a:ext cx="8880529" cy="3108543"/>
          </a:xfrm>
          <a:prstGeom prst="rect">
            <a:avLst/>
          </a:prstGeom>
          <a:noFill/>
        </p:spPr>
        <p:txBody>
          <a:bodyPr wrap="square" rtlCol="0">
            <a:spAutoFit/>
          </a:bodyPr>
          <a:lstStyle/>
          <a:p>
            <a:r>
              <a:rPr lang="en-US" sz="2800" dirty="0"/>
              <a:t>Open a document.  Title it </a:t>
            </a:r>
            <a:r>
              <a:rPr lang="en-US" sz="2800" b="1" i="1" u="sng" dirty="0"/>
              <a:t>Demonstration #2 Planning.</a:t>
            </a:r>
            <a:endParaRPr lang="en-US" sz="2800" dirty="0"/>
          </a:p>
          <a:p>
            <a:pPr marL="914400" lvl="1" indent="-457200">
              <a:buFont typeface="Arial" panose="020B0604020202020204" pitchFamily="34" charset="0"/>
              <a:buChar char="•"/>
            </a:pPr>
            <a:r>
              <a:rPr lang="en-US" sz="2800" dirty="0"/>
              <a:t>Have a list of materials</a:t>
            </a:r>
          </a:p>
          <a:p>
            <a:pPr marL="1371600" lvl="2" indent="-457200">
              <a:buFont typeface="Arial" panose="020B0604020202020204" pitchFamily="34" charset="0"/>
              <a:buChar char="•"/>
            </a:pPr>
            <a:r>
              <a:rPr lang="en-US" sz="2800" dirty="0"/>
              <a:t>Is there anything you need from me?</a:t>
            </a:r>
          </a:p>
          <a:p>
            <a:pPr marL="914400" lvl="1" indent="-457200">
              <a:buFont typeface="Arial" panose="020B0604020202020204" pitchFamily="34" charset="0"/>
              <a:buChar char="•"/>
            </a:pPr>
            <a:r>
              <a:rPr lang="en-US" sz="2800" dirty="0"/>
              <a:t>Describe the project</a:t>
            </a:r>
          </a:p>
          <a:p>
            <a:pPr marL="914400" lvl="1" indent="-457200">
              <a:buFont typeface="Arial" panose="020B0604020202020204" pitchFamily="34" charset="0"/>
              <a:buChar char="•"/>
            </a:pPr>
            <a:r>
              <a:rPr lang="en-US" sz="2800" dirty="0"/>
              <a:t>What is going to be engaging for the kids?</a:t>
            </a:r>
            <a:br>
              <a:rPr lang="en-US" sz="2800" dirty="0"/>
            </a:br>
            <a:endParaRPr lang="en-US" sz="2800" dirty="0"/>
          </a:p>
          <a:p>
            <a:pPr marL="914400" lvl="1" indent="-457200">
              <a:buFont typeface="Arial" panose="020B0604020202020204" pitchFamily="34" charset="0"/>
              <a:buChar char="•"/>
            </a:pPr>
            <a:r>
              <a:rPr lang="en-US" sz="2800" dirty="0"/>
              <a:t>Submit it to </a:t>
            </a:r>
            <a:r>
              <a:rPr lang="en-US" sz="2800" b="1" i="1" u="sng" dirty="0"/>
              <a:t>Demonstration #2 Planning.</a:t>
            </a:r>
            <a:endParaRPr lang="en-US" sz="28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880528" y="1225689"/>
            <a:ext cx="3311472"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I can plan out an effective demonstration project.</a:t>
            </a:r>
          </a:p>
        </p:txBody>
      </p:sp>
    </p:spTree>
    <p:extLst>
      <p:ext uri="{BB962C8B-B14F-4D97-AF65-F5344CB8AC3E}">
        <p14:creationId xmlns:p14="http://schemas.microsoft.com/office/powerpoint/2010/main" val="17369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4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394" y="-131400"/>
            <a:ext cx="11351210" cy="1143000"/>
          </a:xfrm>
        </p:spPr>
        <p:txBody>
          <a:bodyPr>
            <a:normAutofit/>
          </a:bodyPr>
          <a:lstStyle/>
          <a:p>
            <a:pPr algn="ctr"/>
            <a:r>
              <a:rPr lang="en-US" dirty="0"/>
              <a:t>Electricity ”Magic”</a:t>
            </a:r>
          </a:p>
        </p:txBody>
      </p:sp>
      <p:sp>
        <p:nvSpPr>
          <p:cNvPr id="3" name="TextBox 2"/>
          <p:cNvSpPr txBox="1"/>
          <p:nvPr/>
        </p:nvSpPr>
        <p:spPr>
          <a:xfrm>
            <a:off x="1643575" y="797510"/>
            <a:ext cx="8904849" cy="4893647"/>
          </a:xfrm>
          <a:prstGeom prst="rect">
            <a:avLst/>
          </a:prstGeom>
          <a:noFill/>
        </p:spPr>
        <p:txBody>
          <a:bodyPr wrap="square" rtlCol="0">
            <a:spAutoFit/>
          </a:bodyPr>
          <a:lstStyle/>
          <a:p>
            <a:r>
              <a:rPr lang="en-US" sz="2600" b="1" i="1" u="sng" dirty="0"/>
              <a:t>The Science Behind This:</a:t>
            </a:r>
            <a:endParaRPr lang="en-US" sz="2600" dirty="0"/>
          </a:p>
          <a:p>
            <a:r>
              <a:rPr lang="en-US" sz="2600" dirty="0"/>
              <a:t> 	Electricity is all around us.  It is even in you!  Do you know what the difference is between a </a:t>
            </a:r>
            <a:r>
              <a:rPr lang="en-US" sz="2600" b="1" i="1" u="sng" dirty="0"/>
              <a:t>conductor</a:t>
            </a:r>
            <a:r>
              <a:rPr lang="en-US" sz="2600" dirty="0"/>
              <a:t> and an </a:t>
            </a:r>
            <a:r>
              <a:rPr lang="en-US" sz="2600" b="1" i="1" u="sng" dirty="0"/>
              <a:t>insulator</a:t>
            </a:r>
            <a:r>
              <a:rPr lang="en-US" sz="2600" dirty="0"/>
              <a:t> of electricity?  A </a:t>
            </a:r>
            <a:r>
              <a:rPr lang="en-US" sz="2600" b="1" i="1" u="sng" dirty="0"/>
              <a:t>conductor</a:t>
            </a:r>
            <a:r>
              <a:rPr lang="en-US" sz="2600" dirty="0"/>
              <a:t> means electricity passes through something; an </a:t>
            </a:r>
            <a:r>
              <a:rPr lang="en-US" sz="2600" b="1" i="1" u="sng" dirty="0"/>
              <a:t>insulator</a:t>
            </a:r>
            <a:r>
              <a:rPr lang="en-US" sz="2600" dirty="0"/>
              <a:t> does not allow electricity to pass through it.</a:t>
            </a:r>
          </a:p>
          <a:p>
            <a:endParaRPr lang="en-US" sz="2600" dirty="0"/>
          </a:p>
          <a:p>
            <a:r>
              <a:rPr lang="en-US" sz="2600" b="1" i="1" u="sng" dirty="0"/>
              <a:t>What You Do:</a:t>
            </a:r>
          </a:p>
          <a:p>
            <a:r>
              <a:rPr lang="en-US" sz="2600" dirty="0"/>
              <a:t> 	With a friend, one of you hold onto one end of the “magic stick”, and then have your friend hold the other end.  Then with your empty hands, touch each other’s hand or fingers.  What happens?</a:t>
            </a:r>
          </a:p>
        </p:txBody>
      </p:sp>
      <p:pic>
        <p:nvPicPr>
          <p:cNvPr id="6" name="Picture 5">
            <a:extLst>
              <a:ext uri="{FF2B5EF4-FFF2-40B4-BE49-F238E27FC236}">
                <a16:creationId xmlns:a16="http://schemas.microsoft.com/office/drawing/2014/main" id="{85E938A1-2A49-0A75-68B6-0BD02794B4AE}"/>
              </a:ext>
            </a:extLst>
          </p:cNvPr>
          <p:cNvPicPr>
            <a:picLocks noChangeAspect="1"/>
          </p:cNvPicPr>
          <p:nvPr/>
        </p:nvPicPr>
        <p:blipFill>
          <a:blip r:embed="rId2"/>
          <a:stretch>
            <a:fillRect/>
          </a:stretch>
        </p:blipFill>
        <p:spPr>
          <a:xfrm>
            <a:off x="3209583" y="5542671"/>
            <a:ext cx="5772833" cy="1315329"/>
          </a:xfrm>
          <a:prstGeom prst="rect">
            <a:avLst/>
          </a:prstGeom>
        </p:spPr>
      </p:pic>
    </p:spTree>
    <p:extLst>
      <p:ext uri="{BB962C8B-B14F-4D97-AF65-F5344CB8AC3E}">
        <p14:creationId xmlns:p14="http://schemas.microsoft.com/office/powerpoint/2010/main" val="386126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078509-6453-EBBA-5D30-72E86491140B}"/>
              </a:ext>
            </a:extLst>
          </p:cNvPr>
          <p:cNvSpPr>
            <a:spLocks noGrp="1"/>
          </p:cNvSpPr>
          <p:nvPr>
            <p:ph type="title"/>
          </p:nvPr>
        </p:nvSpPr>
        <p:spPr>
          <a:xfrm>
            <a:off x="0" y="0"/>
            <a:ext cx="7370379" cy="1325563"/>
          </a:xfrm>
        </p:spPr>
        <p:txBody>
          <a:bodyPr>
            <a:normAutofit/>
          </a:bodyPr>
          <a:lstStyle/>
          <a:p>
            <a:pPr algn="ctr"/>
            <a:r>
              <a:rPr lang="en-US" sz="6000" dirty="0"/>
              <a:t>Little Shop of Physics</a:t>
            </a:r>
          </a:p>
        </p:txBody>
      </p:sp>
      <p:pic>
        <p:nvPicPr>
          <p:cNvPr id="1026" name="Picture 2" descr="Logo | Brand | Colorado State University">
            <a:extLst>
              <a:ext uri="{FF2B5EF4-FFF2-40B4-BE49-F238E27FC236}">
                <a16:creationId xmlns:a16="http://schemas.microsoft.com/office/drawing/2014/main" id="{3FD359ED-7945-B948-9ACF-4F86E398C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267" y="654268"/>
            <a:ext cx="6067097" cy="606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31774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FB71F-2385-F9A3-80CA-7BED3F552858}"/>
              </a:ext>
            </a:extLst>
          </p:cNvPr>
          <p:cNvPicPr>
            <a:picLocks noChangeAspect="1"/>
          </p:cNvPicPr>
          <p:nvPr/>
        </p:nvPicPr>
        <p:blipFill>
          <a:blip r:embed="rId2"/>
          <a:stretch>
            <a:fillRect/>
          </a:stretch>
        </p:blipFill>
        <p:spPr>
          <a:xfrm>
            <a:off x="2285999" y="17162"/>
            <a:ext cx="7639165" cy="6840838"/>
          </a:xfrm>
          <a:prstGeom prst="rect">
            <a:avLst/>
          </a:prstGeom>
        </p:spPr>
      </p:pic>
    </p:spTree>
    <p:extLst>
      <p:ext uri="{BB962C8B-B14F-4D97-AF65-F5344CB8AC3E}">
        <p14:creationId xmlns:p14="http://schemas.microsoft.com/office/powerpoint/2010/main" val="666460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129" y="0"/>
            <a:ext cx="11037151" cy="1143000"/>
          </a:xfrm>
        </p:spPr>
        <p:txBody>
          <a:bodyPr>
            <a:normAutofit fontScale="90000"/>
          </a:bodyPr>
          <a:lstStyle/>
          <a:p>
            <a:pPr algn="ctr"/>
            <a:r>
              <a:rPr lang="en-US" dirty="0"/>
              <a:t>Today’s “Plan”—Monday August 28, 2023</a:t>
            </a:r>
            <a:br>
              <a:rPr lang="en-US" dirty="0"/>
            </a:br>
            <a:r>
              <a:rPr lang="en-US" dirty="0"/>
              <a:t>STEAM</a:t>
            </a:r>
          </a:p>
        </p:txBody>
      </p:sp>
      <p:sp>
        <p:nvSpPr>
          <p:cNvPr id="3" name="TextBox 2"/>
          <p:cNvSpPr txBox="1"/>
          <p:nvPr/>
        </p:nvSpPr>
        <p:spPr>
          <a:xfrm>
            <a:off x="0" y="1348800"/>
            <a:ext cx="12192000" cy="5201424"/>
          </a:xfrm>
          <a:prstGeom prst="rect">
            <a:avLst/>
          </a:prstGeom>
          <a:noFill/>
        </p:spPr>
        <p:txBody>
          <a:bodyPr wrap="square" rtlCol="0">
            <a:spAutoFit/>
          </a:bodyPr>
          <a:lstStyle/>
          <a:p>
            <a:pPr marL="342900" indent="-342900">
              <a:buFont typeface="Arial"/>
              <a:buChar char="•"/>
            </a:pPr>
            <a:r>
              <a:rPr lang="en-US" sz="3200" dirty="0"/>
              <a:t>Attendance/Brain Stretcher</a:t>
            </a:r>
          </a:p>
          <a:p>
            <a:pPr marL="800100" lvl="1" indent="-342900">
              <a:buFont typeface="Arial"/>
              <a:buChar char="•"/>
            </a:pPr>
            <a:r>
              <a:rPr lang="en-US" sz="3200" dirty="0"/>
              <a:t>Make sure assignments are submitted to Schoology</a:t>
            </a:r>
          </a:p>
          <a:p>
            <a:pPr marL="1714500" lvl="3" indent="-342900">
              <a:buFont typeface="Arial"/>
              <a:buChar char="•"/>
            </a:pPr>
            <a:r>
              <a:rPr lang="en-US" sz="3200" dirty="0"/>
              <a:t>Getting Acquainted Sheet</a:t>
            </a:r>
          </a:p>
          <a:p>
            <a:pPr marL="1714500" lvl="3" indent="-342900">
              <a:buFont typeface="Arial"/>
              <a:buChar char="•"/>
            </a:pPr>
            <a:r>
              <a:rPr lang="en-US" sz="3200" dirty="0"/>
              <a:t>Getting Acquainted Presentation</a:t>
            </a:r>
          </a:p>
          <a:p>
            <a:pPr marL="342900" indent="-342900">
              <a:buFont typeface="Arial"/>
              <a:buChar char="•"/>
            </a:pPr>
            <a:r>
              <a:rPr lang="en-US" sz="3200" dirty="0"/>
              <a:t>Present some “Getting Acquainted” activities</a:t>
            </a:r>
          </a:p>
          <a:p>
            <a:endParaRPr lang="en-US" sz="3200" dirty="0"/>
          </a:p>
          <a:p>
            <a:pPr marL="571500" indent="-571500">
              <a:buFont typeface="Arial" panose="020B0604020202020204" pitchFamily="34" charset="0"/>
              <a:buChar char="•"/>
            </a:pPr>
            <a:r>
              <a:rPr lang="en-US" sz="2800" dirty="0"/>
              <a:t>6</a:t>
            </a:r>
            <a:r>
              <a:rPr lang="en-US" sz="2800" baseline="30000" dirty="0"/>
              <a:t>th</a:t>
            </a:r>
            <a:r>
              <a:rPr lang="en-US" sz="2800" dirty="0"/>
              <a:t> grade work on ROARS matrix/begin boat planning</a:t>
            </a:r>
          </a:p>
          <a:p>
            <a:pPr marL="571500" indent="-571500">
              <a:buFont typeface="Arial" panose="020B0604020202020204" pitchFamily="34" charset="0"/>
              <a:buChar char="•"/>
            </a:pPr>
            <a:r>
              <a:rPr lang="en-US" sz="2800" dirty="0"/>
              <a:t>7</a:t>
            </a:r>
            <a:r>
              <a:rPr lang="en-US" sz="2800" baseline="30000" dirty="0"/>
              <a:t>th</a:t>
            </a:r>
            <a:r>
              <a:rPr lang="en-US" sz="2800" dirty="0"/>
              <a:t> grade begin boat planning</a:t>
            </a:r>
          </a:p>
          <a:p>
            <a:pPr marL="571500" indent="-571500">
              <a:buFont typeface="Arial" panose="020B0604020202020204" pitchFamily="34" charset="0"/>
              <a:buChar char="•"/>
            </a:pPr>
            <a:r>
              <a:rPr lang="en-US" sz="2800" dirty="0"/>
              <a:t>8</a:t>
            </a:r>
            <a:r>
              <a:rPr lang="en-US" sz="2800" baseline="30000" dirty="0"/>
              <a:t>th</a:t>
            </a:r>
            <a:r>
              <a:rPr lang="en-US" sz="2800" dirty="0"/>
              <a:t> grade</a:t>
            </a:r>
          </a:p>
          <a:p>
            <a:pPr marL="1485900" lvl="2" indent="-571500">
              <a:buFont typeface="Arial" panose="020B0604020202020204" pitchFamily="34" charset="0"/>
              <a:buChar char="•"/>
            </a:pPr>
            <a:r>
              <a:rPr lang="en-US" sz="2800" dirty="0"/>
              <a:t>Show Little Shop of Physics Website through estesparksteam.com</a:t>
            </a:r>
          </a:p>
          <a:p>
            <a:pPr marL="1485900" lvl="2" indent="-571500">
              <a:buFont typeface="Arial" panose="020B0604020202020204" pitchFamily="34" charset="0"/>
              <a:buChar char="•"/>
            </a:pPr>
            <a:r>
              <a:rPr lang="en-US" sz="2800" dirty="0"/>
              <a:t>Begin looking up Science demonstrations</a:t>
            </a:r>
          </a:p>
        </p:txBody>
      </p:sp>
    </p:spTree>
    <p:extLst>
      <p:ext uri="{BB962C8B-B14F-4D97-AF65-F5344CB8AC3E}">
        <p14:creationId xmlns:p14="http://schemas.microsoft.com/office/powerpoint/2010/main" val="227726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August 29,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7918315" cy="5693866"/>
          </a:xfrm>
          <a:prstGeom prst="rect">
            <a:avLst/>
          </a:prstGeom>
          <a:noFill/>
        </p:spPr>
        <p:txBody>
          <a:bodyPr wrap="square" rtlCol="0">
            <a:spAutoFit/>
          </a:bodyPr>
          <a:lstStyle/>
          <a:p>
            <a:pPr marL="342900" indent="-342900">
              <a:buFont typeface="Arial"/>
              <a:buChar char="•"/>
            </a:pPr>
            <a:r>
              <a:rPr lang="en-US" sz="2800" dirty="0"/>
              <a:t>Attendance/Brain Stretcher</a:t>
            </a:r>
          </a:p>
          <a:p>
            <a:pPr marL="800100" lvl="1" indent="-342900">
              <a:buFont typeface="Arial"/>
              <a:buChar char="•"/>
            </a:pPr>
            <a:r>
              <a:rPr lang="en-US" sz="2800" dirty="0"/>
              <a:t>Make sure assignments are submitted to Schoology</a:t>
            </a:r>
          </a:p>
          <a:p>
            <a:pPr marL="1714500" lvl="3" indent="-342900">
              <a:buFont typeface="Arial"/>
              <a:buChar char="•"/>
            </a:pPr>
            <a:r>
              <a:rPr lang="en-US" sz="2800" dirty="0"/>
              <a:t>Getting Acquainted Sheet (show 6</a:t>
            </a:r>
            <a:r>
              <a:rPr lang="en-US" sz="2800" baseline="30000" dirty="0"/>
              <a:t>th</a:t>
            </a:r>
            <a:r>
              <a:rPr lang="en-US" sz="2800" dirty="0"/>
              <a:t> grade how)</a:t>
            </a:r>
          </a:p>
          <a:p>
            <a:pPr marL="1714500" lvl="3" indent="-342900">
              <a:buFont typeface="Arial"/>
              <a:buChar char="•"/>
            </a:pPr>
            <a:r>
              <a:rPr lang="en-US" sz="2800" dirty="0"/>
              <a:t>Getting Acquainted Presentation</a:t>
            </a:r>
          </a:p>
          <a:p>
            <a:pPr marL="342900" indent="-342900">
              <a:buFont typeface="Arial"/>
              <a:buChar char="•"/>
            </a:pPr>
            <a:r>
              <a:rPr lang="en-US" sz="2800" dirty="0"/>
              <a:t>Begin Boat Planning while others finish ROARS</a:t>
            </a:r>
          </a:p>
          <a:p>
            <a:pPr marL="342900" indent="-342900">
              <a:buFont typeface="Arial"/>
              <a:buChar char="•"/>
            </a:pPr>
            <a:endParaRPr lang="en-US" sz="2800" dirty="0"/>
          </a:p>
          <a:p>
            <a:pPr marL="342900" indent="-342900">
              <a:buFont typeface="Arial"/>
              <a:buChar char="•"/>
            </a:pPr>
            <a:r>
              <a:rPr lang="en-US" sz="2800" dirty="0"/>
              <a:t>Begin boat building once you have come up with a plan</a:t>
            </a:r>
          </a:p>
          <a:p>
            <a:pPr marL="342900" indent="-342900">
              <a:buFont typeface="Arial"/>
              <a:buChar char="•"/>
            </a:pPr>
            <a:endParaRPr lang="en-US" sz="2800" dirty="0"/>
          </a:p>
          <a:p>
            <a:pPr marL="342900" indent="-342900">
              <a:buFont typeface="Arial"/>
              <a:buChar char="•"/>
            </a:pPr>
            <a:r>
              <a:rPr lang="en-US" sz="2800" dirty="0"/>
              <a:t>If time, do a couple of ”Getting Acquainted” presentations</a:t>
            </a:r>
          </a:p>
        </p:txBody>
      </p:sp>
      <p:sp>
        <p:nvSpPr>
          <p:cNvPr id="4" name="TextBox 3">
            <a:extLst>
              <a:ext uri="{FF2B5EF4-FFF2-40B4-BE49-F238E27FC236}">
                <a16:creationId xmlns:a16="http://schemas.microsoft.com/office/drawing/2014/main" id="{22BB3A0A-CDE3-E1B0-F88B-E1E730CD65F6}"/>
              </a:ext>
            </a:extLst>
          </p:cNvPr>
          <p:cNvSpPr txBox="1"/>
          <p:nvPr/>
        </p:nvSpPr>
        <p:spPr>
          <a:xfrm>
            <a:off x="7918315" y="1342417"/>
            <a:ext cx="4273685" cy="4031873"/>
          </a:xfrm>
          <a:prstGeom prst="rect">
            <a:avLst/>
          </a:prstGeom>
          <a:noFill/>
        </p:spPr>
        <p:txBody>
          <a:bodyPr wrap="square" rtlCol="0">
            <a:spAutoFit/>
          </a:bodyPr>
          <a:lstStyle/>
          <a:p>
            <a:r>
              <a:rPr lang="en-US" sz="3200" u="sng" dirty="0">
                <a:solidFill>
                  <a:srgbClr val="7030A0"/>
                </a:solidFill>
              </a:rPr>
              <a:t>Ready to Work on Boats:</a:t>
            </a:r>
          </a:p>
          <a:p>
            <a:pPr marL="457200" indent="-457200">
              <a:buFont typeface="Arial" panose="020B0604020202020204" pitchFamily="34" charset="0"/>
              <a:buChar char="•"/>
            </a:pPr>
            <a:r>
              <a:rPr lang="en-US" sz="3200" dirty="0">
                <a:solidFill>
                  <a:srgbClr val="7030A0"/>
                </a:solidFill>
              </a:rPr>
              <a:t>Harper D.</a:t>
            </a:r>
          </a:p>
          <a:p>
            <a:pPr marL="457200" indent="-457200">
              <a:buFont typeface="Arial" panose="020B0604020202020204" pitchFamily="34" charset="0"/>
              <a:buChar char="•"/>
            </a:pPr>
            <a:r>
              <a:rPr lang="en-US" sz="3200" dirty="0">
                <a:solidFill>
                  <a:srgbClr val="7030A0"/>
                </a:solidFill>
              </a:rPr>
              <a:t>Harper T.</a:t>
            </a:r>
          </a:p>
          <a:p>
            <a:pPr marL="457200" indent="-457200">
              <a:buFont typeface="Arial" panose="020B0604020202020204" pitchFamily="34" charset="0"/>
              <a:buChar char="•"/>
            </a:pPr>
            <a:r>
              <a:rPr lang="en-US" sz="3200" dirty="0">
                <a:solidFill>
                  <a:srgbClr val="7030A0"/>
                </a:solidFill>
              </a:rPr>
              <a:t>Liam</a:t>
            </a:r>
          </a:p>
          <a:p>
            <a:pPr marL="457200" indent="-457200">
              <a:buFont typeface="Arial" panose="020B0604020202020204" pitchFamily="34" charset="0"/>
              <a:buChar char="•"/>
            </a:pPr>
            <a:r>
              <a:rPr lang="en-US" sz="3200" dirty="0">
                <a:solidFill>
                  <a:srgbClr val="7030A0"/>
                </a:solidFill>
              </a:rPr>
              <a:t>Rivers</a:t>
            </a:r>
          </a:p>
          <a:p>
            <a:pPr marL="457200" indent="-457200">
              <a:buFont typeface="Arial" panose="020B0604020202020204" pitchFamily="34" charset="0"/>
              <a:buChar char="•"/>
            </a:pPr>
            <a:r>
              <a:rPr lang="en-US" sz="3200" dirty="0">
                <a:solidFill>
                  <a:srgbClr val="7030A0"/>
                </a:solidFill>
              </a:rPr>
              <a:t>Alex</a:t>
            </a:r>
          </a:p>
          <a:p>
            <a:pPr marL="457200" indent="-457200">
              <a:buFont typeface="Arial" panose="020B0604020202020204" pitchFamily="34" charset="0"/>
              <a:buChar char="•"/>
            </a:pPr>
            <a:r>
              <a:rPr lang="en-US" sz="3200" dirty="0">
                <a:solidFill>
                  <a:srgbClr val="7030A0"/>
                </a:solidFill>
              </a:rPr>
              <a:t>Emily</a:t>
            </a:r>
          </a:p>
          <a:p>
            <a:pPr marL="457200" indent="-457200">
              <a:buFont typeface="Arial" panose="020B0604020202020204" pitchFamily="34" charset="0"/>
              <a:buChar char="•"/>
            </a:pPr>
            <a:r>
              <a:rPr lang="en-US" sz="3200" dirty="0">
                <a:solidFill>
                  <a:srgbClr val="7030A0"/>
                </a:solidFill>
              </a:rPr>
              <a:t>Wyatt?</a:t>
            </a:r>
          </a:p>
        </p:txBody>
      </p:sp>
    </p:spTree>
    <p:extLst>
      <p:ext uri="{BB962C8B-B14F-4D97-AF65-F5344CB8AC3E}">
        <p14:creationId xmlns:p14="http://schemas.microsoft.com/office/powerpoint/2010/main" val="411049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2"/>
          <p:cNvSpPr txBox="1"/>
          <p:nvPr/>
        </p:nvSpPr>
        <p:spPr>
          <a:xfrm>
            <a:off x="439022" y="308040"/>
            <a:ext cx="9050666" cy="5632311"/>
          </a:xfrm>
          <a:prstGeom prst="rect">
            <a:avLst/>
          </a:prstGeom>
          <a:noFill/>
        </p:spPr>
        <p:txBody>
          <a:bodyPr wrap="square" rtlCol="0">
            <a:spAutoFit/>
          </a:bodyPr>
          <a:lstStyle/>
          <a:p>
            <a:r>
              <a:rPr lang="en-US" sz="7200" b="1" dirty="0"/>
              <a:t>S</a:t>
            </a:r>
            <a:r>
              <a:rPr lang="en-US" sz="4000" dirty="0"/>
              <a:t>	Science</a:t>
            </a:r>
          </a:p>
          <a:p>
            <a:r>
              <a:rPr lang="en-US" sz="7200" b="1" dirty="0"/>
              <a:t>T</a:t>
            </a:r>
            <a:r>
              <a:rPr lang="en-US" sz="4000" dirty="0"/>
              <a:t>	Technology</a:t>
            </a:r>
          </a:p>
          <a:p>
            <a:r>
              <a:rPr lang="en-US" sz="7200" b="1" dirty="0"/>
              <a:t>E</a:t>
            </a:r>
            <a:r>
              <a:rPr lang="en-US" sz="4000" dirty="0"/>
              <a:t>	Engineering </a:t>
            </a:r>
          </a:p>
          <a:p>
            <a:r>
              <a:rPr lang="en-US" sz="7200" b="1" dirty="0"/>
              <a:t>A</a:t>
            </a:r>
            <a:r>
              <a:rPr lang="en-US" sz="4000" dirty="0"/>
              <a:t>	Art</a:t>
            </a:r>
          </a:p>
          <a:p>
            <a:r>
              <a:rPr lang="en-US" sz="7200" b="1" dirty="0"/>
              <a:t>M</a:t>
            </a:r>
            <a:r>
              <a:rPr lang="en-US" sz="4000" dirty="0"/>
              <a:t>	Math</a:t>
            </a:r>
          </a:p>
        </p:txBody>
      </p:sp>
    </p:spTree>
    <p:extLst>
      <p:ext uri="{BB962C8B-B14F-4D97-AF65-F5344CB8AC3E}">
        <p14:creationId xmlns:p14="http://schemas.microsoft.com/office/powerpoint/2010/main" val="34044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1" y="0"/>
            <a:ext cx="12192000" cy="5632311"/>
          </a:xfrm>
          <a:prstGeom prst="rect">
            <a:avLst/>
          </a:prstGeom>
          <a:noFill/>
        </p:spPr>
        <p:txBody>
          <a:bodyPr wrap="square" rtlCol="0">
            <a:spAutoFit/>
          </a:bodyPr>
          <a:lstStyle/>
          <a:p>
            <a:r>
              <a:rPr lang="en-US" sz="3600" b="1" i="1" u="sng" dirty="0">
                <a:solidFill>
                  <a:prstClr val="black"/>
                </a:solidFill>
              </a:rPr>
              <a:t>Boat Building Project:</a:t>
            </a:r>
          </a:p>
          <a:p>
            <a:pPr>
              <a:buFont typeface="Arial" pitchFamily="34" charset="0"/>
              <a:buChar char="•"/>
            </a:pPr>
            <a:r>
              <a:rPr lang="en-US" sz="3600" dirty="0">
                <a:solidFill>
                  <a:prstClr val="black"/>
                </a:solidFill>
              </a:rPr>
              <a:t>  Materials provided:</a:t>
            </a:r>
          </a:p>
          <a:p>
            <a:r>
              <a:rPr lang="en-US" sz="3600" dirty="0">
                <a:solidFill>
                  <a:prstClr val="black"/>
                </a:solidFill>
              </a:rPr>
              <a:t> 	Aluminum foil (3’ x 1’)</a:t>
            </a:r>
          </a:p>
          <a:p>
            <a:r>
              <a:rPr lang="en-US" sz="3600" dirty="0">
                <a:solidFill>
                  <a:prstClr val="black"/>
                </a:solidFill>
              </a:rPr>
              <a:t> 	10 straws</a:t>
            </a:r>
          </a:p>
          <a:p>
            <a:r>
              <a:rPr lang="en-US" sz="3600" dirty="0">
                <a:solidFill>
                  <a:prstClr val="black"/>
                </a:solidFill>
              </a:rPr>
              <a:t> 	Duct Tape</a:t>
            </a:r>
          </a:p>
          <a:p>
            <a:pPr>
              <a:buFont typeface="Arial" pitchFamily="34" charset="0"/>
              <a:buChar char="•"/>
            </a:pPr>
            <a:r>
              <a:rPr lang="en-US" sz="3600" dirty="0">
                <a:solidFill>
                  <a:prstClr val="black"/>
                </a:solidFill>
              </a:rPr>
              <a:t>  Only thing you can add on own:</a:t>
            </a:r>
          </a:p>
          <a:p>
            <a:r>
              <a:rPr lang="en-US" sz="3600" dirty="0">
                <a:solidFill>
                  <a:prstClr val="black"/>
                </a:solidFill>
              </a:rPr>
              <a:t> 	1 layer of cardboard for floor</a:t>
            </a:r>
          </a:p>
          <a:p>
            <a:r>
              <a:rPr lang="en-US" sz="3600" dirty="0">
                <a:solidFill>
                  <a:prstClr val="black"/>
                </a:solidFill>
              </a:rPr>
              <a:t> 	Cardboard must be on the inside of the aluminum foil</a:t>
            </a:r>
          </a:p>
          <a:p>
            <a:endParaRPr lang="en-US" sz="3600" dirty="0">
              <a:solidFill>
                <a:prstClr val="black"/>
              </a:solidFill>
            </a:endParaRPr>
          </a:p>
          <a:p>
            <a:r>
              <a:rPr lang="en-US" sz="3600" b="1" i="1" dirty="0">
                <a:solidFill>
                  <a:prstClr val="black"/>
                </a:solidFill>
              </a:rPr>
              <a:t>Make sure and put your name on your boat!</a:t>
            </a:r>
          </a:p>
        </p:txBody>
      </p:sp>
    </p:spTree>
    <p:extLst>
      <p:ext uri="{BB962C8B-B14F-4D97-AF65-F5344CB8AC3E}">
        <p14:creationId xmlns:p14="http://schemas.microsoft.com/office/powerpoint/2010/main" val="290007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ROARS</a:t>
            </a:r>
          </a:p>
        </p:txBody>
      </p:sp>
      <p:sp>
        <p:nvSpPr>
          <p:cNvPr id="3" name="TextBox 2"/>
          <p:cNvSpPr txBox="1"/>
          <p:nvPr/>
        </p:nvSpPr>
        <p:spPr>
          <a:xfrm>
            <a:off x="0" y="1143000"/>
            <a:ext cx="12192000" cy="5632311"/>
          </a:xfrm>
          <a:prstGeom prst="rect">
            <a:avLst/>
          </a:prstGeom>
          <a:noFill/>
        </p:spPr>
        <p:txBody>
          <a:bodyPr wrap="square" rtlCol="0">
            <a:spAutoFit/>
          </a:bodyPr>
          <a:lstStyle/>
          <a:p>
            <a:r>
              <a:rPr lang="en-US" sz="3600" dirty="0"/>
              <a:t>Respect</a:t>
            </a:r>
          </a:p>
          <a:p>
            <a:r>
              <a:rPr lang="en-US" sz="3600" dirty="0"/>
              <a:t>Ownership</a:t>
            </a:r>
          </a:p>
          <a:p>
            <a:r>
              <a:rPr lang="en-US" sz="3600" dirty="0"/>
              <a:t>Attentive</a:t>
            </a:r>
          </a:p>
          <a:p>
            <a:r>
              <a:rPr lang="en-US" sz="3600" dirty="0"/>
              <a:t>Responsibility</a:t>
            </a:r>
          </a:p>
          <a:p>
            <a:r>
              <a:rPr lang="en-US" sz="3600" dirty="0"/>
              <a:t>Safe</a:t>
            </a:r>
          </a:p>
          <a:p>
            <a:endParaRPr lang="en-US" sz="3600" dirty="0"/>
          </a:p>
          <a:p>
            <a:r>
              <a:rPr lang="en-US" sz="3600" b="1" i="1" dirty="0"/>
              <a:t>On a sheet of paper, list at least 4 ways you can demonstrate ROARS for </a:t>
            </a:r>
            <a:r>
              <a:rPr lang="en-US" sz="3600" b="1" i="1" u="sng" dirty="0"/>
              <a:t>each</a:t>
            </a:r>
            <a:r>
              <a:rPr lang="en-US" sz="3600" b="1" i="1" dirty="0"/>
              <a:t> element of ROARS.</a:t>
            </a:r>
          </a:p>
          <a:p>
            <a:endParaRPr lang="en-US" sz="3600" b="1" i="1" dirty="0"/>
          </a:p>
          <a:p>
            <a:r>
              <a:rPr lang="en-US" sz="3600" b="1" i="1" dirty="0"/>
              <a:t>When finished, submit in Schoology to “ROARS” </a:t>
            </a:r>
          </a:p>
        </p:txBody>
      </p:sp>
    </p:spTree>
    <p:extLst>
      <p:ext uri="{BB962C8B-B14F-4D97-AF65-F5344CB8AC3E}">
        <p14:creationId xmlns:p14="http://schemas.microsoft.com/office/powerpoint/2010/main" val="2862095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August 29,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0" y="1348800"/>
            <a:ext cx="12192000" cy="5201424"/>
          </a:xfrm>
          <a:prstGeom prst="rect">
            <a:avLst/>
          </a:prstGeom>
          <a:noFill/>
        </p:spPr>
        <p:txBody>
          <a:bodyPr wrap="square" rtlCol="0">
            <a:spAutoFit/>
          </a:bodyPr>
          <a:lstStyle/>
          <a:p>
            <a:pPr marL="342900" indent="-342900">
              <a:buFont typeface="Arial"/>
              <a:buChar char="•"/>
            </a:pPr>
            <a:r>
              <a:rPr lang="en-US" sz="3200" dirty="0"/>
              <a:t>Attendance/Brain Stretcher</a:t>
            </a:r>
          </a:p>
          <a:p>
            <a:pPr marL="800100" lvl="1" indent="-342900">
              <a:buFont typeface="Arial"/>
              <a:buChar char="•"/>
            </a:pPr>
            <a:r>
              <a:rPr lang="en-US" sz="3200" dirty="0"/>
              <a:t>Make sure assignments are submitted to Schoology</a:t>
            </a:r>
          </a:p>
          <a:p>
            <a:pPr marL="1714500" lvl="3" indent="-342900">
              <a:buFont typeface="Arial"/>
              <a:buChar char="•"/>
            </a:pPr>
            <a:r>
              <a:rPr lang="en-US" sz="3200" dirty="0"/>
              <a:t>Getting Acquainted Sheet (6</a:t>
            </a:r>
            <a:r>
              <a:rPr lang="en-US" sz="3200" baseline="30000" dirty="0"/>
              <a:t>th</a:t>
            </a:r>
            <a:r>
              <a:rPr lang="en-US" sz="3200" dirty="0"/>
              <a:t> grade)</a:t>
            </a:r>
          </a:p>
          <a:p>
            <a:pPr marL="1714500" lvl="3" indent="-342900">
              <a:buFont typeface="Arial"/>
              <a:buChar char="•"/>
            </a:pPr>
            <a:r>
              <a:rPr lang="en-US" sz="3200" dirty="0"/>
              <a:t>Getting Acquainted Presentation</a:t>
            </a:r>
          </a:p>
          <a:p>
            <a:pPr marL="342900" indent="-342900">
              <a:buFont typeface="Arial"/>
              <a:buChar char="•"/>
            </a:pPr>
            <a:r>
              <a:rPr lang="en-US" sz="3200" dirty="0"/>
              <a:t>Present some “Getting Acquainted” activities</a:t>
            </a:r>
          </a:p>
          <a:p>
            <a:endParaRPr lang="en-US" sz="3200" dirty="0"/>
          </a:p>
          <a:p>
            <a:pPr marL="571500" indent="-571500">
              <a:buFont typeface="Arial" panose="020B0604020202020204" pitchFamily="34" charset="0"/>
              <a:buChar char="•"/>
            </a:pPr>
            <a:r>
              <a:rPr lang="en-US" sz="2800" dirty="0"/>
              <a:t>6</a:t>
            </a:r>
            <a:r>
              <a:rPr lang="en-US" sz="2800" baseline="30000" dirty="0"/>
              <a:t>th</a:t>
            </a:r>
            <a:r>
              <a:rPr lang="en-US" sz="2800" dirty="0"/>
              <a:t> grade work on ROARS matrix/begin boat planning</a:t>
            </a:r>
          </a:p>
          <a:p>
            <a:pPr marL="571500" indent="-571500">
              <a:buFont typeface="Arial" panose="020B0604020202020204" pitchFamily="34" charset="0"/>
              <a:buChar char="•"/>
            </a:pPr>
            <a:r>
              <a:rPr lang="en-US" sz="2800" dirty="0"/>
              <a:t>7</a:t>
            </a:r>
            <a:r>
              <a:rPr lang="en-US" sz="2800" baseline="30000" dirty="0"/>
              <a:t>th</a:t>
            </a:r>
            <a:r>
              <a:rPr lang="en-US" sz="2800" dirty="0"/>
              <a:t> grade begin boat building</a:t>
            </a:r>
          </a:p>
          <a:p>
            <a:pPr marL="571500" indent="-571500">
              <a:buFont typeface="Arial" panose="020B0604020202020204" pitchFamily="34" charset="0"/>
              <a:buChar char="•"/>
            </a:pPr>
            <a:r>
              <a:rPr lang="en-US" sz="2800" dirty="0"/>
              <a:t>8</a:t>
            </a:r>
            <a:r>
              <a:rPr lang="en-US" sz="2800" baseline="30000" dirty="0"/>
              <a:t>th</a:t>
            </a:r>
            <a:r>
              <a:rPr lang="en-US" sz="2800" dirty="0"/>
              <a:t> grade</a:t>
            </a:r>
          </a:p>
          <a:p>
            <a:pPr marL="1485900" lvl="2" indent="-571500">
              <a:buFont typeface="Arial" panose="020B0604020202020204" pitchFamily="34" charset="0"/>
              <a:buChar char="•"/>
            </a:pPr>
            <a:r>
              <a:rPr lang="en-US" sz="2800" dirty="0"/>
              <a:t>Show Little Shop of Physics Website through estesparksteam.com</a:t>
            </a:r>
          </a:p>
          <a:p>
            <a:pPr marL="1485900" lvl="2" indent="-571500">
              <a:buFont typeface="Arial" panose="020B0604020202020204" pitchFamily="34" charset="0"/>
              <a:buChar char="•"/>
            </a:pPr>
            <a:r>
              <a:rPr lang="en-US" sz="2800" dirty="0"/>
              <a:t>Begin looking up Science demonstrations</a:t>
            </a:r>
          </a:p>
        </p:txBody>
      </p:sp>
    </p:spTree>
    <p:extLst>
      <p:ext uri="{BB962C8B-B14F-4D97-AF65-F5344CB8AC3E}">
        <p14:creationId xmlns:p14="http://schemas.microsoft.com/office/powerpoint/2010/main" val="3693104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August 30,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12192000" cy="4401205"/>
          </a:xfrm>
          <a:prstGeom prst="rect">
            <a:avLst/>
          </a:prstGeom>
          <a:noFill/>
        </p:spPr>
        <p:txBody>
          <a:bodyPr wrap="square" rtlCol="0">
            <a:spAutoFit/>
          </a:bodyPr>
          <a:lstStyle/>
          <a:p>
            <a:pPr marL="342900" indent="-342900">
              <a:buFont typeface="Arial"/>
              <a:buChar char="•"/>
            </a:pPr>
            <a:r>
              <a:rPr lang="en-US" sz="2800" dirty="0"/>
              <a:t>Attendance/Brain Stretcher</a:t>
            </a:r>
          </a:p>
          <a:p>
            <a:pPr marL="800100" lvl="1" indent="-342900">
              <a:buFont typeface="Arial"/>
              <a:buChar char="•"/>
            </a:pPr>
            <a:r>
              <a:rPr lang="en-US" sz="2800" dirty="0"/>
              <a:t>Make sure assignments are submitted to Schoology</a:t>
            </a:r>
          </a:p>
          <a:p>
            <a:pPr marL="1714500" lvl="3" indent="-342900">
              <a:buFont typeface="Arial"/>
              <a:buChar char="•"/>
            </a:pPr>
            <a:r>
              <a:rPr lang="en-US" sz="2800" dirty="0"/>
              <a:t>Getting Acquainted Sheet (show 6</a:t>
            </a:r>
            <a:r>
              <a:rPr lang="en-US" sz="2800" baseline="30000" dirty="0"/>
              <a:t>th</a:t>
            </a:r>
            <a:r>
              <a:rPr lang="en-US" sz="2800" dirty="0"/>
              <a:t> grade how)</a:t>
            </a:r>
          </a:p>
          <a:p>
            <a:pPr marL="1714500" lvl="3" indent="-342900">
              <a:buFont typeface="Arial"/>
              <a:buChar char="•"/>
            </a:pPr>
            <a:r>
              <a:rPr lang="en-US" sz="2800" dirty="0"/>
              <a:t>Getting Acquainted Presentation</a:t>
            </a:r>
            <a:br>
              <a:rPr lang="en-US" sz="2800" dirty="0"/>
            </a:br>
            <a:endParaRPr lang="en-US" sz="2800" dirty="0"/>
          </a:p>
          <a:p>
            <a:pPr marL="342900" indent="-342900">
              <a:buFont typeface="Arial"/>
              <a:buChar char="•"/>
            </a:pPr>
            <a:r>
              <a:rPr lang="en-US" sz="2800" dirty="0"/>
              <a:t>Do a couple of ”Getting Acquainted” presentations</a:t>
            </a:r>
            <a:br>
              <a:rPr lang="en-US" sz="2800" dirty="0"/>
            </a:br>
            <a:endParaRPr lang="en-US" sz="2800" dirty="0"/>
          </a:p>
          <a:p>
            <a:pPr marL="342900" indent="-342900">
              <a:buFont typeface="Arial"/>
              <a:buChar char="•"/>
            </a:pPr>
            <a:r>
              <a:rPr lang="en-US" sz="2800" dirty="0"/>
              <a:t>Begin Boat Planning while others finish ROARS</a:t>
            </a:r>
          </a:p>
          <a:p>
            <a:pPr marL="342900" indent="-342900">
              <a:buFont typeface="Arial"/>
              <a:buChar char="•"/>
            </a:pPr>
            <a:endParaRPr lang="en-US" sz="2800" dirty="0"/>
          </a:p>
          <a:p>
            <a:pPr marL="342900" indent="-342900">
              <a:buFont typeface="Arial"/>
              <a:buChar char="•"/>
            </a:pPr>
            <a:r>
              <a:rPr lang="en-US" sz="2800" dirty="0"/>
              <a:t>Begin boat building once you have come up with a plan</a:t>
            </a:r>
          </a:p>
        </p:txBody>
      </p:sp>
    </p:spTree>
    <p:extLst>
      <p:ext uri="{BB962C8B-B14F-4D97-AF65-F5344CB8AC3E}">
        <p14:creationId xmlns:p14="http://schemas.microsoft.com/office/powerpoint/2010/main" val="2766605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August 30,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0" y="1348800"/>
            <a:ext cx="12192000" cy="4770537"/>
          </a:xfrm>
          <a:prstGeom prst="rect">
            <a:avLst/>
          </a:prstGeom>
          <a:noFill/>
        </p:spPr>
        <p:txBody>
          <a:bodyPr wrap="square" rtlCol="0">
            <a:spAutoFit/>
          </a:bodyPr>
          <a:lstStyle/>
          <a:p>
            <a:pPr marL="342900" indent="-342900">
              <a:buFont typeface="Arial"/>
              <a:buChar char="•"/>
            </a:pPr>
            <a:r>
              <a:rPr lang="en-US" sz="3200" dirty="0"/>
              <a:t>Attendance/Brain Stretcher</a:t>
            </a:r>
          </a:p>
          <a:p>
            <a:pPr marL="800100" lvl="1" indent="-342900">
              <a:buFont typeface="Arial"/>
              <a:buChar char="•"/>
            </a:pPr>
            <a:r>
              <a:rPr lang="en-US" sz="3200" dirty="0"/>
              <a:t>Make sure assignments are submitted to Schoology</a:t>
            </a:r>
          </a:p>
          <a:p>
            <a:pPr marL="1714500" lvl="3" indent="-342900">
              <a:buFont typeface="Arial"/>
              <a:buChar char="•"/>
            </a:pPr>
            <a:r>
              <a:rPr lang="en-US" sz="3200" dirty="0"/>
              <a:t>Getting Acquainted Sheet (6</a:t>
            </a:r>
            <a:r>
              <a:rPr lang="en-US" sz="3200" baseline="30000" dirty="0"/>
              <a:t>th</a:t>
            </a:r>
            <a:r>
              <a:rPr lang="en-US" sz="3200" dirty="0"/>
              <a:t> grade)</a:t>
            </a:r>
          </a:p>
          <a:p>
            <a:pPr marL="1714500" lvl="3" indent="-342900">
              <a:buFont typeface="Arial"/>
              <a:buChar char="•"/>
            </a:pPr>
            <a:r>
              <a:rPr lang="en-US" sz="3200" dirty="0"/>
              <a:t>Getting Acquainted Presentation</a:t>
            </a:r>
          </a:p>
          <a:p>
            <a:pPr marL="342900" indent="-342900">
              <a:buFont typeface="Arial"/>
              <a:buChar char="•"/>
            </a:pPr>
            <a:r>
              <a:rPr lang="en-US" sz="3200" dirty="0"/>
              <a:t>Present remaining “Getting Acquainted” activities</a:t>
            </a:r>
          </a:p>
          <a:p>
            <a:endParaRPr lang="en-US" sz="3200" dirty="0"/>
          </a:p>
          <a:p>
            <a:pPr marL="571500" indent="-571500">
              <a:buFont typeface="Arial" panose="020B0604020202020204" pitchFamily="34" charset="0"/>
              <a:buChar char="•"/>
            </a:pPr>
            <a:r>
              <a:rPr lang="en-US" sz="2800" dirty="0"/>
              <a:t>7</a:t>
            </a:r>
            <a:r>
              <a:rPr lang="en-US" sz="2800" baseline="30000" dirty="0"/>
              <a:t>th</a:t>
            </a:r>
            <a:r>
              <a:rPr lang="en-US" sz="2800" dirty="0"/>
              <a:t> grade continue boat building</a:t>
            </a:r>
          </a:p>
          <a:p>
            <a:pPr marL="571500" indent="-571500">
              <a:buFont typeface="Arial" panose="020B0604020202020204" pitchFamily="34" charset="0"/>
              <a:buChar char="•"/>
            </a:pPr>
            <a:r>
              <a:rPr lang="en-US" sz="2800" dirty="0"/>
              <a:t>8</a:t>
            </a:r>
            <a:r>
              <a:rPr lang="en-US" sz="2800" baseline="30000" dirty="0"/>
              <a:t>th</a:t>
            </a:r>
            <a:r>
              <a:rPr lang="en-US" sz="2800" dirty="0"/>
              <a:t> grade</a:t>
            </a:r>
          </a:p>
          <a:p>
            <a:pPr marL="1485900" lvl="2" indent="-571500">
              <a:buFont typeface="Arial" panose="020B0604020202020204" pitchFamily="34" charset="0"/>
              <a:buChar char="•"/>
            </a:pPr>
            <a:r>
              <a:rPr lang="en-US" sz="2800" dirty="0"/>
              <a:t>Go over Science demonstrations you found yesterday</a:t>
            </a:r>
          </a:p>
          <a:p>
            <a:pPr marL="1485900" lvl="2" indent="-571500">
              <a:buFont typeface="Arial" panose="020B0604020202020204" pitchFamily="34" charset="0"/>
              <a:buChar char="•"/>
            </a:pPr>
            <a:r>
              <a:rPr lang="en-US" sz="2800"/>
              <a:t>Boats?</a:t>
            </a:r>
            <a:endParaRPr lang="en-US" sz="2800" dirty="0"/>
          </a:p>
        </p:txBody>
      </p:sp>
    </p:spTree>
    <p:extLst>
      <p:ext uri="{BB962C8B-B14F-4D97-AF65-F5344CB8AC3E}">
        <p14:creationId xmlns:p14="http://schemas.microsoft.com/office/powerpoint/2010/main" val="528302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1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August 31,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12192000" cy="4401205"/>
          </a:xfrm>
          <a:prstGeom prst="rect">
            <a:avLst/>
          </a:prstGeom>
          <a:noFill/>
        </p:spPr>
        <p:txBody>
          <a:bodyPr wrap="square" rtlCol="0">
            <a:spAutoFit/>
          </a:bodyPr>
          <a:lstStyle/>
          <a:p>
            <a:pPr marL="342900" indent="-342900">
              <a:buFont typeface="Arial"/>
              <a:buChar char="•"/>
            </a:pPr>
            <a:r>
              <a:rPr lang="en-US" sz="2800" dirty="0"/>
              <a:t>Attendance/Brain Stretcher</a:t>
            </a:r>
          </a:p>
          <a:p>
            <a:pPr marL="800100" lvl="1" indent="-342900">
              <a:buFont typeface="Arial"/>
              <a:buChar char="•"/>
            </a:pPr>
            <a:r>
              <a:rPr lang="en-US" sz="2800" dirty="0"/>
              <a:t>Make sure assignments are submitted to Schoology</a:t>
            </a:r>
          </a:p>
          <a:p>
            <a:pPr marL="1714500" lvl="3" indent="-342900">
              <a:buFont typeface="Arial"/>
              <a:buChar char="•"/>
            </a:pPr>
            <a:r>
              <a:rPr lang="en-US" sz="2800" dirty="0"/>
              <a:t>Getting Acquainted Sheet (show 6</a:t>
            </a:r>
            <a:r>
              <a:rPr lang="en-US" sz="2800" baseline="30000" dirty="0"/>
              <a:t>th</a:t>
            </a:r>
            <a:r>
              <a:rPr lang="en-US" sz="2800" dirty="0"/>
              <a:t> grade how)</a:t>
            </a:r>
          </a:p>
          <a:p>
            <a:pPr marL="1714500" lvl="3" indent="-342900">
              <a:buFont typeface="Arial"/>
              <a:buChar char="•"/>
            </a:pPr>
            <a:r>
              <a:rPr lang="en-US" sz="2800" dirty="0"/>
              <a:t>Getting Acquainted Presentation</a:t>
            </a:r>
            <a:br>
              <a:rPr lang="en-US" sz="2800" dirty="0"/>
            </a:br>
            <a:endParaRPr lang="en-US" sz="2800" dirty="0"/>
          </a:p>
          <a:p>
            <a:pPr marL="342900" indent="-342900">
              <a:buFont typeface="Arial"/>
              <a:buChar char="•"/>
            </a:pPr>
            <a:r>
              <a:rPr lang="en-US" sz="2800" dirty="0"/>
              <a:t>Do a couple more ”Getting Acquainted” presentations</a:t>
            </a:r>
            <a:br>
              <a:rPr lang="en-US" sz="2800" dirty="0"/>
            </a:br>
            <a:endParaRPr lang="en-US" sz="2800" dirty="0"/>
          </a:p>
          <a:p>
            <a:pPr marL="342900" indent="-342900">
              <a:buFont typeface="Arial"/>
              <a:buChar char="•"/>
            </a:pPr>
            <a:r>
              <a:rPr lang="en-US" sz="2800" dirty="0"/>
              <a:t>Reminder on boat building parameters</a:t>
            </a:r>
          </a:p>
          <a:p>
            <a:pPr marL="342900" indent="-342900">
              <a:buFont typeface="Arial"/>
              <a:buChar char="•"/>
            </a:pPr>
            <a:endParaRPr lang="en-US" sz="2800" dirty="0"/>
          </a:p>
          <a:p>
            <a:pPr marL="342900" indent="-342900">
              <a:buFont typeface="Arial"/>
              <a:buChar char="•"/>
            </a:pPr>
            <a:r>
              <a:rPr lang="en-US" sz="2800" dirty="0"/>
              <a:t>Continue boat building once you have come up with a plan</a:t>
            </a:r>
          </a:p>
        </p:txBody>
      </p:sp>
    </p:spTree>
    <p:extLst>
      <p:ext uri="{BB962C8B-B14F-4D97-AF65-F5344CB8AC3E}">
        <p14:creationId xmlns:p14="http://schemas.microsoft.com/office/powerpoint/2010/main" val="1006152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1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August 31,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0" y="1348800"/>
            <a:ext cx="12192000" cy="4770537"/>
          </a:xfrm>
          <a:prstGeom prst="rect">
            <a:avLst/>
          </a:prstGeom>
          <a:noFill/>
        </p:spPr>
        <p:txBody>
          <a:bodyPr wrap="square" rtlCol="0">
            <a:spAutoFit/>
          </a:bodyPr>
          <a:lstStyle/>
          <a:p>
            <a:pPr marL="342900" indent="-342900">
              <a:buFont typeface="Arial"/>
              <a:buChar char="•"/>
            </a:pPr>
            <a:r>
              <a:rPr lang="en-US" sz="3200" dirty="0"/>
              <a:t>Attendance/Brain Stretcher</a:t>
            </a:r>
          </a:p>
          <a:p>
            <a:pPr marL="800100" lvl="1" indent="-342900">
              <a:buFont typeface="Arial"/>
              <a:buChar char="•"/>
            </a:pPr>
            <a:r>
              <a:rPr lang="en-US" sz="3200" dirty="0"/>
              <a:t>Make sure assignments are submitted to Schoology</a:t>
            </a:r>
          </a:p>
          <a:p>
            <a:pPr marL="1714500" lvl="3" indent="-342900">
              <a:buFont typeface="Arial"/>
              <a:buChar char="•"/>
            </a:pPr>
            <a:r>
              <a:rPr lang="en-US" sz="3200" dirty="0"/>
              <a:t>Getting Acquainted Sheet (6</a:t>
            </a:r>
            <a:r>
              <a:rPr lang="en-US" sz="3200" baseline="30000" dirty="0"/>
              <a:t>th</a:t>
            </a:r>
            <a:r>
              <a:rPr lang="en-US" sz="3200" dirty="0"/>
              <a:t> grade)</a:t>
            </a:r>
          </a:p>
          <a:p>
            <a:pPr marL="1714500" lvl="3" indent="-342900">
              <a:buFont typeface="Arial"/>
              <a:buChar char="•"/>
            </a:pPr>
            <a:r>
              <a:rPr lang="en-US" sz="3200" dirty="0"/>
              <a:t>Getting Acquainted Presentation</a:t>
            </a:r>
          </a:p>
          <a:p>
            <a:pPr marL="342900" indent="-342900">
              <a:buFont typeface="Arial"/>
              <a:buChar char="•"/>
            </a:pPr>
            <a:r>
              <a:rPr lang="en-US" sz="3200" dirty="0"/>
              <a:t>Present remaining “Getting Acquainted” activities</a:t>
            </a:r>
          </a:p>
          <a:p>
            <a:endParaRPr lang="en-US" sz="3200" dirty="0"/>
          </a:p>
          <a:p>
            <a:pPr marL="571500" indent="-571500">
              <a:buFont typeface="Arial" panose="020B0604020202020204" pitchFamily="34" charset="0"/>
              <a:buChar char="•"/>
            </a:pPr>
            <a:r>
              <a:rPr lang="en-US" sz="2800" dirty="0"/>
              <a:t>7</a:t>
            </a:r>
            <a:r>
              <a:rPr lang="en-US" sz="2800" baseline="30000" dirty="0"/>
              <a:t>th</a:t>
            </a:r>
            <a:r>
              <a:rPr lang="en-US" sz="2800" dirty="0"/>
              <a:t> grade continue boat building/Begin testing</a:t>
            </a:r>
          </a:p>
          <a:p>
            <a:pPr marL="571500" indent="-571500">
              <a:buFont typeface="Arial" panose="020B0604020202020204" pitchFamily="34" charset="0"/>
              <a:buChar char="•"/>
            </a:pPr>
            <a:r>
              <a:rPr lang="en-US" sz="2800" dirty="0"/>
              <a:t>8</a:t>
            </a:r>
            <a:r>
              <a:rPr lang="en-US" sz="2800" baseline="30000" dirty="0"/>
              <a:t>th</a:t>
            </a:r>
            <a:r>
              <a:rPr lang="en-US" sz="2800" dirty="0"/>
              <a:t> grade</a:t>
            </a:r>
          </a:p>
          <a:p>
            <a:pPr marL="1485900" lvl="2" indent="-571500">
              <a:buFont typeface="Arial" panose="020B0604020202020204" pitchFamily="34" charset="0"/>
              <a:buChar char="•"/>
            </a:pPr>
            <a:r>
              <a:rPr lang="en-US" sz="2800" dirty="0"/>
              <a:t>Go over Science demonstrations you found yesterday</a:t>
            </a:r>
          </a:p>
          <a:p>
            <a:pPr marL="1485900" lvl="2" indent="-571500">
              <a:buFont typeface="Arial" panose="020B0604020202020204" pitchFamily="34" charset="0"/>
              <a:buChar char="•"/>
            </a:pPr>
            <a:r>
              <a:rPr lang="en-US" sz="2800" dirty="0"/>
              <a:t>Boats?</a:t>
            </a:r>
          </a:p>
        </p:txBody>
      </p:sp>
    </p:spTree>
    <p:extLst>
      <p:ext uri="{BB962C8B-B14F-4D97-AF65-F5344CB8AC3E}">
        <p14:creationId xmlns:p14="http://schemas.microsoft.com/office/powerpoint/2010/main" val="2752751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1,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12192000" cy="4401205"/>
          </a:xfrm>
          <a:prstGeom prst="rect">
            <a:avLst/>
          </a:prstGeom>
          <a:noFill/>
        </p:spPr>
        <p:txBody>
          <a:bodyPr wrap="square" rtlCol="0">
            <a:spAutoFit/>
          </a:bodyPr>
          <a:lstStyle/>
          <a:p>
            <a:pPr marL="342900" indent="-342900">
              <a:buFont typeface="Arial"/>
              <a:buChar char="•"/>
            </a:pPr>
            <a:r>
              <a:rPr lang="en-US" sz="2800" dirty="0"/>
              <a:t>Attendance/Brain Stretcher</a:t>
            </a:r>
          </a:p>
          <a:p>
            <a:pPr marL="800100" lvl="1" indent="-342900">
              <a:buFont typeface="Arial"/>
              <a:buChar char="•"/>
            </a:pPr>
            <a:r>
              <a:rPr lang="en-US" sz="2800" dirty="0"/>
              <a:t>Make sure assignments are submitted to Schoology</a:t>
            </a:r>
          </a:p>
          <a:p>
            <a:pPr marL="1714500" lvl="3" indent="-342900">
              <a:buFont typeface="Arial"/>
              <a:buChar char="•"/>
            </a:pPr>
            <a:r>
              <a:rPr lang="en-US" sz="2800" dirty="0"/>
              <a:t>Getting Acquainted Sheet (show 6</a:t>
            </a:r>
            <a:r>
              <a:rPr lang="en-US" sz="2800" baseline="30000" dirty="0"/>
              <a:t>th</a:t>
            </a:r>
            <a:r>
              <a:rPr lang="en-US" sz="2800" dirty="0"/>
              <a:t> grade how)</a:t>
            </a:r>
          </a:p>
          <a:p>
            <a:pPr marL="1714500" lvl="3" indent="-342900">
              <a:buFont typeface="Arial"/>
              <a:buChar char="•"/>
            </a:pPr>
            <a:r>
              <a:rPr lang="en-US" sz="2800" dirty="0"/>
              <a:t>Getting Acquainted Presentation</a:t>
            </a:r>
            <a:br>
              <a:rPr lang="en-US" sz="2800" dirty="0"/>
            </a:br>
            <a:endParaRPr lang="en-US" sz="2800" dirty="0"/>
          </a:p>
          <a:p>
            <a:pPr marL="342900" indent="-342900">
              <a:buFont typeface="Arial"/>
              <a:buChar char="•"/>
            </a:pPr>
            <a:r>
              <a:rPr lang="en-US" sz="2800" dirty="0"/>
              <a:t>Do a couple more ”Getting Acquainted” presentations</a:t>
            </a:r>
            <a:br>
              <a:rPr lang="en-US" sz="2800" dirty="0"/>
            </a:br>
            <a:endParaRPr lang="en-US" sz="2800" dirty="0"/>
          </a:p>
          <a:p>
            <a:pPr marL="342900" indent="-342900">
              <a:buFont typeface="Arial"/>
              <a:buChar char="•"/>
            </a:pPr>
            <a:r>
              <a:rPr lang="en-US" sz="2800" dirty="0"/>
              <a:t>Finish boat building</a:t>
            </a:r>
          </a:p>
          <a:p>
            <a:pPr marL="342900" indent="-342900">
              <a:buFont typeface="Arial"/>
              <a:buChar char="•"/>
            </a:pPr>
            <a:endParaRPr lang="en-US" sz="2800" dirty="0"/>
          </a:p>
          <a:p>
            <a:pPr marL="342900" indent="-342900">
              <a:buFont typeface="Arial"/>
              <a:buChar char="•"/>
            </a:pPr>
            <a:r>
              <a:rPr lang="en-US" sz="2800" dirty="0"/>
              <a:t>Begin testing boats</a:t>
            </a:r>
          </a:p>
        </p:txBody>
      </p:sp>
    </p:spTree>
    <p:extLst>
      <p:ext uri="{BB962C8B-B14F-4D97-AF65-F5344CB8AC3E}">
        <p14:creationId xmlns:p14="http://schemas.microsoft.com/office/powerpoint/2010/main" val="187838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1,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0" y="1348800"/>
            <a:ext cx="12192000" cy="4339650"/>
          </a:xfrm>
          <a:prstGeom prst="rect">
            <a:avLst/>
          </a:prstGeom>
          <a:noFill/>
        </p:spPr>
        <p:txBody>
          <a:bodyPr wrap="square" rtlCol="0">
            <a:spAutoFit/>
          </a:bodyPr>
          <a:lstStyle/>
          <a:p>
            <a:pPr marL="342900" indent="-342900">
              <a:buFont typeface="Arial"/>
              <a:buChar char="•"/>
            </a:pPr>
            <a:r>
              <a:rPr lang="en-US" sz="3200" dirty="0"/>
              <a:t>Attendance/Brain Stretcher</a:t>
            </a:r>
          </a:p>
          <a:p>
            <a:pPr marL="800100" lvl="1" indent="-342900">
              <a:buFont typeface="Arial"/>
              <a:buChar char="•"/>
            </a:pPr>
            <a:r>
              <a:rPr lang="en-US" sz="3200" dirty="0"/>
              <a:t>Make sure assignments are submitted to Schoology</a:t>
            </a:r>
          </a:p>
          <a:p>
            <a:pPr marL="1714500" lvl="3" indent="-342900">
              <a:buFont typeface="Arial"/>
              <a:buChar char="•"/>
            </a:pPr>
            <a:r>
              <a:rPr lang="en-US" sz="3200" dirty="0"/>
              <a:t>Getting Acquainted Sheet (6</a:t>
            </a:r>
            <a:r>
              <a:rPr lang="en-US" sz="3200" baseline="30000" dirty="0"/>
              <a:t>th</a:t>
            </a:r>
            <a:r>
              <a:rPr lang="en-US" sz="3200" dirty="0"/>
              <a:t> grade)</a:t>
            </a:r>
          </a:p>
          <a:p>
            <a:pPr marL="1714500" lvl="3" indent="-342900">
              <a:buFont typeface="Arial"/>
              <a:buChar char="•"/>
            </a:pPr>
            <a:r>
              <a:rPr lang="en-US" sz="3200" dirty="0"/>
              <a:t>Getting Acquainted Presentation</a:t>
            </a:r>
          </a:p>
          <a:p>
            <a:pPr marL="342900" indent="-342900">
              <a:buFont typeface="Arial"/>
              <a:buChar char="•"/>
            </a:pPr>
            <a:r>
              <a:rPr lang="en-US" sz="3200" dirty="0"/>
              <a:t>Present remaining “Getting Acquainted” activities</a:t>
            </a:r>
          </a:p>
          <a:p>
            <a:endParaRPr lang="en-US" sz="3200" dirty="0"/>
          </a:p>
          <a:p>
            <a:pPr marL="571500" indent="-571500">
              <a:buFont typeface="Arial" panose="020B0604020202020204" pitchFamily="34" charset="0"/>
              <a:buChar char="•"/>
            </a:pPr>
            <a:r>
              <a:rPr lang="en-US" sz="2800" dirty="0"/>
              <a:t>7</a:t>
            </a:r>
            <a:r>
              <a:rPr lang="en-US" sz="2800" baseline="30000" dirty="0"/>
              <a:t>th</a:t>
            </a:r>
            <a:r>
              <a:rPr lang="en-US" sz="2800" dirty="0"/>
              <a:t> grade Finish boat building/Begin testing</a:t>
            </a:r>
          </a:p>
          <a:p>
            <a:pPr marL="571500" indent="-571500">
              <a:buFont typeface="Arial" panose="020B0604020202020204" pitchFamily="34" charset="0"/>
              <a:buChar char="•"/>
            </a:pPr>
            <a:r>
              <a:rPr lang="en-US" sz="2800" dirty="0"/>
              <a:t>8</a:t>
            </a:r>
            <a:r>
              <a:rPr lang="en-US" sz="2800" baseline="30000" dirty="0"/>
              <a:t>th</a:t>
            </a:r>
            <a:r>
              <a:rPr lang="en-US" sz="2800" dirty="0"/>
              <a:t> grade</a:t>
            </a:r>
          </a:p>
          <a:p>
            <a:pPr marL="1485900" lvl="2" indent="-571500">
              <a:buFont typeface="Arial" panose="020B0604020202020204" pitchFamily="34" charset="0"/>
              <a:buChar char="•"/>
            </a:pPr>
            <a:r>
              <a:rPr lang="en-US" sz="2800" dirty="0"/>
              <a:t>Build boats.</a:t>
            </a:r>
          </a:p>
        </p:txBody>
      </p:sp>
    </p:spTree>
    <p:extLst>
      <p:ext uri="{BB962C8B-B14F-4D97-AF65-F5344CB8AC3E}">
        <p14:creationId xmlns:p14="http://schemas.microsoft.com/office/powerpoint/2010/main" val="19186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Boat Evaluation</a:t>
            </a:r>
          </a:p>
        </p:txBody>
      </p:sp>
      <p:sp>
        <p:nvSpPr>
          <p:cNvPr id="3" name="TextBox 2"/>
          <p:cNvSpPr txBox="1"/>
          <p:nvPr/>
        </p:nvSpPr>
        <p:spPr>
          <a:xfrm>
            <a:off x="0" y="1143000"/>
            <a:ext cx="12192000" cy="1200329"/>
          </a:xfrm>
          <a:prstGeom prst="rect">
            <a:avLst/>
          </a:prstGeom>
          <a:noFill/>
        </p:spPr>
        <p:txBody>
          <a:bodyPr wrap="square" rtlCol="0">
            <a:spAutoFit/>
          </a:bodyPr>
          <a:lstStyle/>
          <a:p>
            <a:pPr marL="514350" indent="-514350">
              <a:buFont typeface="+mj-lt"/>
              <a:buAutoNum type="arabicPeriod"/>
            </a:pPr>
            <a:r>
              <a:rPr lang="en-US" sz="3600" dirty="0"/>
              <a:t>What were some things you did well with your boat?</a:t>
            </a:r>
          </a:p>
          <a:p>
            <a:pPr marL="514350" indent="-514350">
              <a:buFont typeface="+mj-lt"/>
              <a:buAutoNum type="arabicPeriod"/>
            </a:pPr>
            <a:r>
              <a:rPr lang="en-US" sz="3600" dirty="0"/>
              <a:t>What will you do to improve your next boat?</a:t>
            </a:r>
          </a:p>
        </p:txBody>
      </p:sp>
    </p:spTree>
    <p:extLst>
      <p:ext uri="{BB962C8B-B14F-4D97-AF65-F5344CB8AC3E}">
        <p14:creationId xmlns:p14="http://schemas.microsoft.com/office/powerpoint/2010/main" val="211576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b="1" i="1" u="sng" dirty="0"/>
              <a:t>Possible STEAM Activities/Topics</a:t>
            </a:r>
          </a:p>
        </p:txBody>
      </p:sp>
      <p:sp>
        <p:nvSpPr>
          <p:cNvPr id="3" name="TextBox 2"/>
          <p:cNvSpPr txBox="1"/>
          <p:nvPr/>
        </p:nvSpPr>
        <p:spPr>
          <a:xfrm>
            <a:off x="-1" y="988265"/>
            <a:ext cx="5629275" cy="5632311"/>
          </a:xfrm>
          <a:prstGeom prst="rect">
            <a:avLst/>
          </a:prstGeom>
          <a:noFill/>
        </p:spPr>
        <p:txBody>
          <a:bodyPr wrap="square" rtlCol="0">
            <a:spAutoFit/>
          </a:bodyPr>
          <a:lstStyle/>
          <a:p>
            <a:pPr marL="342900" indent="-342900">
              <a:buFont typeface="Arial"/>
              <a:buChar char="•"/>
            </a:pPr>
            <a:r>
              <a:rPr lang="en-US" sz="4000" dirty="0"/>
              <a:t>Website Design</a:t>
            </a:r>
          </a:p>
          <a:p>
            <a:pPr marL="342900" indent="-342900">
              <a:buFont typeface="Arial"/>
              <a:buChar char="•"/>
            </a:pPr>
            <a:r>
              <a:rPr lang="en-US" sz="4000" dirty="0"/>
              <a:t>Coding</a:t>
            </a:r>
          </a:p>
          <a:p>
            <a:pPr marL="342900" indent="-342900">
              <a:buFont typeface="Arial"/>
              <a:buChar char="•"/>
            </a:pPr>
            <a:r>
              <a:rPr lang="en-US" sz="4000" dirty="0"/>
              <a:t>The Design Process</a:t>
            </a:r>
          </a:p>
          <a:p>
            <a:pPr marL="342900" indent="-342900">
              <a:buFont typeface="Arial"/>
              <a:buChar char="•"/>
            </a:pPr>
            <a:r>
              <a:rPr lang="en-US" sz="4000" dirty="0"/>
              <a:t>CAD/3-D Printing</a:t>
            </a:r>
          </a:p>
          <a:p>
            <a:pPr marL="342900" indent="-342900">
              <a:buFont typeface="Arial"/>
              <a:buChar char="•"/>
            </a:pPr>
            <a:r>
              <a:rPr lang="en-US" sz="4000" dirty="0"/>
              <a:t>Drones</a:t>
            </a:r>
          </a:p>
          <a:p>
            <a:pPr marL="342900" indent="-342900">
              <a:buFont typeface="Arial"/>
              <a:buChar char="•"/>
            </a:pPr>
            <a:r>
              <a:rPr lang="en-US" sz="4000" dirty="0"/>
              <a:t>Engineering Contests</a:t>
            </a:r>
          </a:p>
          <a:p>
            <a:pPr marL="342900" indent="-342900">
              <a:buFont typeface="Arial"/>
              <a:buChar char="•"/>
            </a:pPr>
            <a:r>
              <a:rPr lang="en-US" sz="4000" dirty="0"/>
              <a:t>Robotics</a:t>
            </a:r>
          </a:p>
          <a:p>
            <a:pPr marL="342900" indent="-342900">
              <a:buFont typeface="Arial"/>
              <a:buChar char="•"/>
            </a:pPr>
            <a:r>
              <a:rPr lang="en-US" sz="4000" dirty="0"/>
              <a:t>Entrepreneurship</a:t>
            </a:r>
          </a:p>
          <a:p>
            <a:pPr marL="342900" indent="-342900">
              <a:buFont typeface="Arial"/>
              <a:buChar char="•"/>
            </a:pPr>
            <a:r>
              <a:rPr lang="en-US" sz="4000" dirty="0"/>
              <a:t>Podcasts</a:t>
            </a:r>
          </a:p>
        </p:txBody>
      </p:sp>
      <p:sp>
        <p:nvSpPr>
          <p:cNvPr id="5" name="TextBox 4">
            <a:extLst>
              <a:ext uri="{FF2B5EF4-FFF2-40B4-BE49-F238E27FC236}">
                <a16:creationId xmlns:a16="http://schemas.microsoft.com/office/drawing/2014/main" id="{2F93B668-D212-0813-56C8-4BF2F1D2A414}"/>
              </a:ext>
            </a:extLst>
          </p:cNvPr>
          <p:cNvSpPr txBox="1"/>
          <p:nvPr/>
        </p:nvSpPr>
        <p:spPr>
          <a:xfrm>
            <a:off x="5809383" y="988265"/>
            <a:ext cx="6091672" cy="5632311"/>
          </a:xfrm>
          <a:prstGeom prst="rect">
            <a:avLst/>
          </a:prstGeom>
          <a:noFill/>
        </p:spPr>
        <p:txBody>
          <a:bodyPr wrap="square">
            <a:spAutoFit/>
          </a:bodyPr>
          <a:lstStyle/>
          <a:p>
            <a:pPr marL="342900" indent="-342900">
              <a:buFont typeface="Arial"/>
              <a:buChar char="•"/>
            </a:pPr>
            <a:r>
              <a:rPr lang="en-US" sz="4000" dirty="0"/>
              <a:t>Art</a:t>
            </a:r>
          </a:p>
          <a:p>
            <a:pPr marL="800100" lvl="1" indent="-342900">
              <a:buFont typeface="Arial"/>
              <a:buChar char="•"/>
            </a:pPr>
            <a:r>
              <a:rPr lang="en-US" sz="4000" dirty="0"/>
              <a:t>Christmas cards</a:t>
            </a:r>
          </a:p>
          <a:p>
            <a:pPr marL="800100" lvl="1" indent="-342900">
              <a:buFont typeface="Arial"/>
              <a:buChar char="•"/>
            </a:pPr>
            <a:r>
              <a:rPr lang="en-US" sz="4000" dirty="0"/>
              <a:t>Laser engraving</a:t>
            </a:r>
          </a:p>
          <a:p>
            <a:pPr marL="800100" lvl="1" indent="-342900">
              <a:buFont typeface="Arial"/>
              <a:buChar char="•"/>
            </a:pPr>
            <a:r>
              <a:rPr lang="en-US" sz="4000" dirty="0"/>
              <a:t>Spirit buttons</a:t>
            </a:r>
          </a:p>
          <a:p>
            <a:pPr marL="342900" indent="-342900">
              <a:buFont typeface="Arial"/>
              <a:buChar char="•"/>
            </a:pPr>
            <a:r>
              <a:rPr lang="en-US" sz="4000" dirty="0"/>
              <a:t>School Store</a:t>
            </a:r>
          </a:p>
          <a:p>
            <a:pPr marL="342900" indent="-342900">
              <a:buFont typeface="Arial"/>
              <a:buChar char="•"/>
            </a:pPr>
            <a:r>
              <a:rPr lang="en-US" sz="4000" dirty="0"/>
              <a:t>Content for our YouTube channel</a:t>
            </a:r>
          </a:p>
          <a:p>
            <a:pPr marL="342900" indent="-342900">
              <a:buFont typeface="Arial"/>
              <a:buChar char="•"/>
            </a:pPr>
            <a:r>
              <a:rPr lang="en-US" sz="4000" dirty="0"/>
              <a:t>Science Festival for elementary school</a:t>
            </a:r>
          </a:p>
        </p:txBody>
      </p:sp>
    </p:spTree>
    <p:extLst>
      <p:ext uri="{BB962C8B-B14F-4D97-AF65-F5344CB8AC3E}">
        <p14:creationId xmlns:p14="http://schemas.microsoft.com/office/powerpoint/2010/main" val="312980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1" y="0"/>
            <a:ext cx="12192000" cy="6740307"/>
          </a:xfrm>
          <a:prstGeom prst="rect">
            <a:avLst/>
          </a:prstGeom>
          <a:noFill/>
        </p:spPr>
        <p:txBody>
          <a:bodyPr wrap="square" rtlCol="0">
            <a:spAutoFit/>
          </a:bodyPr>
          <a:lstStyle/>
          <a:p>
            <a:r>
              <a:rPr lang="en-US" sz="3600" b="1" i="1" u="sng" dirty="0">
                <a:solidFill>
                  <a:prstClr val="black"/>
                </a:solidFill>
              </a:rPr>
              <a:t>Boat Building Project:</a:t>
            </a:r>
          </a:p>
          <a:p>
            <a:pPr>
              <a:buFont typeface="Arial" pitchFamily="34" charset="0"/>
              <a:buChar char="•"/>
            </a:pPr>
            <a:r>
              <a:rPr lang="en-US" sz="3600" dirty="0">
                <a:solidFill>
                  <a:prstClr val="black"/>
                </a:solidFill>
              </a:rPr>
              <a:t>  Materials provided:</a:t>
            </a:r>
          </a:p>
          <a:p>
            <a:r>
              <a:rPr lang="en-US" sz="3600" dirty="0">
                <a:solidFill>
                  <a:prstClr val="black"/>
                </a:solidFill>
              </a:rPr>
              <a:t> 	Aluminum foil (3’ x 1’)</a:t>
            </a:r>
          </a:p>
          <a:p>
            <a:r>
              <a:rPr lang="en-US" sz="3600" dirty="0">
                <a:solidFill>
                  <a:prstClr val="black"/>
                </a:solidFill>
              </a:rPr>
              <a:t> 	10 straws</a:t>
            </a:r>
          </a:p>
          <a:p>
            <a:r>
              <a:rPr lang="en-US" sz="3600" dirty="0">
                <a:solidFill>
                  <a:prstClr val="black"/>
                </a:solidFill>
              </a:rPr>
              <a:t> 	Duct Tape</a:t>
            </a:r>
          </a:p>
          <a:p>
            <a:pPr>
              <a:buFont typeface="Arial" pitchFamily="34" charset="0"/>
              <a:buChar char="•"/>
            </a:pPr>
            <a:r>
              <a:rPr lang="en-US" sz="3600" dirty="0">
                <a:solidFill>
                  <a:prstClr val="black"/>
                </a:solidFill>
              </a:rPr>
              <a:t>  Only thing you can add on own:</a:t>
            </a:r>
          </a:p>
          <a:p>
            <a:r>
              <a:rPr lang="en-US" sz="3600" dirty="0">
                <a:solidFill>
                  <a:prstClr val="black"/>
                </a:solidFill>
              </a:rPr>
              <a:t> 	1 layer of cardboard for floor</a:t>
            </a:r>
          </a:p>
          <a:p>
            <a:r>
              <a:rPr lang="en-US" sz="3600" dirty="0">
                <a:solidFill>
                  <a:prstClr val="black"/>
                </a:solidFill>
              </a:rPr>
              <a:t> 	Cardboard must be on the inside of the aluminum foil</a:t>
            </a:r>
          </a:p>
          <a:p>
            <a:endParaRPr lang="en-US" sz="3600" dirty="0">
              <a:solidFill>
                <a:prstClr val="black"/>
              </a:solidFill>
            </a:endParaRPr>
          </a:p>
          <a:p>
            <a:pPr marL="571500" indent="-571500">
              <a:buFont typeface="Arial" panose="020B0604020202020204" pitchFamily="34" charset="0"/>
              <a:buChar char="•"/>
            </a:pPr>
            <a:r>
              <a:rPr lang="en-US" sz="3600" b="1" i="1" dirty="0">
                <a:solidFill>
                  <a:prstClr val="black"/>
                </a:solidFill>
              </a:rPr>
              <a:t>Make sure and put your name on your boat!</a:t>
            </a:r>
          </a:p>
          <a:p>
            <a:pPr marL="571500" indent="-571500">
              <a:buFont typeface="Arial" panose="020B0604020202020204" pitchFamily="34" charset="0"/>
              <a:buChar char="•"/>
            </a:pPr>
            <a:r>
              <a:rPr lang="en-US" sz="3600" b="1" i="1" dirty="0">
                <a:solidFill>
                  <a:prstClr val="black"/>
                </a:solidFill>
              </a:rPr>
              <a:t>Don’t use cardboard until you have completed the shape of your boat!</a:t>
            </a:r>
          </a:p>
        </p:txBody>
      </p:sp>
    </p:spTree>
    <p:extLst>
      <p:ext uri="{BB962C8B-B14F-4D97-AF65-F5344CB8AC3E}">
        <p14:creationId xmlns:p14="http://schemas.microsoft.com/office/powerpoint/2010/main" val="3954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September 5,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12192000" cy="3108543"/>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Any more ”Getting Acquainted” presentations?</a:t>
            </a:r>
            <a:br>
              <a:rPr lang="en-US" sz="2800" dirty="0"/>
            </a:br>
            <a:endParaRPr lang="en-US" sz="2800" dirty="0"/>
          </a:p>
          <a:p>
            <a:pPr marL="342900" indent="-342900">
              <a:buFont typeface="Arial"/>
              <a:buChar char="•"/>
            </a:pPr>
            <a:r>
              <a:rPr lang="en-US" sz="2800" dirty="0"/>
              <a:t>Begin testing boats</a:t>
            </a:r>
            <a:br>
              <a:rPr lang="en-US" sz="2800" dirty="0"/>
            </a:br>
            <a:endParaRPr lang="en-US" sz="2800" dirty="0"/>
          </a:p>
          <a:p>
            <a:pPr marL="342900" indent="-342900">
              <a:buFont typeface="Arial"/>
              <a:buChar char="•"/>
            </a:pPr>
            <a:r>
              <a:rPr lang="en-US" sz="2800" dirty="0"/>
              <a:t>Boat Reflection</a:t>
            </a:r>
          </a:p>
        </p:txBody>
      </p:sp>
    </p:spTree>
    <p:extLst>
      <p:ext uri="{BB962C8B-B14F-4D97-AF65-F5344CB8AC3E}">
        <p14:creationId xmlns:p14="http://schemas.microsoft.com/office/powerpoint/2010/main" val="2803082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6,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12192000" cy="5693866"/>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dirty="0"/>
              <a:t>Finish </a:t>
            </a:r>
            <a:r>
              <a:rPr lang="en-US" sz="2800" b="1" i="1" u="sng" dirty="0"/>
              <a:t>Boat Evaluation</a:t>
            </a:r>
            <a:br>
              <a:rPr lang="en-US" sz="2800" dirty="0"/>
            </a:br>
            <a:endParaRPr lang="en-US" sz="2800" dirty="0"/>
          </a:p>
          <a:p>
            <a:pPr marL="342900" indent="-342900">
              <a:buFont typeface="Arial"/>
              <a:buChar char="•"/>
            </a:pPr>
            <a:r>
              <a:rPr lang="en-US" sz="2800" dirty="0"/>
              <a:t>2</a:t>
            </a:r>
            <a:r>
              <a:rPr lang="en-US" sz="2800" baseline="30000" dirty="0"/>
              <a:t>nd</a:t>
            </a:r>
            <a:r>
              <a:rPr lang="en-US" sz="2800" dirty="0"/>
              <a:t> contest—you are now competing against yourself.</a:t>
            </a:r>
          </a:p>
          <a:p>
            <a:pPr marL="800100" lvl="1" indent="-342900">
              <a:buFont typeface="Arial"/>
              <a:buChar char="•"/>
            </a:pPr>
            <a:r>
              <a:rPr lang="en-US" sz="2800" dirty="0"/>
              <a:t>You must beat your old score.</a:t>
            </a:r>
          </a:p>
          <a:p>
            <a:pPr marL="800100" lvl="1" indent="-342900">
              <a:buFont typeface="Arial"/>
              <a:buChar char="•"/>
            </a:pPr>
            <a:r>
              <a:rPr lang="en-US" sz="2800" dirty="0"/>
              <a:t>You get the same materials as before.</a:t>
            </a:r>
          </a:p>
          <a:p>
            <a:pPr marL="800100" lvl="1" indent="-342900">
              <a:buFont typeface="Arial"/>
              <a:buChar char="•"/>
            </a:pPr>
            <a:r>
              <a:rPr lang="en-US" sz="2800" dirty="0"/>
              <a:t>No groups this time.</a:t>
            </a:r>
            <a:br>
              <a:rPr lang="en-US" sz="2800" dirty="0"/>
            </a:br>
            <a:endParaRPr lang="en-US" sz="2800" dirty="0"/>
          </a:p>
          <a:p>
            <a:pPr marL="342900" indent="-342900">
              <a:buFont typeface="Arial"/>
              <a:buChar char="•"/>
            </a:pPr>
            <a:r>
              <a:rPr lang="en-US" sz="2800" dirty="0"/>
              <a:t>Prior to building your boat, you need to have a rough draft of what you are planning to do in building your 2</a:t>
            </a:r>
            <a:r>
              <a:rPr lang="en-US" sz="2800" baseline="30000" dirty="0"/>
              <a:t>nd</a:t>
            </a:r>
            <a:r>
              <a:rPr lang="en-US" sz="2800" dirty="0"/>
              <a:t> boat.</a:t>
            </a:r>
          </a:p>
          <a:p>
            <a:pPr marL="1257300" lvl="2" indent="-342900">
              <a:buFont typeface="Arial"/>
              <a:buChar char="•"/>
            </a:pPr>
            <a:r>
              <a:rPr lang="en-US" sz="2800" dirty="0"/>
              <a:t>Submit to Schoology, it is called “</a:t>
            </a:r>
            <a:r>
              <a:rPr lang="en-US" sz="2800" b="1" i="1" u="sng" dirty="0"/>
              <a:t>Boat Rough Draft</a:t>
            </a:r>
            <a:r>
              <a:rPr lang="en-US" sz="2800" dirty="0"/>
              <a:t>”</a:t>
            </a:r>
          </a:p>
          <a:p>
            <a:pPr marL="1257300" lvl="2" indent="-342900">
              <a:buFont typeface="Arial"/>
              <a:buChar char="•"/>
            </a:pPr>
            <a:r>
              <a:rPr lang="en-US" sz="2800" dirty="0"/>
              <a:t>Then begin constructing your boat.</a:t>
            </a:r>
          </a:p>
        </p:txBody>
      </p:sp>
    </p:spTree>
    <p:extLst>
      <p:ext uri="{BB962C8B-B14F-4D97-AF65-F5344CB8AC3E}">
        <p14:creationId xmlns:p14="http://schemas.microsoft.com/office/powerpoint/2010/main" val="1430360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b="1" i="1" u="sng" dirty="0"/>
              <a:t>Boat Evaluation</a:t>
            </a:r>
            <a:r>
              <a:rPr lang="en-US" b="1" i="1" dirty="0"/>
              <a:t> </a:t>
            </a:r>
            <a:r>
              <a:rPr lang="en-US" dirty="0"/>
              <a:t>(submit to Schoology when finished</a:t>
            </a:r>
          </a:p>
        </p:txBody>
      </p:sp>
      <p:sp>
        <p:nvSpPr>
          <p:cNvPr id="3" name="TextBox 2"/>
          <p:cNvSpPr txBox="1"/>
          <p:nvPr/>
        </p:nvSpPr>
        <p:spPr>
          <a:xfrm>
            <a:off x="0" y="1143000"/>
            <a:ext cx="12192000" cy="5755422"/>
          </a:xfrm>
          <a:prstGeom prst="rect">
            <a:avLst/>
          </a:prstGeom>
          <a:noFill/>
        </p:spPr>
        <p:txBody>
          <a:bodyPr wrap="square" rtlCol="0">
            <a:spAutoFit/>
          </a:bodyPr>
          <a:lstStyle/>
          <a:p>
            <a:pPr marL="514350" indent="-514350">
              <a:buFont typeface="+mj-lt"/>
              <a:buAutoNum type="arabicPeriod"/>
            </a:pPr>
            <a:r>
              <a:rPr lang="en-US" sz="3200" dirty="0"/>
              <a:t>What were some things you did well with your boat?</a:t>
            </a:r>
          </a:p>
          <a:p>
            <a:pPr marL="514350" indent="-514350">
              <a:buFont typeface="+mj-lt"/>
              <a:buAutoNum type="arabicPeriod"/>
            </a:pPr>
            <a:r>
              <a:rPr lang="en-US" sz="3200" dirty="0"/>
              <a:t>What would you do to improve your next boat?</a:t>
            </a:r>
          </a:p>
          <a:p>
            <a:endParaRPr lang="en-US" sz="3200" dirty="0"/>
          </a:p>
          <a:p>
            <a:r>
              <a:rPr lang="en-US" sz="3200" b="1" i="1" dirty="0"/>
              <a:t>This is graded on using proper writing procedures (capitalization, punctuation, complete sentences, restating the question in the sentence, etc.).</a:t>
            </a:r>
          </a:p>
          <a:p>
            <a:r>
              <a:rPr lang="en-US" sz="3200" b="1" i="1" dirty="0"/>
              <a:t>===========================================================</a:t>
            </a:r>
          </a:p>
          <a:p>
            <a:pPr marL="342900" indent="-342900">
              <a:buFont typeface="Arial"/>
              <a:buChar char="•"/>
            </a:pPr>
            <a:r>
              <a:rPr lang="en-US" sz="2800" dirty="0"/>
              <a:t>Prior to building your boat, you need to have a rough draft of what you are planning to do in building your 2</a:t>
            </a:r>
            <a:r>
              <a:rPr lang="en-US" sz="2800" baseline="30000" dirty="0"/>
              <a:t>nd</a:t>
            </a:r>
            <a:r>
              <a:rPr lang="en-US" sz="2800" dirty="0"/>
              <a:t> boat.</a:t>
            </a:r>
          </a:p>
          <a:p>
            <a:pPr marL="1257300" lvl="2" indent="-342900">
              <a:buFont typeface="Arial"/>
              <a:buChar char="•"/>
            </a:pPr>
            <a:r>
              <a:rPr lang="en-US" sz="2800" dirty="0"/>
              <a:t>Submit to Schoology, it is called “</a:t>
            </a:r>
            <a:r>
              <a:rPr lang="en-US" sz="2800" b="1" i="1" u="sng" dirty="0"/>
              <a:t>Boat Rough Draft</a:t>
            </a:r>
            <a:r>
              <a:rPr lang="en-US" sz="2800" dirty="0"/>
              <a:t>”</a:t>
            </a:r>
          </a:p>
          <a:p>
            <a:pPr marL="1257300" lvl="2" indent="-342900">
              <a:buFont typeface="Arial"/>
              <a:buChar char="•"/>
            </a:pPr>
            <a:r>
              <a:rPr lang="en-US" sz="2800" dirty="0"/>
              <a:t>Then begin constructing your boat.</a:t>
            </a:r>
          </a:p>
          <a:p>
            <a:endParaRPr lang="en-US" sz="3200" b="1" i="1" dirty="0"/>
          </a:p>
        </p:txBody>
      </p:sp>
    </p:spTree>
    <p:extLst>
      <p:ext uri="{BB962C8B-B14F-4D97-AF65-F5344CB8AC3E}">
        <p14:creationId xmlns:p14="http://schemas.microsoft.com/office/powerpoint/2010/main" val="4258544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en-US" sz="4000" b="1" i="1" u="sng" dirty="0"/>
              <a:t>Archimedes’ Principle</a:t>
            </a:r>
            <a:endParaRPr lang="en-US" sz="3600" b="1" i="1" u="sng" dirty="0"/>
          </a:p>
        </p:txBody>
      </p:sp>
      <p:sp>
        <p:nvSpPr>
          <p:cNvPr id="4" name="TextBox 3"/>
          <p:cNvSpPr txBox="1"/>
          <p:nvPr/>
        </p:nvSpPr>
        <p:spPr>
          <a:xfrm>
            <a:off x="1524000" y="1143001"/>
            <a:ext cx="9144000" cy="1384995"/>
          </a:xfrm>
          <a:prstGeom prst="rect">
            <a:avLst/>
          </a:prstGeom>
          <a:noFill/>
        </p:spPr>
        <p:txBody>
          <a:bodyPr wrap="square" rtlCol="0">
            <a:spAutoFit/>
          </a:bodyPr>
          <a:lstStyle/>
          <a:p>
            <a:r>
              <a:rPr lang="en-US" sz="2800" b="1" i="1" u="sng" dirty="0">
                <a:solidFill>
                  <a:prstClr val="black"/>
                </a:solidFill>
              </a:rPr>
              <a:t>Archimedes’</a:t>
            </a:r>
            <a:r>
              <a:rPr lang="en-US" sz="2800" dirty="0">
                <a:solidFill>
                  <a:prstClr val="black"/>
                </a:solidFill>
              </a:rPr>
              <a:t> </a:t>
            </a:r>
            <a:r>
              <a:rPr lang="en-US" sz="2800" b="1" i="1" u="sng" dirty="0">
                <a:solidFill>
                  <a:prstClr val="black"/>
                </a:solidFill>
              </a:rPr>
              <a:t>Principle</a:t>
            </a:r>
            <a:r>
              <a:rPr lang="en-US" sz="2800" dirty="0">
                <a:solidFill>
                  <a:prstClr val="black"/>
                </a:solidFill>
              </a:rPr>
              <a:t> states that the buoyant force acting on a submerged object is equal to the weight of the fluid the object displaces.</a:t>
            </a:r>
          </a:p>
        </p:txBody>
      </p:sp>
      <p:pic>
        <p:nvPicPr>
          <p:cNvPr id="1026" name="Picture 2" descr="http://www.made-in-china.com/image/4f0j00oMyTqIlKHEctM/8000DWT-Product-Oil-Tanker.jpg"/>
          <p:cNvPicPr>
            <a:picLocks noChangeAspect="1" noChangeArrowheads="1"/>
          </p:cNvPicPr>
          <p:nvPr/>
        </p:nvPicPr>
        <p:blipFill>
          <a:blip r:embed="rId2" cstate="print"/>
          <a:srcRect/>
          <a:stretch>
            <a:fillRect/>
          </a:stretch>
        </p:blipFill>
        <p:spPr bwMode="auto">
          <a:xfrm>
            <a:off x="1524001" y="2819606"/>
            <a:ext cx="4648200" cy="2361994"/>
          </a:xfrm>
          <a:prstGeom prst="rect">
            <a:avLst/>
          </a:prstGeom>
          <a:noFill/>
        </p:spPr>
      </p:pic>
      <p:pic>
        <p:nvPicPr>
          <p:cNvPr id="1028" name="Picture 4" descr="http://www.richard-seaman.com/Travel/Turkey/Istanbul/BosporusOilTanker.jpg"/>
          <p:cNvPicPr>
            <a:picLocks noChangeAspect="1" noChangeArrowheads="1"/>
          </p:cNvPicPr>
          <p:nvPr/>
        </p:nvPicPr>
        <p:blipFill>
          <a:blip r:embed="rId3" cstate="print"/>
          <a:srcRect/>
          <a:stretch>
            <a:fillRect/>
          </a:stretch>
        </p:blipFill>
        <p:spPr bwMode="auto">
          <a:xfrm>
            <a:off x="6172200" y="2286001"/>
            <a:ext cx="4495800" cy="3200491"/>
          </a:xfrm>
          <a:prstGeom prst="rect">
            <a:avLst/>
          </a:prstGeom>
          <a:noFill/>
        </p:spPr>
      </p:pic>
    </p:spTree>
    <p:extLst>
      <p:ext uri="{BB962C8B-B14F-4D97-AF65-F5344CB8AC3E}">
        <p14:creationId xmlns:p14="http://schemas.microsoft.com/office/powerpoint/2010/main" val="13748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dissolv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dissolve">
                                      <p:cBhvr>
                                        <p:cTn id="18"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ade-in-china.com/image/4f0j00oMyTqIlKHEctM/8000DWT-Product-Oil-Tanker.jpg"/>
          <p:cNvPicPr>
            <a:picLocks noChangeAspect="1" noChangeArrowheads="1"/>
          </p:cNvPicPr>
          <p:nvPr/>
        </p:nvPicPr>
        <p:blipFill>
          <a:blip r:embed="rId2" cstate="print"/>
          <a:srcRect/>
          <a:stretch>
            <a:fillRect/>
          </a:stretch>
        </p:blipFill>
        <p:spPr bwMode="auto">
          <a:xfrm>
            <a:off x="1520744" y="990600"/>
            <a:ext cx="9147256" cy="4648200"/>
          </a:xfrm>
          <a:prstGeom prst="rect">
            <a:avLst/>
          </a:prstGeom>
          <a:noFill/>
        </p:spPr>
      </p:pic>
    </p:spTree>
    <p:extLst>
      <p:ext uri="{BB962C8B-B14F-4D97-AF65-F5344CB8AC3E}">
        <p14:creationId xmlns:p14="http://schemas.microsoft.com/office/powerpoint/2010/main" val="37881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richard-seaman.com/Travel/Turkey/Istanbul/BosporusOilTanker.jpg"/>
          <p:cNvPicPr>
            <a:picLocks noChangeAspect="1" noChangeArrowheads="1"/>
          </p:cNvPicPr>
          <p:nvPr/>
        </p:nvPicPr>
        <p:blipFill>
          <a:blip r:embed="rId2" cstate="print"/>
          <a:srcRect/>
          <a:stretch>
            <a:fillRect/>
          </a:stretch>
        </p:blipFill>
        <p:spPr bwMode="auto">
          <a:xfrm>
            <a:off x="1504212" y="-46560"/>
            <a:ext cx="9163788" cy="6523560"/>
          </a:xfrm>
          <a:prstGeom prst="rect">
            <a:avLst/>
          </a:prstGeom>
          <a:noFill/>
        </p:spPr>
      </p:pic>
    </p:spTree>
    <p:extLst>
      <p:ext uri="{BB962C8B-B14F-4D97-AF65-F5344CB8AC3E}">
        <p14:creationId xmlns:p14="http://schemas.microsoft.com/office/powerpoint/2010/main" val="355971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
            <a:ext cx="9144000" cy="5262979"/>
          </a:xfrm>
          <a:prstGeom prst="rect">
            <a:avLst/>
          </a:prstGeom>
          <a:noFill/>
        </p:spPr>
        <p:txBody>
          <a:bodyPr wrap="square" rtlCol="0">
            <a:spAutoFit/>
          </a:bodyPr>
          <a:lstStyle/>
          <a:p>
            <a:r>
              <a:rPr lang="en-US" sz="2800" b="1" i="1" u="sng" dirty="0">
                <a:solidFill>
                  <a:prstClr val="black"/>
                </a:solidFill>
              </a:rPr>
              <a:t>Buoyant Force</a:t>
            </a:r>
            <a:r>
              <a:rPr lang="en-US" sz="2800" dirty="0">
                <a:solidFill>
                  <a:prstClr val="black"/>
                </a:solidFill>
              </a:rPr>
              <a:t>—force of a fluid pushing up on an object to allow it to float.</a:t>
            </a:r>
          </a:p>
          <a:p>
            <a:endParaRPr lang="en-US" sz="2800" b="1" i="1" u="sng" dirty="0">
              <a:solidFill>
                <a:prstClr val="black"/>
              </a:solidFill>
            </a:endParaRPr>
          </a:p>
          <a:p>
            <a:r>
              <a:rPr lang="en-US" sz="2800" dirty="0">
                <a:solidFill>
                  <a:prstClr val="black"/>
                </a:solidFill>
              </a:rPr>
              <a:t>	ex:  a floating ship</a:t>
            </a:r>
          </a:p>
          <a:p>
            <a:endParaRPr lang="en-US" sz="2800" dirty="0">
              <a:solidFill>
                <a:prstClr val="black"/>
              </a:solidFill>
            </a:endParaRPr>
          </a:p>
          <a:p>
            <a:endParaRPr lang="en-US" sz="2800" dirty="0">
              <a:solidFill>
                <a:prstClr val="black"/>
              </a:solidFill>
            </a:endParaRPr>
          </a:p>
          <a:p>
            <a:endParaRPr lang="en-US" sz="2800" dirty="0">
              <a:solidFill>
                <a:prstClr val="black"/>
              </a:solidFill>
            </a:endParaRPr>
          </a:p>
          <a:p>
            <a:endParaRPr lang="en-US" sz="2800" dirty="0">
              <a:solidFill>
                <a:prstClr val="black"/>
              </a:solidFill>
            </a:endParaRPr>
          </a:p>
          <a:p>
            <a:endParaRPr lang="en-US" sz="2800" dirty="0">
              <a:solidFill>
                <a:prstClr val="black"/>
              </a:solidFill>
            </a:endParaRPr>
          </a:p>
          <a:p>
            <a:endParaRPr lang="en-US" sz="2800" dirty="0">
              <a:solidFill>
                <a:prstClr val="black"/>
              </a:solidFill>
            </a:endParaRPr>
          </a:p>
          <a:p>
            <a:r>
              <a:rPr lang="en-US" sz="2800" dirty="0">
                <a:solidFill>
                  <a:prstClr val="black"/>
                </a:solidFill>
              </a:rPr>
              <a:t>	As long as the amount of water displaced by the ship</a:t>
            </a:r>
          </a:p>
          <a:p>
            <a:r>
              <a:rPr lang="en-US" sz="2800" dirty="0">
                <a:solidFill>
                  <a:prstClr val="black"/>
                </a:solidFill>
              </a:rPr>
              <a:t>	can equal the weight of the ship, it will float.</a:t>
            </a:r>
          </a:p>
        </p:txBody>
      </p:sp>
      <p:sp>
        <p:nvSpPr>
          <p:cNvPr id="3" name="Round Single Corner Rectangle 2"/>
          <p:cNvSpPr/>
          <p:nvPr/>
        </p:nvSpPr>
        <p:spPr>
          <a:xfrm rot="10800000">
            <a:off x="3505200" y="2362200"/>
            <a:ext cx="4953000" cy="1295400"/>
          </a:xfrm>
          <a:prstGeom prst="round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5257800" y="1752600"/>
            <a:ext cx="1066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497D">
                  <a:lumMod val="20000"/>
                  <a:lumOff val="80000"/>
                </a:srgbClr>
              </a:solidFill>
            </a:endParaRPr>
          </a:p>
        </p:txBody>
      </p:sp>
      <p:sp>
        <p:nvSpPr>
          <p:cNvPr id="5" name="Rectangle 4"/>
          <p:cNvSpPr/>
          <p:nvPr/>
        </p:nvSpPr>
        <p:spPr>
          <a:xfrm>
            <a:off x="6400800" y="990600"/>
            <a:ext cx="2286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715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theftisgood.files.wordpress.com/2008/05/sinking_ship.jpg"/>
          <p:cNvPicPr>
            <a:picLocks noChangeAspect="1" noChangeArrowheads="1"/>
          </p:cNvPicPr>
          <p:nvPr/>
        </p:nvPicPr>
        <p:blipFill>
          <a:blip r:embed="rId2" cstate="print"/>
          <a:srcRect/>
          <a:stretch>
            <a:fillRect/>
          </a:stretch>
        </p:blipFill>
        <p:spPr bwMode="auto">
          <a:xfrm>
            <a:off x="3384218" y="1066800"/>
            <a:ext cx="6826582" cy="5823200"/>
          </a:xfrm>
          <a:prstGeom prst="rect">
            <a:avLst/>
          </a:prstGeom>
          <a:noFill/>
        </p:spPr>
      </p:pic>
      <p:sp>
        <p:nvSpPr>
          <p:cNvPr id="3" name="TextBox 2"/>
          <p:cNvSpPr txBox="1"/>
          <p:nvPr/>
        </p:nvSpPr>
        <p:spPr>
          <a:xfrm>
            <a:off x="1524000" y="1"/>
            <a:ext cx="9144000" cy="954107"/>
          </a:xfrm>
          <a:prstGeom prst="rect">
            <a:avLst/>
          </a:prstGeom>
          <a:noFill/>
        </p:spPr>
        <p:txBody>
          <a:bodyPr wrap="square" rtlCol="0">
            <a:spAutoFit/>
          </a:bodyPr>
          <a:lstStyle/>
          <a:p>
            <a:r>
              <a:rPr lang="en-US" sz="2800" dirty="0">
                <a:solidFill>
                  <a:prstClr val="black"/>
                </a:solidFill>
              </a:rPr>
              <a:t>If the weight of the ship/object exceeds (is greater than) the weight of the water that it displaces, it will sink.</a:t>
            </a:r>
          </a:p>
        </p:txBody>
      </p:sp>
    </p:spTree>
    <p:extLst>
      <p:ext uri="{BB962C8B-B14F-4D97-AF65-F5344CB8AC3E}">
        <p14:creationId xmlns:p14="http://schemas.microsoft.com/office/powerpoint/2010/main" val="3990158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6,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0" y="1348800"/>
            <a:ext cx="12192000" cy="2800767"/>
          </a:xfrm>
          <a:prstGeom prst="rect">
            <a:avLst/>
          </a:prstGeom>
          <a:noFill/>
        </p:spPr>
        <p:txBody>
          <a:bodyPr wrap="square" rtlCol="0">
            <a:spAutoFit/>
          </a:bodyPr>
          <a:lstStyle/>
          <a:p>
            <a:pPr marL="342900" indent="-342900">
              <a:buFont typeface="Arial"/>
              <a:buChar char="•"/>
            </a:pPr>
            <a:r>
              <a:rPr lang="en-US" sz="3200" dirty="0"/>
              <a:t>Attendance/Brain Stretcher</a:t>
            </a:r>
          </a:p>
          <a:p>
            <a:endParaRPr lang="en-US" sz="3200" dirty="0"/>
          </a:p>
          <a:p>
            <a:pPr marL="571500" indent="-571500">
              <a:buFont typeface="Arial" panose="020B0604020202020204" pitchFamily="34" charset="0"/>
              <a:buChar char="•"/>
            </a:pPr>
            <a:r>
              <a:rPr lang="en-US" sz="2800" dirty="0"/>
              <a:t>7</a:t>
            </a:r>
            <a:r>
              <a:rPr lang="en-US" sz="2800" baseline="30000" dirty="0"/>
              <a:t>th</a:t>
            </a:r>
            <a:r>
              <a:rPr lang="en-US" sz="2800" dirty="0"/>
              <a:t> grade Finish boat redesign/Build 2</a:t>
            </a:r>
            <a:r>
              <a:rPr lang="en-US" sz="2800" baseline="30000" dirty="0"/>
              <a:t>nd</a:t>
            </a:r>
            <a:r>
              <a:rPr lang="en-US" sz="2800" dirty="0"/>
              <a:t> boat</a:t>
            </a:r>
          </a:p>
          <a:p>
            <a:pPr marL="1485900" lvl="2" indent="-571500">
              <a:buFont typeface="Arial" panose="020B0604020202020204" pitchFamily="34" charset="0"/>
              <a:buChar char="•"/>
            </a:pPr>
            <a:r>
              <a:rPr lang="en-US" sz="2800" dirty="0"/>
              <a:t>If time, begin building 2</a:t>
            </a:r>
            <a:r>
              <a:rPr lang="en-US" sz="2800" baseline="30000" dirty="0"/>
              <a:t>nd</a:t>
            </a:r>
            <a:r>
              <a:rPr lang="en-US" sz="2800" dirty="0"/>
              <a:t> boat</a:t>
            </a:r>
            <a:br>
              <a:rPr lang="en-US" sz="2800" dirty="0"/>
            </a:br>
            <a:endParaRPr lang="en-US" sz="2800" dirty="0"/>
          </a:p>
          <a:p>
            <a:pPr marL="571500" indent="-571500">
              <a:buFont typeface="Arial" panose="020B0604020202020204" pitchFamily="34" charset="0"/>
              <a:buChar char="•"/>
            </a:pPr>
            <a:r>
              <a:rPr lang="en-US" sz="2800" dirty="0"/>
              <a:t>8</a:t>
            </a:r>
            <a:r>
              <a:rPr lang="en-US" sz="2800" baseline="30000" dirty="0"/>
              <a:t>th</a:t>
            </a:r>
            <a:r>
              <a:rPr lang="en-US" sz="2800" dirty="0"/>
              <a:t> grade—School Store Ideas</a:t>
            </a:r>
          </a:p>
        </p:txBody>
      </p:sp>
    </p:spTree>
    <p:extLst>
      <p:ext uri="{BB962C8B-B14F-4D97-AF65-F5344CB8AC3E}">
        <p14:creationId xmlns:p14="http://schemas.microsoft.com/office/powerpoint/2010/main" val="354288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950" y="49312"/>
            <a:ext cx="11553099" cy="1325563"/>
          </a:xfrm>
        </p:spPr>
        <p:txBody>
          <a:bodyPr/>
          <a:lstStyle/>
          <a:p>
            <a:r>
              <a:rPr lang="en-US" dirty="0"/>
              <a:t>What will you need to be successful in this class?</a:t>
            </a:r>
          </a:p>
        </p:txBody>
      </p:sp>
      <p:graphicFrame>
        <p:nvGraphicFramePr>
          <p:cNvPr id="3" name="Object 2"/>
          <p:cNvGraphicFramePr>
            <a:graphicFrameLocks noChangeAspect="1"/>
          </p:cNvGraphicFramePr>
          <p:nvPr/>
        </p:nvGraphicFramePr>
        <p:xfrm>
          <a:off x="1399449" y="1115397"/>
          <a:ext cx="2860089" cy="3580356"/>
        </p:xfrm>
        <a:graphic>
          <a:graphicData uri="http://schemas.openxmlformats.org/presentationml/2006/ole">
            <mc:AlternateContent xmlns:mc="http://schemas.openxmlformats.org/markup-compatibility/2006">
              <mc:Choice xmlns:v="urn:schemas-microsoft-com:vml" Requires="v">
                <p:oleObj name="Document" r:id="rId2" imgW="6858000" imgH="8585200" progId="Word.Document.12">
                  <p:embed/>
                </p:oleObj>
              </mc:Choice>
              <mc:Fallback>
                <p:oleObj name="Document" r:id="rId2" imgW="6858000" imgH="8585200" progId="Word.Document.12">
                  <p:embed/>
                  <p:pic>
                    <p:nvPicPr>
                      <p:cNvPr id="3" name="Object 2"/>
                      <p:cNvPicPr/>
                      <p:nvPr/>
                    </p:nvPicPr>
                    <p:blipFill>
                      <a:blip r:embed="rId3"/>
                      <a:stretch>
                        <a:fillRect/>
                      </a:stretch>
                    </p:blipFill>
                    <p:spPr>
                      <a:xfrm>
                        <a:off x="1399449" y="1115397"/>
                        <a:ext cx="2860089" cy="3580356"/>
                      </a:xfrm>
                      <a:prstGeom prst="rect">
                        <a:avLst/>
                      </a:prstGeom>
                    </p:spPr>
                  </p:pic>
                </p:oleObj>
              </mc:Fallback>
            </mc:AlternateContent>
          </a:graphicData>
        </a:graphic>
      </p:graphicFrame>
      <p:sp>
        <p:nvSpPr>
          <p:cNvPr id="4" name="TextBox 3"/>
          <p:cNvSpPr txBox="1"/>
          <p:nvPr/>
        </p:nvSpPr>
        <p:spPr>
          <a:xfrm>
            <a:off x="458792" y="4957773"/>
            <a:ext cx="4741402" cy="1569660"/>
          </a:xfrm>
          <a:prstGeom prst="rect">
            <a:avLst/>
          </a:prstGeom>
          <a:noFill/>
        </p:spPr>
        <p:txBody>
          <a:bodyPr wrap="square" rtlCol="0">
            <a:spAutoFit/>
          </a:bodyPr>
          <a:lstStyle/>
          <a:p>
            <a:pPr marL="285750" indent="-285750">
              <a:buFont typeface="Wingdings" charset="2"/>
              <a:buChar char="Ø"/>
            </a:pPr>
            <a:r>
              <a:rPr lang="en-US" sz="2400" dirty="0"/>
              <a:t>If asked </a:t>
            </a:r>
            <a:r>
              <a:rPr lang="en-US" sz="2400" i="1" u="sng" dirty="0"/>
              <a:t>nicely</a:t>
            </a:r>
            <a:r>
              <a:rPr lang="en-US" sz="2400" dirty="0"/>
              <a:t> to do something (or not do something)… DO IT!</a:t>
            </a:r>
          </a:p>
          <a:p>
            <a:pPr marL="285750" indent="-285750">
              <a:buFont typeface="Wingdings" charset="2"/>
              <a:buChar char="Ø"/>
            </a:pPr>
            <a:r>
              <a:rPr lang="en-US" sz="2400" dirty="0"/>
              <a:t>If something doesn’t pertain to you, LEAVE IT ALONE!</a:t>
            </a:r>
          </a:p>
        </p:txBody>
      </p:sp>
      <p:sp>
        <p:nvSpPr>
          <p:cNvPr id="5" name="Rectangle 4"/>
          <p:cNvSpPr/>
          <p:nvPr/>
        </p:nvSpPr>
        <p:spPr>
          <a:xfrm>
            <a:off x="6380425" y="1132959"/>
            <a:ext cx="4756707" cy="1815882"/>
          </a:xfrm>
          <a:prstGeom prst="rect">
            <a:avLst/>
          </a:prstGeom>
        </p:spPr>
        <p:txBody>
          <a:bodyPr wrap="square">
            <a:spAutoFit/>
          </a:bodyPr>
          <a:lstStyle/>
          <a:p>
            <a:r>
              <a:rPr lang="en-US" sz="2800" b="1" i="1" u="sng" dirty="0"/>
              <a:t>Materials for this class:</a:t>
            </a:r>
          </a:p>
          <a:p>
            <a:pPr marL="457200" indent="-457200">
              <a:buFont typeface="Wingdings" charset="2"/>
              <a:buChar char="ü"/>
            </a:pPr>
            <a:r>
              <a:rPr lang="en-US" sz="2800" dirty="0"/>
              <a:t>Writing utensil (pen, pencil, I don’t really care!)</a:t>
            </a:r>
          </a:p>
          <a:p>
            <a:pPr marL="457200" indent="-457200">
              <a:buFont typeface="Wingdings" charset="2"/>
              <a:buChar char="ü"/>
            </a:pPr>
            <a:r>
              <a:rPr lang="en-US" sz="2800" dirty="0"/>
              <a:t>iPad</a:t>
            </a:r>
          </a:p>
        </p:txBody>
      </p:sp>
    </p:spTree>
    <p:extLst>
      <p:ext uri="{BB962C8B-B14F-4D97-AF65-F5344CB8AC3E}">
        <p14:creationId xmlns:p14="http://schemas.microsoft.com/office/powerpoint/2010/main" val="31557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7,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12192000" cy="4832092"/>
          </a:xfrm>
          <a:prstGeom prst="rect">
            <a:avLst/>
          </a:prstGeom>
          <a:noFill/>
        </p:spPr>
        <p:txBody>
          <a:bodyPr wrap="square" rtlCol="0">
            <a:spAutoFit/>
          </a:bodyPr>
          <a:lstStyle/>
          <a:p>
            <a:pPr marL="342900" indent="-342900">
              <a:buFont typeface="Arial"/>
              <a:buChar char="•"/>
            </a:pPr>
            <a:r>
              <a:rPr lang="en-US" sz="2800" dirty="0"/>
              <a:t>Attendance/Kahoot Brain Stretcher</a:t>
            </a:r>
            <a:br>
              <a:rPr lang="en-US" sz="2800" dirty="0"/>
            </a:br>
            <a:endParaRPr lang="en-US" sz="2800" dirty="0"/>
          </a:p>
          <a:p>
            <a:pPr marL="342900" indent="-342900">
              <a:buFont typeface="Arial"/>
              <a:buChar char="•"/>
            </a:pPr>
            <a:r>
              <a:rPr lang="en-US" sz="2800" dirty="0"/>
              <a:t>2</a:t>
            </a:r>
            <a:r>
              <a:rPr lang="en-US" sz="2800" baseline="30000" dirty="0"/>
              <a:t>nd</a:t>
            </a:r>
            <a:r>
              <a:rPr lang="en-US" sz="2800" dirty="0"/>
              <a:t> contest—you are now competing against yourself.</a:t>
            </a:r>
          </a:p>
          <a:p>
            <a:pPr marL="800100" lvl="1" indent="-342900">
              <a:buFont typeface="Arial"/>
              <a:buChar char="•"/>
            </a:pPr>
            <a:r>
              <a:rPr lang="en-US" sz="2800" dirty="0"/>
              <a:t>You must beat your old score.</a:t>
            </a:r>
          </a:p>
          <a:p>
            <a:pPr marL="800100" lvl="1" indent="-342900">
              <a:buFont typeface="Arial"/>
              <a:buChar char="•"/>
            </a:pPr>
            <a:r>
              <a:rPr lang="en-US" sz="2800" dirty="0"/>
              <a:t>You get the same materials as before.</a:t>
            </a:r>
          </a:p>
          <a:p>
            <a:pPr marL="800100" lvl="1" indent="-342900">
              <a:buFont typeface="Arial"/>
              <a:buChar char="•"/>
            </a:pPr>
            <a:r>
              <a:rPr lang="en-US" sz="2800" dirty="0"/>
              <a:t>No groups this time.</a:t>
            </a:r>
            <a:br>
              <a:rPr lang="en-US" sz="2800" dirty="0"/>
            </a:br>
            <a:endParaRPr lang="en-US" sz="2800" dirty="0"/>
          </a:p>
          <a:p>
            <a:pPr marL="342900" indent="-342900">
              <a:buFont typeface="Arial"/>
              <a:buChar char="•"/>
            </a:pPr>
            <a:r>
              <a:rPr lang="en-US" sz="2800" dirty="0"/>
              <a:t>Prior to building your boat, you need to have a rough draft of what you are planning to do in building your 2</a:t>
            </a:r>
            <a:r>
              <a:rPr lang="en-US" sz="2800" baseline="30000" dirty="0"/>
              <a:t>nd</a:t>
            </a:r>
            <a:r>
              <a:rPr lang="en-US" sz="2800" dirty="0"/>
              <a:t> boat.</a:t>
            </a:r>
          </a:p>
          <a:p>
            <a:pPr marL="1257300" lvl="2" indent="-342900">
              <a:buFont typeface="Arial"/>
              <a:buChar char="•"/>
            </a:pPr>
            <a:r>
              <a:rPr lang="en-US" sz="2800" dirty="0"/>
              <a:t>Submit to Schoology, it is called “</a:t>
            </a:r>
            <a:r>
              <a:rPr lang="en-US" sz="2800" b="1" i="1" u="sng" dirty="0"/>
              <a:t>Boat Rough Draft</a:t>
            </a:r>
            <a:r>
              <a:rPr lang="en-US" sz="2800" dirty="0"/>
              <a:t>”</a:t>
            </a:r>
          </a:p>
          <a:p>
            <a:pPr marL="1257300" lvl="2" indent="-342900">
              <a:buFont typeface="Arial"/>
              <a:buChar char="•"/>
            </a:pPr>
            <a:r>
              <a:rPr lang="en-US" sz="2800" dirty="0"/>
              <a:t>Then begin constructing your boat.</a:t>
            </a:r>
          </a:p>
        </p:txBody>
      </p:sp>
    </p:spTree>
    <p:extLst>
      <p:ext uri="{BB962C8B-B14F-4D97-AF65-F5344CB8AC3E}">
        <p14:creationId xmlns:p14="http://schemas.microsoft.com/office/powerpoint/2010/main" val="582984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7,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0" y="1348800"/>
            <a:ext cx="12192000" cy="5478423"/>
          </a:xfrm>
          <a:prstGeom prst="rect">
            <a:avLst/>
          </a:prstGeom>
          <a:noFill/>
        </p:spPr>
        <p:txBody>
          <a:bodyPr wrap="square" rtlCol="0">
            <a:spAutoFit/>
          </a:bodyPr>
          <a:lstStyle/>
          <a:p>
            <a:pPr marL="342900" indent="-342900">
              <a:buFont typeface="Arial"/>
              <a:buChar char="•"/>
            </a:pPr>
            <a:r>
              <a:rPr lang="en-US" sz="3200" dirty="0"/>
              <a:t>Attendance</a:t>
            </a:r>
          </a:p>
          <a:p>
            <a:pPr marL="571500" indent="-571500">
              <a:buFont typeface="Arial" panose="020B0604020202020204" pitchFamily="34" charset="0"/>
              <a:buChar char="•"/>
            </a:pPr>
            <a:r>
              <a:rPr lang="en-US" sz="2800" dirty="0"/>
              <a:t>7</a:t>
            </a:r>
            <a:r>
              <a:rPr lang="en-US" sz="2800" baseline="30000" dirty="0"/>
              <a:t>th</a:t>
            </a:r>
            <a:r>
              <a:rPr lang="en-US" sz="2800" dirty="0"/>
              <a:t> grade Finish boat redesign/Build 2</a:t>
            </a:r>
            <a:r>
              <a:rPr lang="en-US" sz="2800" baseline="30000" dirty="0"/>
              <a:t>nd</a:t>
            </a:r>
            <a:r>
              <a:rPr lang="en-US" sz="2800" dirty="0"/>
              <a:t> boat</a:t>
            </a:r>
          </a:p>
          <a:p>
            <a:pPr marL="1485900" lvl="2" indent="-571500">
              <a:buFont typeface="Arial" panose="020B0604020202020204" pitchFamily="34" charset="0"/>
              <a:buChar char="•"/>
            </a:pPr>
            <a:r>
              <a:rPr lang="en-US" sz="2800" dirty="0"/>
              <a:t>Sink boats!</a:t>
            </a:r>
            <a:br>
              <a:rPr lang="en-US" sz="2800" dirty="0"/>
            </a:br>
            <a:endParaRPr lang="en-US" sz="2800" dirty="0"/>
          </a:p>
          <a:p>
            <a:pPr marL="571500" indent="-571500">
              <a:buFont typeface="Arial" panose="020B0604020202020204" pitchFamily="34" charset="0"/>
              <a:buChar char="•"/>
            </a:pPr>
            <a:r>
              <a:rPr lang="en-US" sz="2600" u="sng" dirty="0"/>
              <a:t>8</a:t>
            </a:r>
            <a:r>
              <a:rPr lang="en-US" sz="2600" u="sng" baseline="30000" dirty="0"/>
              <a:t>th</a:t>
            </a:r>
            <a:r>
              <a:rPr lang="en-US" sz="2600" u="sng" dirty="0"/>
              <a:t> grade—continue School Store Ideas</a:t>
            </a:r>
          </a:p>
          <a:p>
            <a:pPr marL="342900" indent="-342900">
              <a:buFont typeface="Arial"/>
              <a:buChar char="•"/>
            </a:pPr>
            <a:r>
              <a:rPr lang="en-US" sz="2600" dirty="0"/>
              <a:t>Continue School Store Planning Presentation</a:t>
            </a:r>
          </a:p>
          <a:p>
            <a:pPr marL="1257300" lvl="2" indent="-342900">
              <a:buFont typeface="Arial"/>
              <a:buChar char="•"/>
            </a:pPr>
            <a:r>
              <a:rPr lang="en-US" sz="2600" dirty="0"/>
              <a:t>Construct proposal of what you/your group would like to see in our school store.</a:t>
            </a:r>
          </a:p>
          <a:p>
            <a:pPr marL="1257300" lvl="2" indent="-342900">
              <a:buFont typeface="Arial"/>
              <a:buChar char="•"/>
            </a:pPr>
            <a:r>
              <a:rPr lang="en-US" sz="2600" dirty="0"/>
              <a:t>You will make a presentation which will be presented to the class.</a:t>
            </a:r>
          </a:p>
          <a:p>
            <a:pPr marL="2171700" lvl="4" indent="-342900">
              <a:buFont typeface="Arial"/>
              <a:buChar char="•"/>
            </a:pPr>
            <a:r>
              <a:rPr lang="en-US" sz="2600" dirty="0"/>
              <a:t>Identify items for raffle give-a-ways &amp; items for purchase</a:t>
            </a:r>
          </a:p>
          <a:p>
            <a:pPr marL="2171700" lvl="4" indent="-342900">
              <a:buFont typeface="Arial"/>
              <a:buChar char="•"/>
            </a:pPr>
            <a:r>
              <a:rPr lang="en-US" sz="2600" dirty="0"/>
              <a:t>Research specific things you think we want to purchase (and the cost), where we would order from, etc.</a:t>
            </a:r>
          </a:p>
          <a:p>
            <a:pPr marL="2171700" lvl="4" indent="-342900">
              <a:buFont typeface="Arial"/>
              <a:buChar char="•"/>
            </a:pPr>
            <a:r>
              <a:rPr lang="en-US" sz="2600" dirty="0"/>
              <a:t>Why would those be good items?</a:t>
            </a:r>
          </a:p>
        </p:txBody>
      </p:sp>
    </p:spTree>
    <p:extLst>
      <p:ext uri="{BB962C8B-B14F-4D97-AF65-F5344CB8AC3E}">
        <p14:creationId xmlns:p14="http://schemas.microsoft.com/office/powerpoint/2010/main" val="670173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6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8,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7987004" cy="3970318"/>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2</a:t>
            </a:r>
            <a:r>
              <a:rPr lang="en-US" sz="2800" baseline="30000" dirty="0"/>
              <a:t>nd</a:t>
            </a:r>
            <a:r>
              <a:rPr lang="en-US" sz="2800" dirty="0"/>
              <a:t> contest—you are now competing against yourself.</a:t>
            </a:r>
          </a:p>
          <a:p>
            <a:pPr marL="800100" lvl="1" indent="-342900">
              <a:buFont typeface="Arial"/>
              <a:buChar char="•"/>
            </a:pPr>
            <a:r>
              <a:rPr lang="en-US" sz="2800" dirty="0"/>
              <a:t>You must beat your old score.</a:t>
            </a:r>
          </a:p>
          <a:p>
            <a:pPr marL="800100" lvl="1" indent="-342900">
              <a:buFont typeface="Arial"/>
              <a:buChar char="•"/>
            </a:pPr>
            <a:r>
              <a:rPr lang="en-US" sz="2800" dirty="0"/>
              <a:t>You get the same materials as before.</a:t>
            </a:r>
          </a:p>
          <a:p>
            <a:pPr marL="800100" lvl="1" indent="-342900">
              <a:buFont typeface="Arial"/>
              <a:buChar char="•"/>
            </a:pPr>
            <a:r>
              <a:rPr lang="en-US" sz="2800" dirty="0"/>
              <a:t>No groups this time.</a:t>
            </a:r>
            <a:br>
              <a:rPr lang="en-US" sz="2800" dirty="0"/>
            </a:br>
            <a:endParaRPr lang="en-US" sz="2800" dirty="0"/>
          </a:p>
          <a:p>
            <a:pPr marL="342900" indent="-342900">
              <a:buFont typeface="Arial"/>
              <a:buChar char="•"/>
            </a:pPr>
            <a:r>
              <a:rPr lang="en-US" sz="2800" dirty="0"/>
              <a:t>Test boats!</a:t>
            </a:r>
          </a:p>
        </p:txBody>
      </p:sp>
      <p:sp>
        <p:nvSpPr>
          <p:cNvPr id="4" name="TextBox 3">
            <a:extLst>
              <a:ext uri="{FF2B5EF4-FFF2-40B4-BE49-F238E27FC236}">
                <a16:creationId xmlns:a16="http://schemas.microsoft.com/office/drawing/2014/main" id="{49F8EBC5-0D38-7260-DB2A-3F0FEC8A4577}"/>
              </a:ext>
            </a:extLst>
          </p:cNvPr>
          <p:cNvSpPr txBox="1"/>
          <p:nvPr/>
        </p:nvSpPr>
        <p:spPr>
          <a:xfrm>
            <a:off x="7408506" y="1380931"/>
            <a:ext cx="4366775" cy="2246769"/>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are some qualities that make for a good boat design to hold the most weight?</a:t>
            </a:r>
          </a:p>
        </p:txBody>
      </p:sp>
    </p:spTree>
    <p:extLst>
      <p:ext uri="{BB962C8B-B14F-4D97-AF65-F5344CB8AC3E}">
        <p14:creationId xmlns:p14="http://schemas.microsoft.com/office/powerpoint/2010/main" val="691712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66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8, 2023</a:t>
            </a:r>
            <a:br>
              <a:rPr lang="en-US" dirty="0"/>
            </a:br>
            <a:r>
              <a:rPr lang="en-US" dirty="0"/>
              <a:t>7</a:t>
            </a:r>
            <a:r>
              <a:rPr lang="en-US" baseline="30000" dirty="0"/>
              <a:t>th</a:t>
            </a:r>
            <a:r>
              <a:rPr lang="en-US" dirty="0"/>
              <a:t> grade STEAM</a:t>
            </a:r>
          </a:p>
        </p:txBody>
      </p:sp>
      <p:sp>
        <p:nvSpPr>
          <p:cNvPr id="3" name="TextBox 2"/>
          <p:cNvSpPr txBox="1"/>
          <p:nvPr/>
        </p:nvSpPr>
        <p:spPr>
          <a:xfrm>
            <a:off x="0" y="1348800"/>
            <a:ext cx="7643446" cy="3046988"/>
          </a:xfrm>
          <a:prstGeom prst="rect">
            <a:avLst/>
          </a:prstGeom>
          <a:noFill/>
        </p:spPr>
        <p:txBody>
          <a:bodyPr wrap="square" rtlCol="0">
            <a:spAutoFit/>
          </a:bodyPr>
          <a:lstStyle/>
          <a:p>
            <a:pPr marL="342900" indent="-342900">
              <a:buFont typeface="Arial"/>
              <a:buChar char="•"/>
            </a:pPr>
            <a:r>
              <a:rPr lang="en-US" sz="3200" dirty="0"/>
              <a:t>Attendance/Brain Stretcher</a:t>
            </a:r>
          </a:p>
          <a:p>
            <a:pPr marL="342900" indent="-342900">
              <a:buFont typeface="Arial"/>
              <a:buChar char="•"/>
            </a:pPr>
            <a:r>
              <a:rPr lang="en-US" sz="3200" dirty="0"/>
              <a:t>Lela’s boat results</a:t>
            </a:r>
          </a:p>
          <a:p>
            <a:pPr marL="342900" indent="-342900">
              <a:buFont typeface="Arial"/>
              <a:buChar char="•"/>
            </a:pPr>
            <a:r>
              <a:rPr lang="en-US" sz="3200" dirty="0"/>
              <a:t>Give a few minutes to finish up boats</a:t>
            </a:r>
          </a:p>
          <a:p>
            <a:pPr marL="342900" indent="-342900">
              <a:buFont typeface="Arial"/>
              <a:buChar char="•"/>
            </a:pPr>
            <a:r>
              <a:rPr lang="en-US" sz="3200" dirty="0"/>
              <a:t>Sink the rest of the boats!</a:t>
            </a:r>
            <a:br>
              <a:rPr lang="en-US" sz="3200" dirty="0"/>
            </a:br>
            <a:endParaRPr lang="en-US" sz="3200" dirty="0"/>
          </a:p>
          <a:p>
            <a:pPr marL="342900" indent="-342900">
              <a:buFont typeface="Arial"/>
              <a:buChar char="•"/>
            </a:pPr>
            <a:r>
              <a:rPr lang="en-US" sz="3200" dirty="0"/>
              <a:t>If time, Kahoot at end.</a:t>
            </a:r>
          </a:p>
        </p:txBody>
      </p:sp>
      <p:sp>
        <p:nvSpPr>
          <p:cNvPr id="5" name="TextBox 4">
            <a:extLst>
              <a:ext uri="{FF2B5EF4-FFF2-40B4-BE49-F238E27FC236}">
                <a16:creationId xmlns:a16="http://schemas.microsoft.com/office/drawing/2014/main" id="{6FD5EB18-F45D-7CD4-F8F1-42812C5C4AC5}"/>
              </a:ext>
            </a:extLst>
          </p:cNvPr>
          <p:cNvSpPr txBox="1"/>
          <p:nvPr/>
        </p:nvSpPr>
        <p:spPr>
          <a:xfrm>
            <a:off x="7643446" y="1348800"/>
            <a:ext cx="4314092" cy="3046988"/>
          </a:xfrm>
          <a:prstGeom prst="rect">
            <a:avLst/>
          </a:prstGeom>
          <a:noFill/>
        </p:spPr>
        <p:txBody>
          <a:bodyPr wrap="square">
            <a:spAutoFit/>
          </a:bodyPr>
          <a:lstStyle/>
          <a:p>
            <a:r>
              <a:rPr lang="en-US" sz="3200" b="1" i="1" u="sng" dirty="0"/>
              <a:t>Learning Target:</a:t>
            </a:r>
          </a:p>
          <a:p>
            <a:pPr marL="457200" indent="-457200">
              <a:buFont typeface="Arial" panose="020B0604020202020204" pitchFamily="34" charset="0"/>
              <a:buChar char="•"/>
            </a:pPr>
            <a:r>
              <a:rPr lang="en-US" sz="3200" dirty="0"/>
              <a:t>What are some qualities that make for a good boat design to hold the most weight?</a:t>
            </a:r>
          </a:p>
        </p:txBody>
      </p:sp>
    </p:spTree>
    <p:extLst>
      <p:ext uri="{BB962C8B-B14F-4D97-AF65-F5344CB8AC3E}">
        <p14:creationId xmlns:p14="http://schemas.microsoft.com/office/powerpoint/2010/main" val="3837579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8, 2023</a:t>
            </a:r>
            <a:br>
              <a:rPr lang="en-US" dirty="0"/>
            </a:br>
            <a:r>
              <a:rPr lang="en-US" dirty="0"/>
              <a:t>8</a:t>
            </a:r>
            <a:r>
              <a:rPr lang="en-US" baseline="30000" dirty="0"/>
              <a:t>th</a:t>
            </a:r>
            <a:r>
              <a:rPr lang="en-US" dirty="0"/>
              <a:t> grade STEAM</a:t>
            </a:r>
          </a:p>
        </p:txBody>
      </p:sp>
      <p:sp>
        <p:nvSpPr>
          <p:cNvPr id="3" name="TextBox 2"/>
          <p:cNvSpPr txBox="1"/>
          <p:nvPr/>
        </p:nvSpPr>
        <p:spPr>
          <a:xfrm>
            <a:off x="0" y="1348800"/>
            <a:ext cx="7669763" cy="5478423"/>
          </a:xfrm>
          <a:prstGeom prst="rect">
            <a:avLst/>
          </a:prstGeom>
          <a:noFill/>
        </p:spPr>
        <p:txBody>
          <a:bodyPr wrap="square" rtlCol="0">
            <a:spAutoFit/>
          </a:bodyPr>
          <a:lstStyle/>
          <a:p>
            <a:pPr marL="342900" indent="-342900">
              <a:buFont typeface="Arial"/>
              <a:buChar char="•"/>
            </a:pPr>
            <a:r>
              <a:rPr lang="en-US" sz="3200" dirty="0"/>
              <a:t>Attendance/Brain Stretcher</a:t>
            </a:r>
          </a:p>
          <a:p>
            <a:pPr marL="342900" indent="-342900">
              <a:buFont typeface="Arial"/>
              <a:buChar char="•"/>
            </a:pPr>
            <a:r>
              <a:rPr lang="en-US" sz="3200" dirty="0"/>
              <a:t>Science &amp; STEAM Kahoot</a:t>
            </a:r>
          </a:p>
          <a:p>
            <a:pPr marL="342900" indent="-342900">
              <a:buFont typeface="Arial"/>
              <a:buChar char="•"/>
            </a:pPr>
            <a:r>
              <a:rPr lang="en-US" sz="2600" dirty="0"/>
              <a:t>Continue School Store Planning Presentation</a:t>
            </a:r>
          </a:p>
          <a:p>
            <a:pPr marL="1257300" lvl="2" indent="-342900">
              <a:buFont typeface="Arial"/>
              <a:buChar char="•"/>
            </a:pPr>
            <a:r>
              <a:rPr lang="en-US" sz="2600" dirty="0"/>
              <a:t>Construct proposal of what you/your group would like to see in our school store.</a:t>
            </a:r>
          </a:p>
          <a:p>
            <a:pPr marL="1257300" lvl="2" indent="-342900">
              <a:buFont typeface="Arial"/>
              <a:buChar char="•"/>
            </a:pPr>
            <a:r>
              <a:rPr lang="en-US" sz="2600" dirty="0"/>
              <a:t>You will make a presentation which will be presented to the class.</a:t>
            </a:r>
          </a:p>
          <a:p>
            <a:pPr marL="2171700" lvl="4" indent="-342900">
              <a:buFont typeface="Arial"/>
              <a:buChar char="•"/>
            </a:pPr>
            <a:r>
              <a:rPr lang="en-US" sz="2600" dirty="0"/>
              <a:t>Identify items for raffle give-a-ways &amp; items for purchase</a:t>
            </a:r>
          </a:p>
          <a:p>
            <a:pPr marL="2171700" lvl="4" indent="-342900">
              <a:buFont typeface="Arial"/>
              <a:buChar char="•"/>
            </a:pPr>
            <a:r>
              <a:rPr lang="en-US" sz="2600" dirty="0"/>
              <a:t>Research specific things you think we want to purchase (and the cost), where we would order from, etc.</a:t>
            </a:r>
          </a:p>
          <a:p>
            <a:pPr marL="2171700" lvl="4" indent="-342900">
              <a:buFont typeface="Arial"/>
              <a:buChar char="•"/>
            </a:pPr>
            <a:r>
              <a:rPr lang="en-US" sz="2600" dirty="0"/>
              <a:t>Why would those be good items?</a:t>
            </a:r>
            <a:endParaRPr lang="en-US" sz="28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7458748" y="1348800"/>
            <a:ext cx="4522237" cy="2554545"/>
          </a:xfrm>
          <a:prstGeom prst="rect">
            <a:avLst/>
          </a:prstGeom>
          <a:noFill/>
        </p:spPr>
        <p:txBody>
          <a:bodyPr wrap="square">
            <a:spAutoFit/>
          </a:bodyPr>
          <a:lstStyle/>
          <a:p>
            <a:r>
              <a:rPr lang="en-US" sz="3200" b="1" i="1" u="sng" dirty="0"/>
              <a:t>Learning Target:</a:t>
            </a:r>
          </a:p>
          <a:p>
            <a:pPr marL="457200" indent="-457200">
              <a:buFont typeface="Arial" panose="020B0604020202020204" pitchFamily="34" charset="0"/>
              <a:buChar char="•"/>
            </a:pPr>
            <a:r>
              <a:rPr lang="en-US" sz="3200" dirty="0"/>
              <a:t>What are some items that would be good to sell in our School Store?</a:t>
            </a:r>
          </a:p>
        </p:txBody>
      </p:sp>
    </p:spTree>
    <p:extLst>
      <p:ext uri="{BB962C8B-B14F-4D97-AF65-F5344CB8AC3E}">
        <p14:creationId xmlns:p14="http://schemas.microsoft.com/office/powerpoint/2010/main" val="2182099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9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43000"/>
          </a:xfrm>
        </p:spPr>
        <p:txBody>
          <a:bodyPr>
            <a:normAutofit/>
          </a:bodyPr>
          <a:lstStyle/>
          <a:p>
            <a:pPr algn="ctr"/>
            <a:r>
              <a:rPr lang="en-US" dirty="0"/>
              <a:t>What Are Things We Might Want in our School Store?</a:t>
            </a:r>
          </a:p>
        </p:txBody>
      </p:sp>
      <p:sp>
        <p:nvSpPr>
          <p:cNvPr id="3" name="TextBox 2"/>
          <p:cNvSpPr txBox="1"/>
          <p:nvPr/>
        </p:nvSpPr>
        <p:spPr>
          <a:xfrm>
            <a:off x="0" y="1348800"/>
            <a:ext cx="5730240" cy="584775"/>
          </a:xfrm>
          <a:prstGeom prst="rect">
            <a:avLst/>
          </a:prstGeom>
          <a:noFill/>
        </p:spPr>
        <p:txBody>
          <a:bodyPr wrap="square" rtlCol="0">
            <a:spAutoFit/>
          </a:bodyPr>
          <a:lstStyle/>
          <a:p>
            <a:r>
              <a:rPr lang="en-US" sz="3200" b="1" i="1" u="sng" dirty="0"/>
              <a:t>Things to get from raffle tickets</a:t>
            </a:r>
          </a:p>
        </p:txBody>
      </p:sp>
      <p:sp>
        <p:nvSpPr>
          <p:cNvPr id="6" name="TextBox 5">
            <a:extLst>
              <a:ext uri="{FF2B5EF4-FFF2-40B4-BE49-F238E27FC236}">
                <a16:creationId xmlns:a16="http://schemas.microsoft.com/office/drawing/2014/main" id="{A7F94875-F6A7-3ABC-7E62-680CB1567B49}"/>
              </a:ext>
            </a:extLst>
          </p:cNvPr>
          <p:cNvSpPr txBox="1"/>
          <p:nvPr/>
        </p:nvSpPr>
        <p:spPr>
          <a:xfrm>
            <a:off x="6278879" y="1348799"/>
            <a:ext cx="6217920" cy="584775"/>
          </a:xfrm>
          <a:prstGeom prst="rect">
            <a:avLst/>
          </a:prstGeom>
          <a:noFill/>
        </p:spPr>
        <p:txBody>
          <a:bodyPr wrap="square" rtlCol="0">
            <a:spAutoFit/>
          </a:bodyPr>
          <a:lstStyle/>
          <a:p>
            <a:r>
              <a:rPr lang="en-US" sz="3200" b="1" i="1" u="sng" dirty="0"/>
              <a:t>Things to sell (we make $$$)</a:t>
            </a: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5BBD6E15-E059-E5BF-912A-EACA6B19696F}"/>
                  </a:ext>
                </a:extLst>
              </p14:cNvPr>
              <p14:cNvContentPartPr/>
              <p14:nvPr/>
            </p14:nvContentPartPr>
            <p14:xfrm>
              <a:off x="5945040" y="1536840"/>
              <a:ext cx="48240" cy="5141520"/>
            </p14:xfrm>
          </p:contentPart>
        </mc:Choice>
        <mc:Fallback xmlns="">
          <p:pic>
            <p:nvPicPr>
              <p:cNvPr id="7" name="Ink 6">
                <a:extLst>
                  <a:ext uri="{FF2B5EF4-FFF2-40B4-BE49-F238E27FC236}">
                    <a16:creationId xmlns:a16="http://schemas.microsoft.com/office/drawing/2014/main" id="{5BBD6E15-E059-E5BF-912A-EACA6B19696F}"/>
                  </a:ext>
                </a:extLst>
              </p:cNvPr>
              <p:cNvPicPr/>
              <p:nvPr/>
            </p:nvPicPr>
            <p:blipFill>
              <a:blip r:embed="rId3"/>
              <a:stretch>
                <a:fillRect/>
              </a:stretch>
            </p:blipFill>
            <p:spPr>
              <a:xfrm>
                <a:off x="5927400" y="1518840"/>
                <a:ext cx="83880" cy="5177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59D70EE-9979-8BBA-9643-32604B0DEE85}"/>
                  </a:ext>
                </a:extLst>
              </p14:cNvPr>
              <p14:cNvContentPartPr/>
              <p14:nvPr/>
            </p14:nvContentPartPr>
            <p14:xfrm>
              <a:off x="5376240" y="1839240"/>
              <a:ext cx="1092600" cy="17640"/>
            </p14:xfrm>
          </p:contentPart>
        </mc:Choice>
        <mc:Fallback xmlns="">
          <p:pic>
            <p:nvPicPr>
              <p:cNvPr id="8" name="Ink 7">
                <a:extLst>
                  <a:ext uri="{FF2B5EF4-FFF2-40B4-BE49-F238E27FC236}">
                    <a16:creationId xmlns:a16="http://schemas.microsoft.com/office/drawing/2014/main" id="{159D70EE-9979-8BBA-9643-32604B0DEE85}"/>
                  </a:ext>
                </a:extLst>
              </p:cNvPr>
              <p:cNvPicPr/>
              <p:nvPr/>
            </p:nvPicPr>
            <p:blipFill>
              <a:blip r:embed="rId5"/>
              <a:stretch>
                <a:fillRect/>
              </a:stretch>
            </p:blipFill>
            <p:spPr>
              <a:xfrm>
                <a:off x="5358240" y="1821240"/>
                <a:ext cx="1128240" cy="53280"/>
              </a:xfrm>
              <a:prstGeom prst="rect">
                <a:avLst/>
              </a:prstGeom>
            </p:spPr>
          </p:pic>
        </mc:Fallback>
      </mc:AlternateContent>
    </p:spTree>
    <p:extLst>
      <p:ext uri="{BB962C8B-B14F-4D97-AF65-F5344CB8AC3E}">
        <p14:creationId xmlns:p14="http://schemas.microsoft.com/office/powerpoint/2010/main" val="2053530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September 11,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7987004" cy="5262979"/>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2</a:t>
            </a:r>
            <a:r>
              <a:rPr lang="en-US" sz="2800" baseline="30000" dirty="0"/>
              <a:t>nd</a:t>
            </a:r>
            <a:r>
              <a:rPr lang="en-US" sz="2800" dirty="0"/>
              <a:t> contest—you are now competing against yourself.</a:t>
            </a:r>
          </a:p>
          <a:p>
            <a:pPr marL="800100" lvl="1" indent="-342900">
              <a:buFont typeface="Arial"/>
              <a:buChar char="•"/>
            </a:pPr>
            <a:r>
              <a:rPr lang="en-US" sz="2800" dirty="0"/>
              <a:t>You must beat your old score.</a:t>
            </a:r>
          </a:p>
          <a:p>
            <a:pPr marL="800100" lvl="1" indent="-342900">
              <a:buFont typeface="Arial"/>
              <a:buChar char="•"/>
            </a:pPr>
            <a:r>
              <a:rPr lang="en-US" sz="2800" dirty="0"/>
              <a:t>You get the same materials as before.</a:t>
            </a:r>
          </a:p>
          <a:p>
            <a:pPr marL="800100" lvl="1" indent="-342900">
              <a:buFont typeface="Arial"/>
              <a:buChar char="•"/>
            </a:pPr>
            <a:r>
              <a:rPr lang="en-US" sz="2800" dirty="0"/>
              <a:t>No groups this time.</a:t>
            </a:r>
            <a:br>
              <a:rPr lang="en-US" sz="2800" dirty="0"/>
            </a:br>
            <a:endParaRPr lang="en-US" sz="2800" dirty="0"/>
          </a:p>
          <a:p>
            <a:pPr marL="342900" indent="-342900">
              <a:buFont typeface="Arial"/>
              <a:buChar char="•"/>
            </a:pPr>
            <a:r>
              <a:rPr lang="en-US" sz="2800" dirty="0"/>
              <a:t>Finishing testing boats!</a:t>
            </a:r>
            <a:br>
              <a:rPr lang="en-US" sz="2800" dirty="0"/>
            </a:br>
            <a:endParaRPr lang="en-US" sz="2800" dirty="0"/>
          </a:p>
          <a:p>
            <a:pPr marL="342900" indent="-342900">
              <a:buFont typeface="Arial"/>
              <a:buChar char="•"/>
            </a:pPr>
            <a:r>
              <a:rPr lang="en-US" sz="2800" dirty="0"/>
              <a:t>Reflection on qualities that improved our boat designs.</a:t>
            </a:r>
          </a:p>
        </p:txBody>
      </p:sp>
      <p:sp>
        <p:nvSpPr>
          <p:cNvPr id="4" name="TextBox 3">
            <a:extLst>
              <a:ext uri="{FF2B5EF4-FFF2-40B4-BE49-F238E27FC236}">
                <a16:creationId xmlns:a16="http://schemas.microsoft.com/office/drawing/2014/main" id="{49F8EBC5-0D38-7260-DB2A-3F0FEC8A4577}"/>
              </a:ext>
            </a:extLst>
          </p:cNvPr>
          <p:cNvSpPr txBox="1"/>
          <p:nvPr/>
        </p:nvSpPr>
        <p:spPr>
          <a:xfrm>
            <a:off x="7408506" y="1380931"/>
            <a:ext cx="4366775" cy="1815882"/>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are some qualities that improved our boat designs?</a:t>
            </a:r>
          </a:p>
        </p:txBody>
      </p:sp>
    </p:spTree>
    <p:extLst>
      <p:ext uri="{BB962C8B-B14F-4D97-AF65-F5344CB8AC3E}">
        <p14:creationId xmlns:p14="http://schemas.microsoft.com/office/powerpoint/2010/main" val="2095207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September 11, 2023</a:t>
            </a:r>
            <a:br>
              <a:rPr lang="en-US" dirty="0"/>
            </a:br>
            <a:r>
              <a:rPr lang="en-US" dirty="0"/>
              <a:t>7</a:t>
            </a:r>
            <a:r>
              <a:rPr lang="en-US" baseline="30000" dirty="0"/>
              <a:t>th</a:t>
            </a:r>
            <a:r>
              <a:rPr lang="en-US" dirty="0"/>
              <a:t> grade STEAM</a:t>
            </a:r>
          </a:p>
        </p:txBody>
      </p:sp>
      <p:sp>
        <p:nvSpPr>
          <p:cNvPr id="3" name="TextBox 2"/>
          <p:cNvSpPr txBox="1"/>
          <p:nvPr/>
        </p:nvSpPr>
        <p:spPr>
          <a:xfrm>
            <a:off x="0" y="1164134"/>
            <a:ext cx="7987004" cy="4832092"/>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2</a:t>
            </a:r>
            <a:r>
              <a:rPr lang="en-US" sz="2800" baseline="30000" dirty="0"/>
              <a:t>nd</a:t>
            </a:r>
            <a:r>
              <a:rPr lang="en-US" sz="2800" dirty="0"/>
              <a:t> contest—you are now competing against yourself.</a:t>
            </a:r>
          </a:p>
          <a:p>
            <a:pPr marL="800100" lvl="1" indent="-342900">
              <a:buFont typeface="Arial"/>
              <a:buChar char="•"/>
            </a:pPr>
            <a:r>
              <a:rPr lang="en-US" sz="2800" dirty="0"/>
              <a:t>You must beat your old score.</a:t>
            </a:r>
          </a:p>
          <a:p>
            <a:pPr marL="800100" lvl="1" indent="-342900">
              <a:buFont typeface="Arial"/>
              <a:buChar char="•"/>
            </a:pPr>
            <a:r>
              <a:rPr lang="en-US" sz="2800" dirty="0"/>
              <a:t>You get the same materials as before.</a:t>
            </a:r>
          </a:p>
          <a:p>
            <a:pPr marL="800100" lvl="1" indent="-342900">
              <a:buFont typeface="Arial"/>
              <a:buChar char="•"/>
            </a:pPr>
            <a:r>
              <a:rPr lang="en-US" sz="2800" dirty="0"/>
              <a:t>No groups this time.</a:t>
            </a:r>
            <a:br>
              <a:rPr lang="en-US" sz="2800" dirty="0"/>
            </a:br>
            <a:endParaRPr lang="en-US" sz="2800" dirty="0"/>
          </a:p>
          <a:p>
            <a:pPr marL="342900" indent="-342900">
              <a:buFont typeface="Arial"/>
              <a:buChar char="•"/>
            </a:pPr>
            <a:r>
              <a:rPr lang="en-US" sz="2800" dirty="0"/>
              <a:t>Finishing testing boats!</a:t>
            </a:r>
            <a:br>
              <a:rPr lang="en-US" sz="2800" dirty="0"/>
            </a:br>
            <a:endParaRPr lang="en-US" sz="2800" dirty="0"/>
          </a:p>
          <a:p>
            <a:pPr marL="342900" indent="-342900">
              <a:buFont typeface="Arial"/>
              <a:buChar char="•"/>
            </a:pPr>
            <a:r>
              <a:rPr lang="en-US" sz="2800" dirty="0"/>
              <a:t>Begin showing Google Sheet for collecting data.</a:t>
            </a:r>
          </a:p>
        </p:txBody>
      </p:sp>
      <p:sp>
        <p:nvSpPr>
          <p:cNvPr id="4" name="TextBox 3">
            <a:extLst>
              <a:ext uri="{FF2B5EF4-FFF2-40B4-BE49-F238E27FC236}">
                <a16:creationId xmlns:a16="http://schemas.microsoft.com/office/drawing/2014/main" id="{49F8EBC5-0D38-7260-DB2A-3F0FEC8A4577}"/>
              </a:ext>
            </a:extLst>
          </p:cNvPr>
          <p:cNvSpPr txBox="1"/>
          <p:nvPr/>
        </p:nvSpPr>
        <p:spPr>
          <a:xfrm>
            <a:off x="7408506" y="1380931"/>
            <a:ext cx="4366775" cy="1815882"/>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are some qualities that improved our boat designs?</a:t>
            </a:r>
          </a:p>
        </p:txBody>
      </p:sp>
    </p:spTree>
    <p:extLst>
      <p:ext uri="{BB962C8B-B14F-4D97-AF65-F5344CB8AC3E}">
        <p14:creationId xmlns:p14="http://schemas.microsoft.com/office/powerpoint/2010/main" val="2969258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September 11, 2023</a:t>
            </a:r>
            <a:br>
              <a:rPr lang="en-US" dirty="0"/>
            </a:br>
            <a:r>
              <a:rPr lang="en-US" dirty="0"/>
              <a:t>8</a:t>
            </a:r>
            <a:r>
              <a:rPr lang="en-US" baseline="30000" dirty="0"/>
              <a:t>th</a:t>
            </a:r>
            <a:r>
              <a:rPr lang="en-US" dirty="0"/>
              <a:t> grade STEAM</a:t>
            </a:r>
          </a:p>
        </p:txBody>
      </p:sp>
      <p:sp>
        <p:nvSpPr>
          <p:cNvPr id="3" name="TextBox 2"/>
          <p:cNvSpPr txBox="1"/>
          <p:nvPr/>
        </p:nvSpPr>
        <p:spPr>
          <a:xfrm>
            <a:off x="0" y="1348800"/>
            <a:ext cx="7669763" cy="4985980"/>
          </a:xfrm>
          <a:prstGeom prst="rect">
            <a:avLst/>
          </a:prstGeom>
          <a:noFill/>
        </p:spPr>
        <p:txBody>
          <a:bodyPr wrap="square" rtlCol="0">
            <a:spAutoFit/>
          </a:bodyPr>
          <a:lstStyle/>
          <a:p>
            <a:pPr marL="342900" indent="-342900">
              <a:buFont typeface="Arial"/>
              <a:buChar char="•"/>
            </a:pPr>
            <a:r>
              <a:rPr lang="en-US" sz="3200" dirty="0"/>
              <a:t>Attendance/Brain Stretcher</a:t>
            </a:r>
          </a:p>
          <a:p>
            <a:pPr marL="342900" indent="-342900">
              <a:buFont typeface="Arial"/>
              <a:buChar char="•"/>
            </a:pPr>
            <a:r>
              <a:rPr lang="en-US" sz="2600" dirty="0"/>
              <a:t>Finish School Store Planning Presentation</a:t>
            </a:r>
          </a:p>
          <a:p>
            <a:pPr marL="1257300" lvl="2" indent="-342900">
              <a:buFont typeface="Arial"/>
              <a:buChar char="•"/>
            </a:pPr>
            <a:r>
              <a:rPr lang="en-US" sz="2600" dirty="0"/>
              <a:t>Construct proposal of what you/your group would like to see in our school store.</a:t>
            </a:r>
          </a:p>
          <a:p>
            <a:pPr marL="1257300" lvl="2" indent="-342900">
              <a:buFont typeface="Arial"/>
              <a:buChar char="•"/>
            </a:pPr>
            <a:r>
              <a:rPr lang="en-US" sz="2600" dirty="0"/>
              <a:t>You will make a presentation which will be presented to the class.</a:t>
            </a:r>
          </a:p>
          <a:p>
            <a:pPr marL="2171700" lvl="4" indent="-342900">
              <a:buFont typeface="Arial"/>
              <a:buChar char="•"/>
            </a:pPr>
            <a:r>
              <a:rPr lang="en-US" sz="2600" dirty="0"/>
              <a:t>Identify items for raffle give-a-ways &amp; items for purchase</a:t>
            </a:r>
          </a:p>
          <a:p>
            <a:pPr marL="2171700" lvl="4" indent="-342900">
              <a:buFont typeface="Arial"/>
              <a:buChar char="•"/>
            </a:pPr>
            <a:r>
              <a:rPr lang="en-US" sz="2600" dirty="0"/>
              <a:t>Research specific things you think we want to purchase (and the cost), where we would order from, etc.</a:t>
            </a:r>
          </a:p>
          <a:p>
            <a:pPr marL="2171700" lvl="4" indent="-342900">
              <a:buFont typeface="Arial"/>
              <a:buChar char="•"/>
            </a:pPr>
            <a:r>
              <a:rPr lang="en-US" sz="2600" dirty="0"/>
              <a:t>Why would those be good items?</a:t>
            </a:r>
            <a:endParaRPr lang="en-US" sz="28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7458748" y="1348800"/>
            <a:ext cx="4522237" cy="2554545"/>
          </a:xfrm>
          <a:prstGeom prst="rect">
            <a:avLst/>
          </a:prstGeom>
          <a:noFill/>
        </p:spPr>
        <p:txBody>
          <a:bodyPr wrap="square">
            <a:spAutoFit/>
          </a:bodyPr>
          <a:lstStyle/>
          <a:p>
            <a:r>
              <a:rPr lang="en-US" sz="3200" b="1" i="1" u="sng" dirty="0"/>
              <a:t>Learning Target:</a:t>
            </a:r>
          </a:p>
          <a:p>
            <a:pPr marL="457200" indent="-457200">
              <a:buFont typeface="Arial" panose="020B0604020202020204" pitchFamily="34" charset="0"/>
              <a:buChar char="•"/>
            </a:pPr>
            <a:r>
              <a:rPr lang="en-US" sz="3200" dirty="0"/>
              <a:t>What are some items that would be good to sell in our School Store?</a:t>
            </a:r>
          </a:p>
        </p:txBody>
      </p:sp>
    </p:spTree>
    <p:extLst>
      <p:ext uri="{BB962C8B-B14F-4D97-AF65-F5344CB8AC3E}">
        <p14:creationId xmlns:p14="http://schemas.microsoft.com/office/powerpoint/2010/main" val="2172418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September 12, 2023</a:t>
            </a:r>
            <a:br>
              <a:rPr lang="en-US" dirty="0"/>
            </a:br>
            <a:r>
              <a:rPr lang="en-US" dirty="0"/>
              <a:t>6</a:t>
            </a:r>
            <a:r>
              <a:rPr lang="en-US" baseline="30000" dirty="0"/>
              <a:t>th</a:t>
            </a:r>
            <a:r>
              <a:rPr lang="en-US" dirty="0"/>
              <a:t> grade STEAM</a:t>
            </a:r>
          </a:p>
        </p:txBody>
      </p:sp>
      <p:sp>
        <p:nvSpPr>
          <p:cNvPr id="3" name="TextBox 2"/>
          <p:cNvSpPr txBox="1"/>
          <p:nvPr/>
        </p:nvSpPr>
        <p:spPr>
          <a:xfrm>
            <a:off x="0" y="1164134"/>
            <a:ext cx="7987004" cy="3970318"/>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Finishing testing boats!</a:t>
            </a:r>
            <a:br>
              <a:rPr lang="en-US" sz="2800" dirty="0"/>
            </a:br>
            <a:endParaRPr lang="en-US" sz="2800" dirty="0"/>
          </a:p>
          <a:p>
            <a:pPr marL="342900" indent="-342900">
              <a:buFont typeface="Arial"/>
              <a:buChar char="•"/>
            </a:pPr>
            <a:r>
              <a:rPr lang="en-US" sz="2800" dirty="0"/>
              <a:t>Paragraph on qualities that improved our boat designs.</a:t>
            </a:r>
            <a:br>
              <a:rPr lang="en-US" sz="2800" dirty="0"/>
            </a:br>
            <a:endParaRPr lang="en-US" sz="2800" dirty="0"/>
          </a:p>
          <a:p>
            <a:pPr marL="342900" indent="-342900">
              <a:buFont typeface="Arial"/>
              <a:buChar char="•"/>
            </a:pPr>
            <a:r>
              <a:rPr lang="en-US" sz="2800" dirty="0"/>
              <a:t>If time, start using Google Sheets for data collection.</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404377"/>
            <a:ext cx="3938954" cy="2246769"/>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are some qualities that improved our boat designs?</a:t>
            </a:r>
          </a:p>
        </p:txBody>
      </p:sp>
    </p:spTree>
    <p:extLst>
      <p:ext uri="{BB962C8B-B14F-4D97-AF65-F5344CB8AC3E}">
        <p14:creationId xmlns:p14="http://schemas.microsoft.com/office/powerpoint/2010/main" val="3846587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dirty="0"/>
              <a:t>Getting Acquainted Activity</a:t>
            </a:r>
          </a:p>
        </p:txBody>
      </p:sp>
      <p:sp>
        <p:nvSpPr>
          <p:cNvPr id="3" name="TextBox 2"/>
          <p:cNvSpPr txBox="1"/>
          <p:nvPr/>
        </p:nvSpPr>
        <p:spPr>
          <a:xfrm>
            <a:off x="416719" y="988265"/>
            <a:ext cx="11358562" cy="2308324"/>
          </a:xfrm>
          <a:prstGeom prst="rect">
            <a:avLst/>
          </a:prstGeom>
          <a:noFill/>
        </p:spPr>
        <p:txBody>
          <a:bodyPr wrap="square" rtlCol="0">
            <a:spAutoFit/>
          </a:bodyPr>
          <a:lstStyle/>
          <a:p>
            <a:endParaRPr lang="en-US" sz="3600" dirty="0"/>
          </a:p>
          <a:p>
            <a:pPr marL="342900" indent="-342900">
              <a:buFont typeface="Arial"/>
              <a:buChar char="•"/>
            </a:pPr>
            <a:r>
              <a:rPr lang="en-US" sz="3600" dirty="0"/>
              <a:t>You will be interviewing your new friend (table partner).  You write their answers down on your document.</a:t>
            </a:r>
          </a:p>
          <a:p>
            <a:pPr marL="342900" indent="-342900">
              <a:buFont typeface="Arial"/>
              <a:buChar char="•"/>
            </a:pPr>
            <a:r>
              <a:rPr lang="en-US" sz="3600" dirty="0"/>
              <a:t>When finished, place it in the “Turn In Box”</a:t>
            </a:r>
          </a:p>
        </p:txBody>
      </p:sp>
    </p:spTree>
    <p:extLst>
      <p:ext uri="{BB962C8B-B14F-4D97-AF65-F5344CB8AC3E}">
        <p14:creationId xmlns:p14="http://schemas.microsoft.com/office/powerpoint/2010/main" val="8526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September 12, 2023</a:t>
            </a:r>
            <a:br>
              <a:rPr lang="en-US" dirty="0"/>
            </a:br>
            <a:r>
              <a:rPr lang="en-US" dirty="0"/>
              <a:t>7</a:t>
            </a:r>
            <a:r>
              <a:rPr lang="en-US" baseline="30000" dirty="0"/>
              <a:t>th</a:t>
            </a:r>
            <a:r>
              <a:rPr lang="en-US" dirty="0"/>
              <a:t> grade STEAM</a:t>
            </a:r>
          </a:p>
        </p:txBody>
      </p:sp>
      <p:sp>
        <p:nvSpPr>
          <p:cNvPr id="3" name="TextBox 2"/>
          <p:cNvSpPr txBox="1"/>
          <p:nvPr/>
        </p:nvSpPr>
        <p:spPr>
          <a:xfrm>
            <a:off x="-1" y="1164134"/>
            <a:ext cx="8323385" cy="2677656"/>
          </a:xfrm>
          <a:prstGeom prst="rect">
            <a:avLst/>
          </a:prstGeom>
          <a:noFill/>
        </p:spPr>
        <p:txBody>
          <a:bodyPr wrap="square" rtlCol="0">
            <a:spAutoFit/>
          </a:bodyPr>
          <a:lstStyle/>
          <a:p>
            <a:pPr marL="342900" indent="-342900">
              <a:buFont typeface="Arial"/>
              <a:buChar char="•"/>
            </a:pPr>
            <a:r>
              <a:rPr lang="en-US" sz="2800" dirty="0"/>
              <a:t>Attendance/Brain Stretcher</a:t>
            </a:r>
            <a:br>
              <a:rPr lang="en-US" sz="2800" dirty="0"/>
            </a:br>
            <a:endParaRPr lang="en-US" sz="2800" dirty="0"/>
          </a:p>
          <a:p>
            <a:pPr marL="342900" indent="-342900">
              <a:buFont typeface="Arial"/>
              <a:buChar char="•"/>
            </a:pPr>
            <a:r>
              <a:rPr lang="en-US" sz="2800" dirty="0"/>
              <a:t>Paragraph on qualities that improved our boat designs.</a:t>
            </a:r>
            <a:br>
              <a:rPr lang="en-US" sz="2800" dirty="0"/>
            </a:br>
            <a:endParaRPr lang="en-US" sz="2800" dirty="0"/>
          </a:p>
          <a:p>
            <a:pPr marL="342900" indent="-342900">
              <a:buFont typeface="Arial"/>
              <a:buChar char="•"/>
            </a:pPr>
            <a:r>
              <a:rPr lang="en-US" sz="2800" dirty="0"/>
              <a:t>Google Sheets for collecting data.</a:t>
            </a:r>
          </a:p>
        </p:txBody>
      </p:sp>
      <p:sp>
        <p:nvSpPr>
          <p:cNvPr id="4" name="TextBox 3">
            <a:extLst>
              <a:ext uri="{FF2B5EF4-FFF2-40B4-BE49-F238E27FC236}">
                <a16:creationId xmlns:a16="http://schemas.microsoft.com/office/drawing/2014/main" id="{49F8EBC5-0D38-7260-DB2A-3F0FEC8A4577}"/>
              </a:ext>
            </a:extLst>
          </p:cNvPr>
          <p:cNvSpPr txBox="1"/>
          <p:nvPr/>
        </p:nvSpPr>
        <p:spPr>
          <a:xfrm>
            <a:off x="8628185" y="1380931"/>
            <a:ext cx="3563815" cy="2246769"/>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What are some qualities that improved our boat designs?</a:t>
            </a:r>
          </a:p>
        </p:txBody>
      </p:sp>
    </p:spTree>
    <p:extLst>
      <p:ext uri="{BB962C8B-B14F-4D97-AF65-F5344CB8AC3E}">
        <p14:creationId xmlns:p14="http://schemas.microsoft.com/office/powerpoint/2010/main" val="954373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Boat Paragraph</a:t>
            </a:r>
          </a:p>
        </p:txBody>
      </p:sp>
      <p:sp>
        <p:nvSpPr>
          <p:cNvPr id="3" name="TextBox 2"/>
          <p:cNvSpPr txBox="1"/>
          <p:nvPr/>
        </p:nvSpPr>
        <p:spPr>
          <a:xfrm>
            <a:off x="0" y="1164134"/>
            <a:ext cx="8792308" cy="4524315"/>
          </a:xfrm>
          <a:prstGeom prst="rect">
            <a:avLst/>
          </a:prstGeom>
          <a:noFill/>
        </p:spPr>
        <p:txBody>
          <a:bodyPr wrap="square" rtlCol="0">
            <a:spAutoFit/>
          </a:bodyPr>
          <a:lstStyle/>
          <a:p>
            <a:pPr marL="342900" indent="-342900">
              <a:buFont typeface="Arial"/>
              <a:buChar char="•"/>
            </a:pPr>
            <a:r>
              <a:rPr lang="en-US" sz="3600" dirty="0"/>
              <a:t>This should be written in paragraph form, using proper writing procedures.</a:t>
            </a:r>
          </a:p>
          <a:p>
            <a:pPr marL="342900" indent="-342900">
              <a:buFont typeface="Arial"/>
              <a:buChar char="•"/>
            </a:pPr>
            <a:r>
              <a:rPr lang="en-US" sz="3600" dirty="0"/>
              <a:t>Remember:  indent, capitalization, punctuation, restate the question in the sentences.</a:t>
            </a:r>
          </a:p>
          <a:p>
            <a:pPr marL="800100" lvl="1" indent="-342900">
              <a:buFont typeface="Arial"/>
              <a:buChar char="•"/>
            </a:pPr>
            <a:r>
              <a:rPr lang="en-US" sz="3600" dirty="0"/>
              <a:t>Topic/Introductory sentence</a:t>
            </a:r>
          </a:p>
          <a:p>
            <a:pPr marL="800100" lvl="1" indent="-342900">
              <a:buFont typeface="Arial"/>
              <a:buChar char="•"/>
            </a:pPr>
            <a:r>
              <a:rPr lang="en-US" sz="3600" dirty="0"/>
              <a:t>Detail sentences</a:t>
            </a:r>
          </a:p>
          <a:p>
            <a:pPr marL="800100" lvl="1" indent="-342900">
              <a:buFont typeface="Arial"/>
              <a:buChar char="•"/>
            </a:pPr>
            <a:r>
              <a:rPr lang="en-US" sz="3600" dirty="0"/>
              <a:t>Conclusion sentence</a:t>
            </a:r>
          </a:p>
        </p:txBody>
      </p:sp>
      <p:sp>
        <p:nvSpPr>
          <p:cNvPr id="4" name="TextBox 3">
            <a:extLst>
              <a:ext uri="{FF2B5EF4-FFF2-40B4-BE49-F238E27FC236}">
                <a16:creationId xmlns:a16="http://schemas.microsoft.com/office/drawing/2014/main" id="{49F8EBC5-0D38-7260-DB2A-3F0FEC8A4577}"/>
              </a:ext>
            </a:extLst>
          </p:cNvPr>
          <p:cNvSpPr txBox="1"/>
          <p:nvPr/>
        </p:nvSpPr>
        <p:spPr>
          <a:xfrm>
            <a:off x="8792308" y="1404377"/>
            <a:ext cx="3399692" cy="2554545"/>
          </a:xfrm>
          <a:prstGeom prst="rect">
            <a:avLst/>
          </a:prstGeom>
          <a:noFill/>
        </p:spPr>
        <p:txBody>
          <a:bodyPr wrap="square" rtlCol="0">
            <a:spAutoFit/>
          </a:bodyPr>
          <a:lstStyle/>
          <a:p>
            <a:r>
              <a:rPr lang="en-US" sz="3200" b="1" i="1" u="sng" dirty="0">
                <a:solidFill>
                  <a:srgbClr val="7030A0"/>
                </a:solidFill>
              </a:rPr>
              <a:t>Learning Target:</a:t>
            </a:r>
          </a:p>
          <a:p>
            <a:pPr marL="457200" indent="-457200">
              <a:buFont typeface="Arial" panose="020B0604020202020204" pitchFamily="34" charset="0"/>
              <a:buChar char="•"/>
            </a:pPr>
            <a:r>
              <a:rPr lang="en-US" sz="3200" dirty="0">
                <a:solidFill>
                  <a:srgbClr val="7030A0"/>
                </a:solidFill>
              </a:rPr>
              <a:t>What are some qualities that improved our boat designs?</a:t>
            </a:r>
          </a:p>
        </p:txBody>
      </p:sp>
    </p:spTree>
    <p:extLst>
      <p:ext uri="{BB962C8B-B14F-4D97-AF65-F5344CB8AC3E}">
        <p14:creationId xmlns:p14="http://schemas.microsoft.com/office/powerpoint/2010/main" val="10295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Boat Paragraph</a:t>
            </a:r>
          </a:p>
        </p:txBody>
      </p:sp>
      <p:sp>
        <p:nvSpPr>
          <p:cNvPr id="3" name="TextBox 2"/>
          <p:cNvSpPr txBox="1"/>
          <p:nvPr/>
        </p:nvSpPr>
        <p:spPr>
          <a:xfrm>
            <a:off x="0" y="1164134"/>
            <a:ext cx="8792308" cy="646331"/>
          </a:xfrm>
          <a:prstGeom prst="rect">
            <a:avLst/>
          </a:prstGeom>
          <a:noFill/>
        </p:spPr>
        <p:txBody>
          <a:bodyPr wrap="square" rtlCol="0">
            <a:spAutoFit/>
          </a:bodyPr>
          <a:lstStyle/>
          <a:p>
            <a:r>
              <a:rPr lang="en-US" sz="3600" dirty="0"/>
              <a:t>     </a:t>
            </a:r>
          </a:p>
        </p:txBody>
      </p:sp>
      <p:sp>
        <p:nvSpPr>
          <p:cNvPr id="4" name="TextBox 3">
            <a:extLst>
              <a:ext uri="{FF2B5EF4-FFF2-40B4-BE49-F238E27FC236}">
                <a16:creationId xmlns:a16="http://schemas.microsoft.com/office/drawing/2014/main" id="{49F8EBC5-0D38-7260-DB2A-3F0FEC8A4577}"/>
              </a:ext>
            </a:extLst>
          </p:cNvPr>
          <p:cNvSpPr txBox="1"/>
          <p:nvPr/>
        </p:nvSpPr>
        <p:spPr>
          <a:xfrm>
            <a:off x="8792308" y="1404377"/>
            <a:ext cx="3399692" cy="2554545"/>
          </a:xfrm>
          <a:prstGeom prst="rect">
            <a:avLst/>
          </a:prstGeom>
          <a:noFill/>
        </p:spPr>
        <p:txBody>
          <a:bodyPr wrap="square" rtlCol="0">
            <a:spAutoFit/>
          </a:bodyPr>
          <a:lstStyle/>
          <a:p>
            <a:r>
              <a:rPr lang="en-US" sz="3200" b="1" i="1" u="sng" dirty="0">
                <a:solidFill>
                  <a:srgbClr val="7030A0"/>
                </a:solidFill>
              </a:rPr>
              <a:t>Learning Target:</a:t>
            </a:r>
          </a:p>
          <a:p>
            <a:pPr marL="457200" indent="-457200">
              <a:buFont typeface="Arial" panose="020B0604020202020204" pitchFamily="34" charset="0"/>
              <a:buChar char="•"/>
            </a:pPr>
            <a:r>
              <a:rPr lang="en-US" sz="3200" dirty="0">
                <a:solidFill>
                  <a:srgbClr val="7030A0"/>
                </a:solidFill>
              </a:rPr>
              <a:t>What are some qualities that improved our boat designs?</a:t>
            </a:r>
          </a:p>
        </p:txBody>
      </p:sp>
      <p:sp>
        <p:nvSpPr>
          <p:cNvPr id="5" name="TextBox 4">
            <a:extLst>
              <a:ext uri="{FF2B5EF4-FFF2-40B4-BE49-F238E27FC236}">
                <a16:creationId xmlns:a16="http://schemas.microsoft.com/office/drawing/2014/main" id="{E71DC9FE-E707-BBD9-66A4-BA48B904D775}"/>
              </a:ext>
            </a:extLst>
          </p:cNvPr>
          <p:cNvSpPr txBox="1"/>
          <p:nvPr/>
        </p:nvSpPr>
        <p:spPr>
          <a:xfrm>
            <a:off x="0" y="947854"/>
            <a:ext cx="8876371" cy="4401205"/>
          </a:xfrm>
          <a:prstGeom prst="rect">
            <a:avLst/>
          </a:prstGeom>
          <a:noFill/>
        </p:spPr>
        <p:txBody>
          <a:bodyPr wrap="square" rtlCol="0">
            <a:spAutoFit/>
          </a:bodyPr>
          <a:lstStyle/>
          <a:p>
            <a:r>
              <a:rPr lang="en-US" sz="2800" dirty="0"/>
              <a:t>    We saw some very good improvement in our boat designs between the first and second boats.  One thing that led to better performance was ___________________________</a:t>
            </a:r>
          </a:p>
          <a:p>
            <a:r>
              <a:rPr lang="en-US" sz="2800" dirty="0"/>
              <a:t>________________________.  Another improvement that allowed our boats to hold more weight was ____________</a:t>
            </a:r>
          </a:p>
          <a:p>
            <a:r>
              <a:rPr lang="en-US" sz="2800" dirty="0"/>
              <a:t>____________________________.  One last thing that improved our boats was ____________________________</a:t>
            </a:r>
          </a:p>
          <a:p>
            <a:r>
              <a:rPr lang="en-US" sz="2800" dirty="0"/>
              <a:t>__________________________.  </a:t>
            </a:r>
            <a:r>
              <a:rPr lang="en-US" sz="2800" dirty="0">
                <a:solidFill>
                  <a:srgbClr val="7030A0"/>
                </a:solidFill>
              </a:rPr>
              <a:t>These design improvements led to some great increases in how much weight our boats held.</a:t>
            </a:r>
            <a:endParaRPr lang="en-US" sz="2800" dirty="0"/>
          </a:p>
        </p:txBody>
      </p:sp>
    </p:spTree>
    <p:extLst>
      <p:ext uri="{BB962C8B-B14F-4D97-AF65-F5344CB8AC3E}">
        <p14:creationId xmlns:p14="http://schemas.microsoft.com/office/powerpoint/2010/main" val="11407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September 12, 2023</a:t>
            </a:r>
            <a:br>
              <a:rPr lang="en-US" dirty="0"/>
            </a:br>
            <a:r>
              <a:rPr lang="en-US" dirty="0"/>
              <a:t>8</a:t>
            </a:r>
            <a:r>
              <a:rPr lang="en-US" baseline="30000" dirty="0"/>
              <a:t>th</a:t>
            </a:r>
            <a:r>
              <a:rPr lang="en-US" dirty="0"/>
              <a:t> grade STEAM</a:t>
            </a:r>
          </a:p>
        </p:txBody>
      </p:sp>
      <p:sp>
        <p:nvSpPr>
          <p:cNvPr id="3" name="TextBox 2"/>
          <p:cNvSpPr txBox="1"/>
          <p:nvPr/>
        </p:nvSpPr>
        <p:spPr>
          <a:xfrm>
            <a:off x="0" y="1348800"/>
            <a:ext cx="7669763" cy="4524315"/>
          </a:xfrm>
          <a:prstGeom prst="rect">
            <a:avLst/>
          </a:prstGeom>
          <a:noFill/>
        </p:spPr>
        <p:txBody>
          <a:bodyPr wrap="square" rtlCol="0">
            <a:spAutoFit/>
          </a:bodyPr>
          <a:lstStyle/>
          <a:p>
            <a:pPr marL="342900" indent="-342900">
              <a:buFont typeface="Arial"/>
              <a:buChar char="•"/>
            </a:pPr>
            <a:r>
              <a:rPr lang="en-US" sz="3200" dirty="0"/>
              <a:t>Attendance/Brain Stretcher</a:t>
            </a:r>
            <a:br>
              <a:rPr lang="en-US" sz="3200" dirty="0"/>
            </a:br>
            <a:endParaRPr lang="en-US" sz="3200" dirty="0"/>
          </a:p>
          <a:p>
            <a:pPr marL="342900" indent="-342900">
              <a:buFont typeface="Arial"/>
              <a:buChar char="•"/>
            </a:pPr>
            <a:r>
              <a:rPr lang="en-US" sz="3200" dirty="0"/>
              <a:t>School Store Planning Presentations</a:t>
            </a:r>
          </a:p>
          <a:p>
            <a:pPr marL="1257300" lvl="2" indent="-342900">
              <a:buFont typeface="Arial"/>
              <a:buChar char="•"/>
            </a:pPr>
            <a:r>
              <a:rPr lang="en-US" sz="3200" dirty="0"/>
              <a:t>As groups go, audience will jot down some of the products they think are best products.</a:t>
            </a:r>
            <a:br>
              <a:rPr lang="en-US" sz="3200" dirty="0"/>
            </a:br>
            <a:endParaRPr lang="en-US" sz="3200" dirty="0"/>
          </a:p>
          <a:p>
            <a:pPr marL="342900" indent="-342900">
              <a:buFont typeface="Arial"/>
              <a:buChar char="•"/>
            </a:pPr>
            <a:r>
              <a:rPr lang="en-US" sz="3200" dirty="0"/>
              <a:t>Narrow down which products we will actually sell.</a:t>
            </a:r>
          </a:p>
        </p:txBody>
      </p:sp>
      <p:sp>
        <p:nvSpPr>
          <p:cNvPr id="5" name="TextBox 4">
            <a:extLst>
              <a:ext uri="{FF2B5EF4-FFF2-40B4-BE49-F238E27FC236}">
                <a16:creationId xmlns:a16="http://schemas.microsoft.com/office/drawing/2014/main" id="{3C76D859-02E6-F20E-7625-8739E7A99335}"/>
              </a:ext>
            </a:extLst>
          </p:cNvPr>
          <p:cNvSpPr txBox="1"/>
          <p:nvPr/>
        </p:nvSpPr>
        <p:spPr>
          <a:xfrm>
            <a:off x="7458748" y="1348800"/>
            <a:ext cx="4522237" cy="2554545"/>
          </a:xfrm>
          <a:prstGeom prst="rect">
            <a:avLst/>
          </a:prstGeom>
          <a:noFill/>
        </p:spPr>
        <p:txBody>
          <a:bodyPr wrap="square">
            <a:spAutoFit/>
          </a:bodyPr>
          <a:lstStyle/>
          <a:p>
            <a:r>
              <a:rPr lang="en-US" sz="3200" b="1" i="1" u="sng" dirty="0">
                <a:solidFill>
                  <a:srgbClr val="7030A0"/>
                </a:solidFill>
              </a:rPr>
              <a:t>Learning Target:</a:t>
            </a:r>
          </a:p>
          <a:p>
            <a:pPr marL="457200" indent="-457200">
              <a:buFont typeface="Arial" panose="020B0604020202020204" pitchFamily="34" charset="0"/>
              <a:buChar char="•"/>
            </a:pPr>
            <a:r>
              <a:rPr lang="en-US" sz="3200" dirty="0">
                <a:solidFill>
                  <a:srgbClr val="7030A0"/>
                </a:solidFill>
              </a:rPr>
              <a:t>What are some items that would be good to sell in our School Store?</a:t>
            </a:r>
          </a:p>
        </p:txBody>
      </p:sp>
    </p:spTree>
    <p:extLst>
      <p:ext uri="{BB962C8B-B14F-4D97-AF65-F5344CB8AC3E}">
        <p14:creationId xmlns:p14="http://schemas.microsoft.com/office/powerpoint/2010/main" val="122762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13,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7987004" cy="5693866"/>
          </a:xfrm>
          <a:prstGeom prst="rect">
            <a:avLst/>
          </a:prstGeom>
          <a:noFill/>
        </p:spPr>
        <p:txBody>
          <a:bodyPr wrap="square" rtlCol="0">
            <a:spAutoFit/>
          </a:bodyPr>
          <a:lstStyle/>
          <a:p>
            <a:pPr marL="342900" indent="-342900">
              <a:buFont typeface="Arial"/>
              <a:buChar char="•"/>
            </a:pPr>
            <a:r>
              <a:rPr lang="en-US" sz="2800" dirty="0"/>
              <a:t>Attendance/Innovators Brain Stretcher later in class</a:t>
            </a:r>
            <a:br>
              <a:rPr lang="en-US" sz="2800" dirty="0"/>
            </a:br>
            <a:endParaRPr lang="en-US" sz="2800" dirty="0"/>
          </a:p>
          <a:p>
            <a:pPr marL="342900" indent="-342900">
              <a:buFont typeface="Arial"/>
              <a:buChar char="•"/>
            </a:pPr>
            <a:r>
              <a:rPr lang="en-US" sz="2800" dirty="0"/>
              <a:t>Reflect on boat engineering process</a:t>
            </a:r>
          </a:p>
          <a:p>
            <a:pPr marL="1257300" lvl="2" indent="-342900">
              <a:buFont typeface="Arial"/>
              <a:buChar char="•"/>
            </a:pPr>
            <a:r>
              <a:rPr lang="en-US" sz="2800" dirty="0"/>
              <a:t>7</a:t>
            </a:r>
            <a:r>
              <a:rPr lang="en-US" sz="2800" baseline="30000" dirty="0"/>
              <a:t>th</a:t>
            </a:r>
            <a:r>
              <a:rPr lang="en-US" sz="2800" dirty="0"/>
              <a:t> grade—finish Google Sheets data</a:t>
            </a:r>
            <a:br>
              <a:rPr lang="en-US" sz="2800" dirty="0"/>
            </a:br>
            <a:endParaRPr lang="en-US" sz="2800" dirty="0"/>
          </a:p>
          <a:p>
            <a:pPr marL="342900" indent="-342900">
              <a:buFont typeface="Arial"/>
              <a:buChar char="•"/>
            </a:pPr>
            <a:r>
              <a:rPr lang="en-US" sz="2800" dirty="0"/>
              <a:t>Introductory Kahoot over Innovators</a:t>
            </a:r>
            <a:br>
              <a:rPr lang="en-US" sz="2800" dirty="0"/>
            </a:br>
            <a:endParaRPr lang="en-US" sz="2800" dirty="0"/>
          </a:p>
          <a:p>
            <a:pPr marL="342900" indent="-342900">
              <a:buFont typeface="Arial"/>
              <a:buChar char="•"/>
            </a:pPr>
            <a:r>
              <a:rPr lang="en-US" sz="2800" dirty="0"/>
              <a:t>Begin the Design Process</a:t>
            </a:r>
          </a:p>
          <a:p>
            <a:pPr marL="800100" lvl="1" indent="-342900">
              <a:buFont typeface="Arial"/>
              <a:buChar char="•"/>
            </a:pPr>
            <a:r>
              <a:rPr lang="en-US" sz="2800" dirty="0"/>
              <a:t>Video:  </a:t>
            </a:r>
            <a:r>
              <a:rPr lang="en-US" sz="2800" dirty="0">
                <a:hlinkClick r:id="rId2"/>
              </a:rPr>
              <a:t>https://www.youtube.com/watch?v=fxJWin195kU</a:t>
            </a:r>
            <a:br>
              <a:rPr lang="en-US" sz="2800" dirty="0"/>
            </a:br>
            <a:endParaRPr lang="en-US" sz="2800" dirty="0"/>
          </a:p>
          <a:p>
            <a:pPr marL="342900" indent="-342900">
              <a:buFont typeface="Arial"/>
              <a:buChar char="•"/>
            </a:pPr>
            <a:r>
              <a:rPr lang="en-US" sz="2800" dirty="0"/>
              <a:t>Designing a better backpack</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404377"/>
            <a:ext cx="3938954" cy="1815882"/>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How do engineers go about creating new ideas and items?</a:t>
            </a:r>
          </a:p>
        </p:txBody>
      </p:sp>
    </p:spTree>
    <p:extLst>
      <p:ext uri="{BB962C8B-B14F-4D97-AF65-F5344CB8AC3E}">
        <p14:creationId xmlns:p14="http://schemas.microsoft.com/office/powerpoint/2010/main" val="4209289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The Design Process</a:t>
            </a:r>
          </a:p>
        </p:txBody>
      </p:sp>
      <p:sp>
        <p:nvSpPr>
          <p:cNvPr id="3" name="TextBox 2"/>
          <p:cNvSpPr txBox="1"/>
          <p:nvPr/>
        </p:nvSpPr>
        <p:spPr>
          <a:xfrm>
            <a:off x="0" y="1164134"/>
            <a:ext cx="7987004" cy="4524315"/>
          </a:xfrm>
          <a:prstGeom prst="rect">
            <a:avLst/>
          </a:prstGeom>
          <a:noFill/>
        </p:spPr>
        <p:txBody>
          <a:bodyPr wrap="square" rtlCol="0">
            <a:spAutoFit/>
          </a:bodyPr>
          <a:lstStyle/>
          <a:p>
            <a:pPr marL="514350" indent="-514350">
              <a:buFont typeface="+mj-lt"/>
              <a:buAutoNum type="arabicPeriod"/>
            </a:pPr>
            <a:r>
              <a:rPr lang="en-US" sz="3600" dirty="0"/>
              <a:t>Define Problem</a:t>
            </a:r>
          </a:p>
          <a:p>
            <a:pPr marL="514350" indent="-514350">
              <a:buFont typeface="+mj-lt"/>
              <a:buAutoNum type="arabicPeriod"/>
            </a:pPr>
            <a:r>
              <a:rPr lang="en-US" sz="3600" dirty="0"/>
              <a:t>Research</a:t>
            </a:r>
          </a:p>
          <a:p>
            <a:pPr marL="514350" indent="-514350">
              <a:buFont typeface="+mj-lt"/>
              <a:buAutoNum type="arabicPeriod"/>
            </a:pPr>
            <a:r>
              <a:rPr lang="en-US" sz="3600" dirty="0"/>
              <a:t>Develop Possible Solutions (Brainstorm ideas)</a:t>
            </a:r>
          </a:p>
          <a:p>
            <a:pPr marL="514350" indent="-514350">
              <a:buFont typeface="+mj-lt"/>
              <a:buAutoNum type="arabicPeriod"/>
            </a:pPr>
            <a:r>
              <a:rPr lang="en-US" sz="3600" dirty="0"/>
              <a:t>Develop a Solution</a:t>
            </a:r>
          </a:p>
          <a:p>
            <a:pPr marL="514350" indent="-514350">
              <a:buFont typeface="+mj-lt"/>
              <a:buAutoNum type="arabicPeriod"/>
            </a:pPr>
            <a:r>
              <a:rPr lang="en-US" sz="3600" dirty="0"/>
              <a:t>Build a Prototype</a:t>
            </a:r>
          </a:p>
          <a:p>
            <a:pPr marL="514350" indent="-514350">
              <a:buFont typeface="+mj-lt"/>
              <a:buAutoNum type="arabicPeriod"/>
            </a:pPr>
            <a:r>
              <a:rPr lang="en-US" sz="3600" dirty="0"/>
              <a:t>Test</a:t>
            </a:r>
          </a:p>
          <a:p>
            <a:pPr marL="514350" indent="-514350">
              <a:buFont typeface="+mj-lt"/>
              <a:buAutoNum type="arabicPeriod"/>
            </a:pPr>
            <a:r>
              <a:rPr lang="en-US" sz="3600" dirty="0"/>
              <a:t>Evaluate</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404377"/>
            <a:ext cx="3938954" cy="1815882"/>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How do engineers go about creating new ideas and items?</a:t>
            </a:r>
          </a:p>
        </p:txBody>
      </p:sp>
    </p:spTree>
    <p:extLst>
      <p:ext uri="{BB962C8B-B14F-4D97-AF65-F5344CB8AC3E}">
        <p14:creationId xmlns:p14="http://schemas.microsoft.com/office/powerpoint/2010/main" val="255893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9868"/>
            <a:ext cx="10515600" cy="1325563"/>
          </a:xfrm>
        </p:spPr>
        <p:txBody>
          <a:bodyPr>
            <a:normAutofit fontScale="90000"/>
          </a:bodyPr>
          <a:lstStyle/>
          <a:p>
            <a:pPr algn="ctr"/>
            <a:r>
              <a:rPr lang="en-US" sz="5400" b="1" i="1" u="sng" dirty="0"/>
              <a:t>The Design Process</a:t>
            </a:r>
            <a:br>
              <a:rPr lang="en-US" b="1" i="1" u="sng" dirty="0"/>
            </a:br>
            <a:r>
              <a:rPr lang="en-US" dirty="0"/>
              <a:t>Designing a Better Backpack</a:t>
            </a:r>
          </a:p>
        </p:txBody>
      </p:sp>
      <p:sp>
        <p:nvSpPr>
          <p:cNvPr id="3" name="TextBox 2"/>
          <p:cNvSpPr txBox="1"/>
          <p:nvPr/>
        </p:nvSpPr>
        <p:spPr>
          <a:xfrm>
            <a:off x="0" y="1492251"/>
            <a:ext cx="8458200" cy="4893647"/>
          </a:xfrm>
          <a:prstGeom prst="rect">
            <a:avLst/>
          </a:prstGeom>
          <a:noFill/>
        </p:spPr>
        <p:txBody>
          <a:bodyPr wrap="square" rtlCol="0">
            <a:spAutoFit/>
          </a:bodyPr>
          <a:lstStyle/>
          <a:p>
            <a:pPr marL="285750" indent="-285750">
              <a:buFont typeface="Wingdings" charset="2"/>
              <a:buChar char="ü"/>
            </a:pPr>
            <a:r>
              <a:rPr lang="en-US" sz="2600" dirty="0"/>
              <a:t>You are given the task of creating a better backpack.</a:t>
            </a:r>
          </a:p>
          <a:p>
            <a:pPr marL="285750" indent="-285750">
              <a:buFont typeface="Wingdings" charset="2"/>
              <a:buChar char="ü"/>
            </a:pPr>
            <a:r>
              <a:rPr lang="en-US" sz="2600" dirty="0"/>
              <a:t>Who is going to be your target audience?</a:t>
            </a:r>
          </a:p>
          <a:p>
            <a:pPr marL="1200150" lvl="2" indent="-285750">
              <a:buFont typeface="Wingdings" charset="2"/>
              <a:buChar char="ü"/>
            </a:pPr>
            <a:r>
              <a:rPr lang="en-US" sz="2600" dirty="0"/>
              <a:t>What is the purpose of this backpack?</a:t>
            </a:r>
          </a:p>
          <a:p>
            <a:pPr marL="2114550" lvl="4" indent="-285750">
              <a:buFont typeface="Wingdings" charset="2"/>
              <a:buChar char="ü"/>
            </a:pPr>
            <a:r>
              <a:rPr lang="en-US" sz="2600" dirty="0"/>
              <a:t>School?  Sports?  Business person?  Hiker?  Camper?  Hunter?  Fisherman?  Pet owner?  Etc.........</a:t>
            </a:r>
          </a:p>
          <a:p>
            <a:pPr marL="285750" indent="-285750">
              <a:buFont typeface="Wingdings" charset="2"/>
              <a:buChar char="ü"/>
            </a:pPr>
            <a:endParaRPr lang="en-US" sz="2600" dirty="0"/>
          </a:p>
          <a:p>
            <a:r>
              <a:rPr lang="en-US" sz="2600" b="1" i="1" u="sng" dirty="0">
                <a:solidFill>
                  <a:srgbClr val="7030A0"/>
                </a:solidFill>
              </a:rPr>
              <a:t>Your Task (write this on a sheet of paper—no iPads!):</a:t>
            </a:r>
          </a:p>
          <a:p>
            <a:pPr marL="514350" indent="-514350">
              <a:buFont typeface="+mj-lt"/>
              <a:buAutoNum type="arabicPeriod"/>
            </a:pPr>
            <a:r>
              <a:rPr lang="en-US" sz="2600" dirty="0">
                <a:solidFill>
                  <a:srgbClr val="7030A0"/>
                </a:solidFill>
              </a:rPr>
              <a:t>Write down what type of backpack you are going to design (specific purpose or specific use?)</a:t>
            </a:r>
          </a:p>
          <a:p>
            <a:pPr marL="514350" indent="-514350">
              <a:buFont typeface="+mj-lt"/>
              <a:buAutoNum type="arabicPeriod"/>
            </a:pPr>
            <a:r>
              <a:rPr lang="en-US" sz="2600" dirty="0">
                <a:solidFill>
                  <a:srgbClr val="7030A0"/>
                </a:solidFill>
              </a:rPr>
              <a:t>Brainstorm a list of at LEAST 25 things you want in a better backpack.</a:t>
            </a:r>
          </a:p>
        </p:txBody>
      </p:sp>
      <p:sp>
        <p:nvSpPr>
          <p:cNvPr id="5" name="TextBox 4">
            <a:extLst>
              <a:ext uri="{FF2B5EF4-FFF2-40B4-BE49-F238E27FC236}">
                <a16:creationId xmlns:a16="http://schemas.microsoft.com/office/drawing/2014/main" id="{6541F022-30D8-E648-BCF6-5DD92FB798CA}"/>
              </a:ext>
            </a:extLst>
          </p:cNvPr>
          <p:cNvSpPr txBox="1"/>
          <p:nvPr/>
        </p:nvSpPr>
        <p:spPr>
          <a:xfrm>
            <a:off x="8458200" y="1542976"/>
            <a:ext cx="3733800" cy="3416320"/>
          </a:xfrm>
          <a:prstGeom prst="rect">
            <a:avLst/>
          </a:prstGeom>
          <a:noFill/>
        </p:spPr>
        <p:txBody>
          <a:bodyPr wrap="square">
            <a:spAutoFit/>
          </a:bodyPr>
          <a:lstStyle/>
          <a:p>
            <a:r>
              <a:rPr lang="en-US" sz="3600" b="1" i="1" u="sng" dirty="0">
                <a:solidFill>
                  <a:srgbClr val="7030A0"/>
                </a:solidFill>
              </a:rPr>
              <a:t>Learning Target:</a:t>
            </a:r>
          </a:p>
          <a:p>
            <a:pPr marL="457200" indent="-457200">
              <a:buFont typeface="Arial" panose="020B0604020202020204" pitchFamily="34" charset="0"/>
              <a:buChar char="•"/>
            </a:pPr>
            <a:r>
              <a:rPr lang="en-US" sz="3600" dirty="0">
                <a:solidFill>
                  <a:srgbClr val="7030A0"/>
                </a:solidFill>
              </a:rPr>
              <a:t>How do engineers go about creating new ideas and innovations?</a:t>
            </a:r>
          </a:p>
        </p:txBody>
      </p:sp>
    </p:spTree>
    <p:extLst>
      <p:ext uri="{BB962C8B-B14F-4D97-AF65-F5344CB8AC3E}">
        <p14:creationId xmlns:p14="http://schemas.microsoft.com/office/powerpoint/2010/main" val="326298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14,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164134"/>
            <a:ext cx="7987004" cy="4832092"/>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dirty="0"/>
              <a:t>Continue brainstorming ideas for designing a better backpack</a:t>
            </a:r>
            <a:br>
              <a:rPr lang="en-US" sz="2800" dirty="0"/>
            </a:br>
            <a:endParaRPr lang="en-US" sz="2800" dirty="0"/>
          </a:p>
          <a:p>
            <a:pPr marL="342900" indent="-342900">
              <a:buFont typeface="Arial"/>
              <a:buChar char="•"/>
            </a:pPr>
            <a:r>
              <a:rPr lang="en-US" sz="2800" dirty="0"/>
              <a:t>Explain the entire process we will be going through on this project.</a:t>
            </a:r>
            <a:br>
              <a:rPr lang="en-US" sz="2800" dirty="0"/>
            </a:br>
            <a:endParaRPr lang="en-US" sz="2800" dirty="0"/>
          </a:p>
          <a:p>
            <a:pPr marL="342900" indent="-342900">
              <a:buFont typeface="Arial"/>
              <a:buChar char="•"/>
            </a:pPr>
            <a:r>
              <a:rPr lang="en-US" sz="2800" dirty="0"/>
              <a:t>Video:  Making a pitch</a:t>
            </a:r>
            <a:br>
              <a:rPr lang="en-US" sz="2800" dirty="0"/>
            </a:br>
            <a:endParaRPr lang="en-US" sz="2800" dirty="0"/>
          </a:p>
          <a:p>
            <a:pPr marL="342900" indent="-342900">
              <a:buFont typeface="Arial"/>
              <a:buChar char="•"/>
            </a:pPr>
            <a:r>
              <a:rPr lang="en-US" sz="2800" dirty="0"/>
              <a:t>Work on </a:t>
            </a:r>
            <a:r>
              <a:rPr lang="en-US" sz="2800" b="1" i="1" u="sng" dirty="0"/>
              <a:t>Selling Points</a:t>
            </a:r>
            <a:endParaRPr lang="en-US" sz="2800" dirty="0"/>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404377"/>
            <a:ext cx="3938954" cy="1815882"/>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How do engineers go about creating new ideas and items?</a:t>
            </a:r>
          </a:p>
        </p:txBody>
      </p:sp>
    </p:spTree>
    <p:extLst>
      <p:ext uri="{BB962C8B-B14F-4D97-AF65-F5344CB8AC3E}">
        <p14:creationId xmlns:p14="http://schemas.microsoft.com/office/powerpoint/2010/main" val="1612066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The Design Process</a:t>
            </a:r>
          </a:p>
        </p:txBody>
      </p:sp>
      <p:sp>
        <p:nvSpPr>
          <p:cNvPr id="3" name="TextBox 2"/>
          <p:cNvSpPr txBox="1"/>
          <p:nvPr/>
        </p:nvSpPr>
        <p:spPr>
          <a:xfrm>
            <a:off x="0" y="1164134"/>
            <a:ext cx="7987004" cy="4524315"/>
          </a:xfrm>
          <a:prstGeom prst="rect">
            <a:avLst/>
          </a:prstGeom>
          <a:noFill/>
        </p:spPr>
        <p:txBody>
          <a:bodyPr wrap="square" rtlCol="0">
            <a:spAutoFit/>
          </a:bodyPr>
          <a:lstStyle/>
          <a:p>
            <a:pPr marL="514350" indent="-514350">
              <a:buFont typeface="+mj-lt"/>
              <a:buAutoNum type="arabicPeriod"/>
            </a:pPr>
            <a:r>
              <a:rPr lang="en-US" sz="3600" dirty="0"/>
              <a:t>Define Problem</a:t>
            </a:r>
          </a:p>
          <a:p>
            <a:pPr marL="514350" indent="-514350">
              <a:buFont typeface="+mj-lt"/>
              <a:buAutoNum type="arabicPeriod"/>
            </a:pPr>
            <a:r>
              <a:rPr lang="en-US" sz="3600" dirty="0"/>
              <a:t>Research</a:t>
            </a:r>
          </a:p>
          <a:p>
            <a:pPr marL="514350" indent="-514350">
              <a:buFont typeface="+mj-lt"/>
              <a:buAutoNum type="arabicPeriod"/>
            </a:pPr>
            <a:r>
              <a:rPr lang="en-US" sz="3600" dirty="0"/>
              <a:t>Develop Possible Solutions (Brainstorm ideas)</a:t>
            </a:r>
          </a:p>
          <a:p>
            <a:pPr marL="514350" indent="-514350">
              <a:buFont typeface="+mj-lt"/>
              <a:buAutoNum type="arabicPeriod"/>
            </a:pPr>
            <a:r>
              <a:rPr lang="en-US" sz="3600" dirty="0"/>
              <a:t>Develop a Solution</a:t>
            </a:r>
          </a:p>
          <a:p>
            <a:pPr marL="514350" indent="-514350">
              <a:buFont typeface="+mj-lt"/>
              <a:buAutoNum type="arabicPeriod"/>
            </a:pPr>
            <a:r>
              <a:rPr lang="en-US" sz="3600" dirty="0"/>
              <a:t>Build a Prototype</a:t>
            </a:r>
          </a:p>
          <a:p>
            <a:pPr marL="514350" indent="-514350">
              <a:buFont typeface="+mj-lt"/>
              <a:buAutoNum type="arabicPeriod"/>
            </a:pPr>
            <a:r>
              <a:rPr lang="en-US" sz="3600" dirty="0"/>
              <a:t>Test</a:t>
            </a:r>
          </a:p>
          <a:p>
            <a:pPr marL="514350" indent="-514350">
              <a:buFont typeface="+mj-lt"/>
              <a:buAutoNum type="arabicPeriod"/>
            </a:pPr>
            <a:r>
              <a:rPr lang="en-US" sz="3600" dirty="0"/>
              <a:t>Evaluate</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404377"/>
            <a:ext cx="3938954" cy="1815882"/>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How do engineers go about creating new ideas and items?</a:t>
            </a:r>
          </a:p>
        </p:txBody>
      </p:sp>
    </p:spTree>
    <p:extLst>
      <p:ext uri="{BB962C8B-B14F-4D97-AF65-F5344CB8AC3E}">
        <p14:creationId xmlns:p14="http://schemas.microsoft.com/office/powerpoint/2010/main" val="32700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9868"/>
            <a:ext cx="10515600" cy="1325563"/>
          </a:xfrm>
        </p:spPr>
        <p:txBody>
          <a:bodyPr>
            <a:normAutofit fontScale="90000"/>
          </a:bodyPr>
          <a:lstStyle/>
          <a:p>
            <a:pPr algn="ctr"/>
            <a:r>
              <a:rPr lang="en-US" sz="5400" b="1" i="1" u="sng" dirty="0"/>
              <a:t>The Design Process</a:t>
            </a:r>
            <a:br>
              <a:rPr lang="en-US" b="1" i="1" u="sng" dirty="0"/>
            </a:br>
            <a:r>
              <a:rPr lang="en-US" dirty="0"/>
              <a:t>Designing a Better Backpack</a:t>
            </a:r>
          </a:p>
        </p:txBody>
      </p:sp>
      <p:sp>
        <p:nvSpPr>
          <p:cNvPr id="3" name="TextBox 2"/>
          <p:cNvSpPr txBox="1"/>
          <p:nvPr/>
        </p:nvSpPr>
        <p:spPr>
          <a:xfrm>
            <a:off x="0" y="1492251"/>
            <a:ext cx="8458200" cy="4893647"/>
          </a:xfrm>
          <a:prstGeom prst="rect">
            <a:avLst/>
          </a:prstGeom>
          <a:noFill/>
        </p:spPr>
        <p:txBody>
          <a:bodyPr wrap="square" rtlCol="0">
            <a:spAutoFit/>
          </a:bodyPr>
          <a:lstStyle/>
          <a:p>
            <a:pPr marL="285750" indent="-285750">
              <a:buFont typeface="Wingdings" charset="2"/>
              <a:buChar char="ü"/>
            </a:pPr>
            <a:r>
              <a:rPr lang="en-US" sz="2600" dirty="0"/>
              <a:t>You are given the task of creating a better backpack.</a:t>
            </a:r>
          </a:p>
          <a:p>
            <a:pPr marL="285750" indent="-285750">
              <a:buFont typeface="Wingdings" charset="2"/>
              <a:buChar char="ü"/>
            </a:pPr>
            <a:r>
              <a:rPr lang="en-US" sz="2600" dirty="0"/>
              <a:t>Who is going to be your target audience?</a:t>
            </a:r>
          </a:p>
          <a:p>
            <a:pPr marL="1200150" lvl="2" indent="-285750">
              <a:buFont typeface="Wingdings" charset="2"/>
              <a:buChar char="ü"/>
            </a:pPr>
            <a:r>
              <a:rPr lang="en-US" sz="2600" dirty="0"/>
              <a:t>What is the purpose of this backpack?</a:t>
            </a:r>
          </a:p>
          <a:p>
            <a:pPr marL="2114550" lvl="4" indent="-285750">
              <a:buFont typeface="Wingdings" charset="2"/>
              <a:buChar char="ü"/>
            </a:pPr>
            <a:r>
              <a:rPr lang="en-US" sz="2600" dirty="0"/>
              <a:t>School?  Sports?  Business person?  Hiker?  Camper?  Hunter?  Fisherman?  Pet owner?  Etc.........</a:t>
            </a:r>
          </a:p>
          <a:p>
            <a:pPr marL="285750" indent="-285750">
              <a:buFont typeface="Wingdings" charset="2"/>
              <a:buChar char="ü"/>
            </a:pPr>
            <a:endParaRPr lang="en-US" sz="2600" dirty="0"/>
          </a:p>
          <a:p>
            <a:r>
              <a:rPr lang="en-US" sz="2600" b="1" i="1" u="sng" dirty="0">
                <a:solidFill>
                  <a:srgbClr val="7030A0"/>
                </a:solidFill>
              </a:rPr>
              <a:t>Your Task (write this on a sheet of paper—no iPads!):</a:t>
            </a:r>
          </a:p>
          <a:p>
            <a:pPr marL="514350" indent="-514350">
              <a:buFont typeface="+mj-lt"/>
              <a:buAutoNum type="arabicPeriod"/>
            </a:pPr>
            <a:r>
              <a:rPr lang="en-US" sz="2600" dirty="0">
                <a:solidFill>
                  <a:srgbClr val="7030A0"/>
                </a:solidFill>
              </a:rPr>
              <a:t>Write down what type of backpack you are going to design (specific purpose or specific use?)</a:t>
            </a:r>
          </a:p>
          <a:p>
            <a:pPr marL="514350" indent="-514350">
              <a:buFont typeface="+mj-lt"/>
              <a:buAutoNum type="arabicPeriod"/>
            </a:pPr>
            <a:r>
              <a:rPr lang="en-US" sz="2600" dirty="0">
                <a:solidFill>
                  <a:srgbClr val="7030A0"/>
                </a:solidFill>
              </a:rPr>
              <a:t>Brainstorm a list of at LEAST 20 things you want in a better backpack.</a:t>
            </a:r>
          </a:p>
        </p:txBody>
      </p:sp>
      <p:sp>
        <p:nvSpPr>
          <p:cNvPr id="5" name="TextBox 4">
            <a:extLst>
              <a:ext uri="{FF2B5EF4-FFF2-40B4-BE49-F238E27FC236}">
                <a16:creationId xmlns:a16="http://schemas.microsoft.com/office/drawing/2014/main" id="{6541F022-30D8-E648-BCF6-5DD92FB798CA}"/>
              </a:ext>
            </a:extLst>
          </p:cNvPr>
          <p:cNvSpPr txBox="1"/>
          <p:nvPr/>
        </p:nvSpPr>
        <p:spPr>
          <a:xfrm>
            <a:off x="8458200" y="1542976"/>
            <a:ext cx="3733800" cy="3416320"/>
          </a:xfrm>
          <a:prstGeom prst="rect">
            <a:avLst/>
          </a:prstGeom>
          <a:noFill/>
        </p:spPr>
        <p:txBody>
          <a:bodyPr wrap="square">
            <a:spAutoFit/>
          </a:bodyPr>
          <a:lstStyle/>
          <a:p>
            <a:r>
              <a:rPr lang="en-US" sz="3600" b="1" i="1" u="sng" dirty="0">
                <a:solidFill>
                  <a:srgbClr val="7030A0"/>
                </a:solidFill>
              </a:rPr>
              <a:t>Learning Target:</a:t>
            </a:r>
          </a:p>
          <a:p>
            <a:pPr marL="457200" indent="-457200">
              <a:buFont typeface="Arial" panose="020B0604020202020204" pitchFamily="34" charset="0"/>
              <a:buChar char="•"/>
            </a:pPr>
            <a:r>
              <a:rPr lang="en-US" sz="3600" dirty="0">
                <a:solidFill>
                  <a:srgbClr val="7030A0"/>
                </a:solidFill>
              </a:rPr>
              <a:t>How do engineers go about creating new ideas and innovations?</a:t>
            </a:r>
          </a:p>
        </p:txBody>
      </p:sp>
    </p:spTree>
    <p:extLst>
      <p:ext uri="{BB962C8B-B14F-4D97-AF65-F5344CB8AC3E}">
        <p14:creationId xmlns:p14="http://schemas.microsoft.com/office/powerpoint/2010/main" val="32485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129" y="0"/>
            <a:ext cx="11037151" cy="1143000"/>
          </a:xfrm>
        </p:spPr>
        <p:txBody>
          <a:bodyPr>
            <a:normAutofit fontScale="90000"/>
          </a:bodyPr>
          <a:lstStyle/>
          <a:p>
            <a:pPr algn="ctr"/>
            <a:r>
              <a:rPr lang="en-US" dirty="0"/>
              <a:t>Today’s “Plan”—Wednesday August 23, 2023</a:t>
            </a:r>
            <a:br>
              <a:rPr lang="en-US" dirty="0"/>
            </a:br>
            <a:r>
              <a:rPr lang="en-US" dirty="0"/>
              <a:t>STEAM</a:t>
            </a:r>
          </a:p>
        </p:txBody>
      </p:sp>
      <p:sp>
        <p:nvSpPr>
          <p:cNvPr id="3" name="TextBox 2"/>
          <p:cNvSpPr txBox="1"/>
          <p:nvPr/>
        </p:nvSpPr>
        <p:spPr>
          <a:xfrm>
            <a:off x="416719" y="1414462"/>
            <a:ext cx="11358562" cy="5632311"/>
          </a:xfrm>
          <a:prstGeom prst="rect">
            <a:avLst/>
          </a:prstGeom>
          <a:noFill/>
        </p:spPr>
        <p:txBody>
          <a:bodyPr wrap="square" rtlCol="0">
            <a:spAutoFit/>
          </a:bodyPr>
          <a:lstStyle/>
          <a:p>
            <a:pPr marL="342900" indent="-342900">
              <a:buFont typeface="Arial"/>
              <a:buChar char="•"/>
            </a:pPr>
            <a:r>
              <a:rPr lang="en-US" sz="4000" dirty="0"/>
              <a:t>Attendance/Seating Chart</a:t>
            </a:r>
          </a:p>
          <a:p>
            <a:pPr marL="342900" indent="-342900">
              <a:buFont typeface="Arial"/>
              <a:buChar char="•"/>
            </a:pPr>
            <a:r>
              <a:rPr lang="en-US" sz="4000" dirty="0"/>
              <a:t>Questions/Reminders from yesterday</a:t>
            </a:r>
          </a:p>
          <a:p>
            <a:pPr marL="800100" lvl="1" indent="-342900">
              <a:buFont typeface="Arial"/>
              <a:buChar char="•"/>
            </a:pPr>
            <a:r>
              <a:rPr lang="en-US" sz="4000" dirty="0"/>
              <a:t>What do you need for this class—make it official!</a:t>
            </a:r>
          </a:p>
          <a:p>
            <a:pPr marL="342900" indent="-342900">
              <a:buFont typeface="Arial"/>
              <a:buChar char="•"/>
            </a:pPr>
            <a:r>
              <a:rPr lang="en-US" sz="4000" dirty="0"/>
              <a:t>Introductory Email</a:t>
            </a:r>
          </a:p>
          <a:p>
            <a:pPr marL="342900" indent="-342900">
              <a:buFont typeface="Arial"/>
              <a:buChar char="•"/>
            </a:pPr>
            <a:r>
              <a:rPr lang="en-US" sz="4000" dirty="0"/>
              <a:t>2</a:t>
            </a:r>
            <a:r>
              <a:rPr lang="en-US" sz="4000" baseline="30000" dirty="0"/>
              <a:t>nd</a:t>
            </a:r>
            <a:r>
              <a:rPr lang="en-US" sz="4000" dirty="0"/>
              <a:t> pd—continue ROARS matrix</a:t>
            </a:r>
          </a:p>
          <a:p>
            <a:pPr marL="342900" indent="-342900">
              <a:buFont typeface="Arial"/>
              <a:buChar char="•"/>
            </a:pPr>
            <a:r>
              <a:rPr lang="en-US" sz="4000" dirty="0"/>
              <a:t>Continue Getting Acquainted Activity</a:t>
            </a:r>
          </a:p>
          <a:p>
            <a:pPr marL="342900" indent="-342900">
              <a:buFont typeface="Arial"/>
              <a:buChar char="•"/>
            </a:pPr>
            <a:r>
              <a:rPr lang="en-US" sz="4000" dirty="0"/>
              <a:t>Begin constructing Keynote/Google Slide</a:t>
            </a:r>
          </a:p>
          <a:p>
            <a:pPr marL="342900" indent="-342900">
              <a:buFont typeface="Arial"/>
              <a:buChar char="•"/>
            </a:pPr>
            <a:r>
              <a:rPr lang="en-US" sz="4000" dirty="0"/>
              <a:t>Present some “Getting Acquainted” activities</a:t>
            </a:r>
          </a:p>
          <a:p>
            <a:endParaRPr lang="en-US" sz="4000" dirty="0"/>
          </a:p>
        </p:txBody>
      </p:sp>
    </p:spTree>
    <p:extLst>
      <p:ext uri="{BB962C8B-B14F-4D97-AF65-F5344CB8AC3E}">
        <p14:creationId xmlns:p14="http://schemas.microsoft.com/office/powerpoint/2010/main" val="1754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9868"/>
            <a:ext cx="10515600" cy="1325563"/>
          </a:xfrm>
        </p:spPr>
        <p:txBody>
          <a:bodyPr>
            <a:normAutofit fontScale="90000"/>
          </a:bodyPr>
          <a:lstStyle/>
          <a:p>
            <a:pPr algn="ctr"/>
            <a:r>
              <a:rPr lang="en-US" sz="5400" b="1" i="1" u="sng" dirty="0"/>
              <a:t>STEAM I:  The Design Process</a:t>
            </a:r>
            <a:br>
              <a:rPr lang="en-US" b="1" i="1" u="sng" dirty="0"/>
            </a:br>
            <a:r>
              <a:rPr lang="en-US" dirty="0"/>
              <a:t>Designing a Product or Improving a Product</a:t>
            </a:r>
          </a:p>
        </p:txBody>
      </p:sp>
      <p:sp>
        <p:nvSpPr>
          <p:cNvPr id="3" name="TextBox 2"/>
          <p:cNvSpPr txBox="1"/>
          <p:nvPr/>
        </p:nvSpPr>
        <p:spPr>
          <a:xfrm>
            <a:off x="0" y="1395431"/>
            <a:ext cx="12192000" cy="5509200"/>
          </a:xfrm>
          <a:prstGeom prst="rect">
            <a:avLst/>
          </a:prstGeom>
          <a:noFill/>
        </p:spPr>
        <p:txBody>
          <a:bodyPr wrap="square" rtlCol="0">
            <a:spAutoFit/>
          </a:bodyPr>
          <a:lstStyle/>
          <a:p>
            <a:r>
              <a:rPr lang="en-US" sz="3200" b="1" i="1" u="sng" dirty="0">
                <a:solidFill>
                  <a:srgbClr val="7030A0"/>
                </a:solidFill>
              </a:rPr>
              <a:t>Your task (on paper/no iPads for this):</a:t>
            </a:r>
          </a:p>
          <a:p>
            <a:pPr marL="457200" indent="-457200">
              <a:buFont typeface="Arial" panose="020B0604020202020204" pitchFamily="34" charset="0"/>
              <a:buChar char="•"/>
            </a:pPr>
            <a:r>
              <a:rPr lang="en-US" sz="3200" dirty="0">
                <a:solidFill>
                  <a:srgbClr val="7030A0"/>
                </a:solidFill>
              </a:rPr>
              <a:t>Brainstorm a list of possible ideas—have at least 20.</a:t>
            </a:r>
          </a:p>
          <a:p>
            <a:pPr marL="914400" lvl="1" indent="-457200">
              <a:buFont typeface="Arial" panose="020B0604020202020204" pitchFamily="34" charset="0"/>
              <a:buChar char="•"/>
            </a:pPr>
            <a:r>
              <a:rPr lang="en-US" sz="3200" dirty="0">
                <a:solidFill>
                  <a:srgbClr val="7030A0"/>
                </a:solidFill>
              </a:rPr>
              <a:t>Take a picture of that sheet, submit that to Schoology; it is called </a:t>
            </a:r>
            <a:r>
              <a:rPr lang="en-US" sz="3200" b="1" i="1" dirty="0">
                <a:solidFill>
                  <a:srgbClr val="7030A0"/>
                </a:solidFill>
              </a:rPr>
              <a:t>”</a:t>
            </a:r>
            <a:r>
              <a:rPr lang="en-US" sz="3200" b="1" i="1" u="sng" dirty="0">
                <a:solidFill>
                  <a:srgbClr val="7030A0"/>
                </a:solidFill>
              </a:rPr>
              <a:t>Brainstorming List</a:t>
            </a:r>
            <a:r>
              <a:rPr lang="en-US" sz="3200" b="1" i="1" dirty="0">
                <a:solidFill>
                  <a:srgbClr val="7030A0"/>
                </a:solidFill>
              </a:rPr>
              <a:t>”.</a:t>
            </a:r>
          </a:p>
          <a:p>
            <a:pPr marL="457200" indent="-457200">
              <a:buFont typeface="Arial" panose="020B0604020202020204" pitchFamily="34" charset="0"/>
              <a:buChar char="•"/>
            </a:pPr>
            <a:r>
              <a:rPr lang="en-US" sz="3200" dirty="0">
                <a:solidFill>
                  <a:srgbClr val="7030A0"/>
                </a:solidFill>
              </a:rPr>
              <a:t>Now start identifying what are going to be the key “</a:t>
            </a:r>
            <a:r>
              <a:rPr lang="en-US" sz="3200" b="1" i="1" u="sng" dirty="0">
                <a:solidFill>
                  <a:srgbClr val="7030A0"/>
                </a:solidFill>
              </a:rPr>
              <a:t>selling points</a:t>
            </a:r>
            <a:r>
              <a:rPr lang="en-US" sz="3200" dirty="0">
                <a:solidFill>
                  <a:srgbClr val="7030A0"/>
                </a:solidFill>
              </a:rPr>
              <a:t>” about your product.  What is going to make your product unique?  What about it is going to be appealing to other people?</a:t>
            </a:r>
          </a:p>
          <a:p>
            <a:pPr marL="457200" indent="-457200">
              <a:buFont typeface="Arial" panose="020B0604020202020204" pitchFamily="34" charset="0"/>
              <a:buChar char="•"/>
            </a:pPr>
            <a:r>
              <a:rPr lang="en-US" sz="3200" dirty="0">
                <a:solidFill>
                  <a:srgbClr val="7030A0"/>
                </a:solidFill>
              </a:rPr>
              <a:t>In the end, you will need:</a:t>
            </a:r>
          </a:p>
          <a:p>
            <a:pPr marL="1371600" lvl="2" indent="-457200">
              <a:buFont typeface="Arial" panose="020B0604020202020204" pitchFamily="34" charset="0"/>
              <a:buChar char="•"/>
            </a:pPr>
            <a:r>
              <a:rPr lang="en-US" sz="3200" dirty="0">
                <a:solidFill>
                  <a:srgbClr val="7030A0"/>
                </a:solidFill>
              </a:rPr>
              <a:t>Product description</a:t>
            </a:r>
          </a:p>
          <a:p>
            <a:pPr marL="1371600" lvl="2" indent="-457200">
              <a:buFont typeface="Arial" panose="020B0604020202020204" pitchFamily="34" charset="0"/>
              <a:buChar char="•"/>
            </a:pPr>
            <a:r>
              <a:rPr lang="en-US" sz="3200" dirty="0">
                <a:solidFill>
                  <a:srgbClr val="7030A0"/>
                </a:solidFill>
              </a:rPr>
              <a:t>Name for product/company</a:t>
            </a:r>
          </a:p>
          <a:p>
            <a:pPr marL="1371600" lvl="2" indent="-457200">
              <a:buFont typeface="Arial" panose="020B0604020202020204" pitchFamily="34" charset="0"/>
              <a:buChar char="•"/>
            </a:pPr>
            <a:r>
              <a:rPr lang="en-US" sz="3200" dirty="0">
                <a:solidFill>
                  <a:srgbClr val="7030A0"/>
                </a:solidFill>
              </a:rPr>
              <a:t>Logo for your product</a:t>
            </a:r>
          </a:p>
        </p:txBody>
      </p:sp>
    </p:spTree>
    <p:extLst>
      <p:ext uri="{BB962C8B-B14F-4D97-AF65-F5344CB8AC3E}">
        <p14:creationId xmlns:p14="http://schemas.microsoft.com/office/powerpoint/2010/main" val="6644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15,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979468"/>
            <a:ext cx="7987004" cy="5878532"/>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dirty="0"/>
              <a:t>Logo Activity:  Name the Logo</a:t>
            </a:r>
          </a:p>
          <a:p>
            <a:pPr marL="342900" indent="-342900">
              <a:buFont typeface="Arial"/>
              <a:buChar char="•"/>
            </a:pPr>
            <a:r>
              <a:rPr lang="en-US" sz="2800" dirty="0"/>
              <a:t>What do you think are some of the all-time most famous/well-known logos?</a:t>
            </a:r>
          </a:p>
          <a:p>
            <a:pPr marL="342900" indent="-342900">
              <a:buFont typeface="Arial"/>
              <a:buChar char="•"/>
            </a:pPr>
            <a:r>
              <a:rPr lang="en-US" sz="2800" dirty="0"/>
              <a:t>Video:  Top 10 Logos</a:t>
            </a:r>
            <a:br>
              <a:rPr lang="en-US" sz="2800" dirty="0"/>
            </a:br>
            <a:endParaRPr lang="en-US" sz="2800" dirty="0"/>
          </a:p>
          <a:p>
            <a:pPr marL="342900" indent="-342900">
              <a:buFont typeface="Arial"/>
              <a:buChar char="•"/>
            </a:pPr>
            <a:r>
              <a:rPr lang="en-US" sz="2800" dirty="0"/>
              <a:t>Discuss types of Logos</a:t>
            </a:r>
            <a:br>
              <a:rPr lang="en-US" sz="2800" dirty="0"/>
            </a:br>
            <a:endParaRPr lang="en-US" sz="2800" dirty="0"/>
          </a:p>
          <a:p>
            <a:pPr marL="342900" indent="-342900">
              <a:buFont typeface="Arial"/>
              <a:buChar char="•"/>
            </a:pPr>
            <a:r>
              <a:rPr lang="en-US" sz="2800" dirty="0"/>
              <a:t>Next steps:</a:t>
            </a:r>
          </a:p>
          <a:p>
            <a:pPr marL="1371600" lvl="2" indent="-457200">
              <a:buFont typeface="Arial" panose="020B0604020202020204" pitchFamily="34" charset="0"/>
              <a:buChar char="•"/>
            </a:pPr>
            <a:r>
              <a:rPr lang="en-US" sz="3200" dirty="0">
                <a:solidFill>
                  <a:srgbClr val="7030A0"/>
                </a:solidFill>
              </a:rPr>
              <a:t>Name for product/company</a:t>
            </a:r>
          </a:p>
          <a:p>
            <a:pPr marL="1371600" lvl="2" indent="-457200">
              <a:buFont typeface="Arial" panose="020B0604020202020204" pitchFamily="34" charset="0"/>
              <a:buChar char="•"/>
            </a:pPr>
            <a:r>
              <a:rPr lang="en-US" sz="3200" dirty="0">
                <a:solidFill>
                  <a:srgbClr val="7030A0"/>
                </a:solidFill>
              </a:rPr>
              <a:t>Logo for your product</a:t>
            </a:r>
          </a:p>
          <a:p>
            <a:pPr marL="1371600" lvl="2" indent="-457200">
              <a:buFont typeface="Arial" panose="020B0604020202020204" pitchFamily="34" charset="0"/>
              <a:buChar char="•"/>
            </a:pPr>
            <a:r>
              <a:rPr lang="en-US" sz="3200" dirty="0">
                <a:solidFill>
                  <a:srgbClr val="7030A0"/>
                </a:solidFill>
              </a:rPr>
              <a:t>Product description</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404377"/>
            <a:ext cx="3938954" cy="2246769"/>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purpose do logos serve, and what main types of logos are there?</a:t>
            </a:r>
          </a:p>
        </p:txBody>
      </p:sp>
    </p:spTree>
    <p:extLst>
      <p:ext uri="{BB962C8B-B14F-4D97-AF65-F5344CB8AC3E}">
        <p14:creationId xmlns:p14="http://schemas.microsoft.com/office/powerpoint/2010/main" val="1779078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Logo Activity</a:t>
            </a:r>
          </a:p>
        </p:txBody>
      </p:sp>
      <p:sp>
        <p:nvSpPr>
          <p:cNvPr id="3" name="TextBox 2"/>
          <p:cNvSpPr txBox="1"/>
          <p:nvPr/>
        </p:nvSpPr>
        <p:spPr>
          <a:xfrm>
            <a:off x="-1" y="1164134"/>
            <a:ext cx="9076765" cy="5632311"/>
          </a:xfrm>
          <a:prstGeom prst="rect">
            <a:avLst/>
          </a:prstGeom>
          <a:noFill/>
        </p:spPr>
        <p:txBody>
          <a:bodyPr wrap="square" rtlCol="0">
            <a:spAutoFit/>
          </a:bodyPr>
          <a:lstStyle/>
          <a:p>
            <a:pPr marL="342900" indent="-342900">
              <a:buFont typeface="Arial"/>
              <a:buChar char="•"/>
            </a:pPr>
            <a:r>
              <a:rPr lang="en-US" sz="2400" dirty="0">
                <a:solidFill>
                  <a:srgbClr val="7030A0"/>
                </a:solidFill>
              </a:rPr>
              <a:t>With your table partner, number a sheet of paper from #1-35.</a:t>
            </a:r>
          </a:p>
          <a:p>
            <a:pPr marL="1257300" lvl="2" indent="-342900">
              <a:buFont typeface="Arial"/>
              <a:buChar char="•"/>
            </a:pPr>
            <a:r>
              <a:rPr lang="en-US" sz="2400" dirty="0">
                <a:solidFill>
                  <a:srgbClr val="7030A0"/>
                </a:solidFill>
              </a:rPr>
              <a:t>Don’t skip lines</a:t>
            </a:r>
          </a:p>
          <a:p>
            <a:pPr marL="1257300" lvl="2" indent="-342900">
              <a:buFont typeface="Arial"/>
              <a:buChar char="•"/>
            </a:pPr>
            <a:r>
              <a:rPr lang="en-US" sz="2400" dirty="0">
                <a:solidFill>
                  <a:srgbClr val="7030A0"/>
                </a:solidFill>
              </a:rPr>
              <a:t>Make 2 columns all the numbers fit on one page.</a:t>
            </a:r>
            <a:br>
              <a:rPr lang="en-US" sz="2400" dirty="0">
                <a:solidFill>
                  <a:srgbClr val="7030A0"/>
                </a:solidFill>
              </a:rPr>
            </a:br>
            <a:endParaRPr lang="en-US" sz="2400" dirty="0">
              <a:solidFill>
                <a:srgbClr val="7030A0"/>
              </a:solidFill>
            </a:endParaRPr>
          </a:p>
          <a:p>
            <a:pPr marL="342900" indent="-342900">
              <a:buFont typeface="Arial"/>
              <a:buChar char="•"/>
            </a:pPr>
            <a:r>
              <a:rPr lang="en-US" sz="2400" dirty="0">
                <a:solidFill>
                  <a:srgbClr val="7030A0"/>
                </a:solidFill>
              </a:rPr>
              <a:t>You will see a sheet of 35 logos.</a:t>
            </a:r>
          </a:p>
          <a:p>
            <a:pPr marL="1257300" lvl="2" indent="-342900">
              <a:buFont typeface="Arial"/>
              <a:buChar char="•"/>
            </a:pPr>
            <a:r>
              <a:rPr lang="en-US" sz="2400" dirty="0">
                <a:solidFill>
                  <a:srgbClr val="7030A0"/>
                </a:solidFill>
              </a:rPr>
              <a:t>Most of the logo is featured, but certain parts are crossed out or missing.</a:t>
            </a:r>
          </a:p>
          <a:p>
            <a:pPr marL="1257300" lvl="2" indent="-342900">
              <a:buFont typeface="Arial"/>
              <a:buChar char="•"/>
            </a:pPr>
            <a:r>
              <a:rPr lang="en-US" sz="2400" dirty="0">
                <a:solidFill>
                  <a:srgbClr val="7030A0"/>
                </a:solidFill>
              </a:rPr>
              <a:t>The logos go in order from left to right.</a:t>
            </a:r>
          </a:p>
          <a:p>
            <a:pPr marL="1257300" lvl="2" indent="-342900">
              <a:buFont typeface="Arial"/>
              <a:buChar char="•"/>
            </a:pPr>
            <a:r>
              <a:rPr lang="en-US" sz="2400" dirty="0">
                <a:solidFill>
                  <a:srgbClr val="7030A0"/>
                </a:solidFill>
              </a:rPr>
              <a:t>Name as many logos as you can.</a:t>
            </a:r>
            <a:br>
              <a:rPr lang="en-US" sz="2400" dirty="0">
                <a:solidFill>
                  <a:srgbClr val="7030A0"/>
                </a:solidFill>
              </a:rPr>
            </a:br>
            <a:endParaRPr lang="en-US" sz="2400" dirty="0">
              <a:solidFill>
                <a:srgbClr val="7030A0"/>
              </a:solidFill>
            </a:endParaRPr>
          </a:p>
          <a:p>
            <a:pPr marL="342900" indent="-342900">
              <a:buFont typeface="Arial"/>
              <a:buChar char="•"/>
            </a:pPr>
            <a:r>
              <a:rPr lang="en-US" sz="2400" dirty="0">
                <a:solidFill>
                  <a:srgbClr val="7030A0"/>
                </a:solidFill>
              </a:rPr>
              <a:t>Open one iPad at your table</a:t>
            </a:r>
          </a:p>
          <a:p>
            <a:pPr marL="1257300" lvl="2" indent="-342900">
              <a:buFont typeface="Arial"/>
              <a:buChar char="•"/>
            </a:pPr>
            <a:r>
              <a:rPr lang="en-US" sz="2400" dirty="0">
                <a:solidFill>
                  <a:srgbClr val="7030A0"/>
                </a:solidFill>
              </a:rPr>
              <a:t>Make sure all unnecessary apps/websites are closed out.</a:t>
            </a:r>
          </a:p>
          <a:p>
            <a:pPr marL="1257300" lvl="2" indent="-342900">
              <a:buFont typeface="Arial"/>
              <a:buChar char="•"/>
            </a:pPr>
            <a:r>
              <a:rPr lang="en-US" sz="2400" dirty="0">
                <a:solidFill>
                  <a:srgbClr val="7030A0"/>
                </a:solidFill>
              </a:rPr>
              <a:t>Go to estesparksteam.com</a:t>
            </a:r>
          </a:p>
          <a:p>
            <a:pPr marL="1257300" lvl="2" indent="-342900">
              <a:buFont typeface="Arial"/>
              <a:buChar char="•"/>
            </a:pPr>
            <a:r>
              <a:rPr lang="en-US" sz="2400" dirty="0">
                <a:solidFill>
                  <a:srgbClr val="7030A0"/>
                </a:solidFill>
              </a:rPr>
              <a:t>Click on “STEAM” button</a:t>
            </a:r>
          </a:p>
          <a:p>
            <a:pPr marL="1257300" lvl="2" indent="-342900">
              <a:buFont typeface="Arial"/>
              <a:buChar char="•"/>
            </a:pPr>
            <a:r>
              <a:rPr lang="en-US" sz="2400" dirty="0">
                <a:solidFill>
                  <a:srgbClr val="7030A0"/>
                </a:solidFill>
              </a:rPr>
              <a:t>Open “Logos” pdf... and GO!</a:t>
            </a:r>
          </a:p>
        </p:txBody>
      </p:sp>
      <p:sp>
        <p:nvSpPr>
          <p:cNvPr id="4" name="TextBox 3">
            <a:extLst>
              <a:ext uri="{FF2B5EF4-FFF2-40B4-BE49-F238E27FC236}">
                <a16:creationId xmlns:a16="http://schemas.microsoft.com/office/drawing/2014/main" id="{49F8EBC5-0D38-7260-DB2A-3F0FEC8A4577}"/>
              </a:ext>
            </a:extLst>
          </p:cNvPr>
          <p:cNvSpPr txBox="1"/>
          <p:nvPr/>
        </p:nvSpPr>
        <p:spPr>
          <a:xfrm>
            <a:off x="9076764" y="1404377"/>
            <a:ext cx="3115235" cy="2677656"/>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purpose do logos serve, and what main types of logos are there?</a:t>
            </a:r>
          </a:p>
        </p:txBody>
      </p:sp>
    </p:spTree>
    <p:extLst>
      <p:ext uri="{BB962C8B-B14F-4D97-AF65-F5344CB8AC3E}">
        <p14:creationId xmlns:p14="http://schemas.microsoft.com/office/powerpoint/2010/main" val="106469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443BC-A9C2-9145-940C-7FFF39E851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1" y="159930"/>
            <a:ext cx="5641618" cy="4152990"/>
          </a:xfrm>
          <a:prstGeom prst="rect">
            <a:avLst/>
          </a:prstGeom>
        </p:spPr>
      </p:pic>
      <p:pic>
        <p:nvPicPr>
          <p:cNvPr id="4" name="Picture 3">
            <a:extLst>
              <a:ext uri="{FF2B5EF4-FFF2-40B4-BE49-F238E27FC236}">
                <a16:creationId xmlns:a16="http://schemas.microsoft.com/office/drawing/2014/main" id="{BCD4E052-4336-EF48-B6CF-BA4B086514BD}"/>
              </a:ext>
            </a:extLst>
          </p:cNvPr>
          <p:cNvPicPr>
            <a:picLocks noChangeAspect="1"/>
          </p:cNvPicPr>
          <p:nvPr/>
        </p:nvPicPr>
        <p:blipFill>
          <a:blip r:embed="rId3"/>
          <a:stretch>
            <a:fillRect/>
          </a:stretch>
        </p:blipFill>
        <p:spPr>
          <a:xfrm>
            <a:off x="7283449" y="159930"/>
            <a:ext cx="4771390" cy="4752824"/>
          </a:xfrm>
          <a:prstGeom prst="rect">
            <a:avLst/>
          </a:prstGeom>
        </p:spPr>
      </p:pic>
      <p:pic>
        <p:nvPicPr>
          <p:cNvPr id="5" name="Picture 4">
            <a:extLst>
              <a:ext uri="{FF2B5EF4-FFF2-40B4-BE49-F238E27FC236}">
                <a16:creationId xmlns:a16="http://schemas.microsoft.com/office/drawing/2014/main" id="{A2E1ED41-C089-3B41-8A4A-45DE2D76CFD2}"/>
              </a:ext>
            </a:extLst>
          </p:cNvPr>
          <p:cNvPicPr>
            <a:picLocks noChangeAspect="1"/>
          </p:cNvPicPr>
          <p:nvPr/>
        </p:nvPicPr>
        <p:blipFill>
          <a:blip r:embed="rId4"/>
          <a:stretch>
            <a:fillRect/>
          </a:stretch>
        </p:blipFill>
        <p:spPr>
          <a:xfrm>
            <a:off x="4804691" y="2311400"/>
            <a:ext cx="3009900" cy="4546600"/>
          </a:xfrm>
          <a:prstGeom prst="rect">
            <a:avLst/>
          </a:prstGeom>
        </p:spPr>
      </p:pic>
    </p:spTree>
    <p:extLst>
      <p:ext uri="{BB962C8B-B14F-4D97-AF65-F5344CB8AC3E}">
        <p14:creationId xmlns:p14="http://schemas.microsoft.com/office/powerpoint/2010/main" val="4197794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098" name="Picture 2" descr="JARED Jewelry - Home | Facebook">
            <a:extLst>
              <a:ext uri="{FF2B5EF4-FFF2-40B4-BE49-F238E27FC236}">
                <a16:creationId xmlns:a16="http://schemas.microsoft.com/office/drawing/2014/main" id="{457391B7-7DDB-D340-AB0E-B3EA5D21F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73712" cy="35831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ared the Galleria of Jewelry Overstates the Diamond Weights on Its Jewelry,  Class Action Alleges - Top Class Actions">
            <a:extLst>
              <a:ext uri="{FF2B5EF4-FFF2-40B4-BE49-F238E27FC236}">
                <a16:creationId xmlns:a16="http://schemas.microsoft.com/office/drawing/2014/main" id="{32C19827-FF84-0440-9C25-1AF47110E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580" y="2571750"/>
            <a:ext cx="6452419"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65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F98AF-C75E-284C-AFED-1A3617F389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153" y="0"/>
            <a:ext cx="10813694" cy="6858000"/>
          </a:xfrm>
          <a:prstGeom prst="rect">
            <a:avLst/>
          </a:prstGeom>
        </p:spPr>
      </p:pic>
    </p:spTree>
    <p:extLst>
      <p:ext uri="{BB962C8B-B14F-4D97-AF65-F5344CB8AC3E}">
        <p14:creationId xmlns:p14="http://schemas.microsoft.com/office/powerpoint/2010/main" val="2853240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15,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979468"/>
            <a:ext cx="7987004" cy="5878532"/>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dirty="0"/>
              <a:t>Logo Activity:  Name the Logo</a:t>
            </a:r>
          </a:p>
          <a:p>
            <a:pPr marL="342900" indent="-342900">
              <a:buFont typeface="Arial"/>
              <a:buChar char="•"/>
            </a:pPr>
            <a:r>
              <a:rPr lang="en-US" sz="2800" dirty="0"/>
              <a:t>What do you think are some of the all-time most famous/well-known logos?</a:t>
            </a:r>
          </a:p>
          <a:p>
            <a:pPr marL="342900" indent="-342900">
              <a:buFont typeface="Arial"/>
              <a:buChar char="•"/>
            </a:pPr>
            <a:r>
              <a:rPr lang="en-US" sz="2800" dirty="0"/>
              <a:t>Video:  Top 10 Logos</a:t>
            </a:r>
            <a:br>
              <a:rPr lang="en-US" sz="2800" dirty="0"/>
            </a:br>
            <a:endParaRPr lang="en-US" sz="2800" dirty="0"/>
          </a:p>
          <a:p>
            <a:pPr marL="342900" indent="-342900">
              <a:buFont typeface="Arial"/>
              <a:buChar char="•"/>
            </a:pPr>
            <a:r>
              <a:rPr lang="en-US" sz="2800" dirty="0"/>
              <a:t>Discuss types of Logos</a:t>
            </a:r>
            <a:br>
              <a:rPr lang="en-US" sz="2800" dirty="0"/>
            </a:br>
            <a:endParaRPr lang="en-US" sz="2800" dirty="0"/>
          </a:p>
          <a:p>
            <a:pPr marL="342900" indent="-342900">
              <a:buFont typeface="Arial"/>
              <a:buChar char="•"/>
            </a:pPr>
            <a:r>
              <a:rPr lang="en-US" sz="2800" dirty="0"/>
              <a:t>Next steps:</a:t>
            </a:r>
          </a:p>
          <a:p>
            <a:pPr marL="1371600" lvl="2" indent="-457200">
              <a:buFont typeface="Arial" panose="020B0604020202020204" pitchFamily="34" charset="0"/>
              <a:buChar char="•"/>
            </a:pPr>
            <a:r>
              <a:rPr lang="en-US" sz="3200" dirty="0">
                <a:solidFill>
                  <a:srgbClr val="7030A0"/>
                </a:solidFill>
              </a:rPr>
              <a:t>Name for product/company</a:t>
            </a:r>
          </a:p>
          <a:p>
            <a:pPr marL="1371600" lvl="2" indent="-457200">
              <a:buFont typeface="Arial" panose="020B0604020202020204" pitchFamily="34" charset="0"/>
              <a:buChar char="•"/>
            </a:pPr>
            <a:r>
              <a:rPr lang="en-US" sz="3200" dirty="0">
                <a:solidFill>
                  <a:srgbClr val="7030A0"/>
                </a:solidFill>
              </a:rPr>
              <a:t>Logo for your product</a:t>
            </a:r>
          </a:p>
          <a:p>
            <a:pPr marL="1371600" lvl="2" indent="-457200">
              <a:buFont typeface="Arial" panose="020B0604020202020204" pitchFamily="34" charset="0"/>
              <a:buChar char="•"/>
            </a:pPr>
            <a:r>
              <a:rPr lang="en-US" sz="3200" dirty="0">
                <a:solidFill>
                  <a:srgbClr val="7030A0"/>
                </a:solidFill>
              </a:rPr>
              <a:t>Product description</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purpose do logos serve, and what main types of logos are there?</a:t>
            </a:r>
          </a:p>
        </p:txBody>
      </p:sp>
      <p:pic>
        <p:nvPicPr>
          <p:cNvPr id="5" name="Picture 4">
            <a:extLst>
              <a:ext uri="{FF2B5EF4-FFF2-40B4-BE49-F238E27FC236}">
                <a16:creationId xmlns:a16="http://schemas.microsoft.com/office/drawing/2014/main" id="{488D7337-C67A-4C74-4793-9F5B55F19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7518" y="3468231"/>
            <a:ext cx="5374482" cy="3408474"/>
          </a:xfrm>
          <a:prstGeom prst="rect">
            <a:avLst/>
          </a:prstGeom>
        </p:spPr>
      </p:pic>
    </p:spTree>
    <p:extLst>
      <p:ext uri="{BB962C8B-B14F-4D97-AF65-F5344CB8AC3E}">
        <p14:creationId xmlns:p14="http://schemas.microsoft.com/office/powerpoint/2010/main" val="1386066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13, 2023</a:t>
            </a:r>
            <a:br>
              <a:rPr lang="en-US" dirty="0"/>
            </a:br>
            <a:r>
              <a:rPr lang="en-US" dirty="0"/>
              <a:t>8</a:t>
            </a:r>
            <a:r>
              <a:rPr lang="en-US" baseline="30000" dirty="0"/>
              <a:t>th</a:t>
            </a:r>
            <a:r>
              <a:rPr lang="en-US" dirty="0"/>
              <a:t> grade STEAM</a:t>
            </a:r>
          </a:p>
        </p:txBody>
      </p:sp>
      <p:sp>
        <p:nvSpPr>
          <p:cNvPr id="3" name="TextBox 2"/>
          <p:cNvSpPr txBox="1"/>
          <p:nvPr/>
        </p:nvSpPr>
        <p:spPr>
          <a:xfrm>
            <a:off x="0" y="1348800"/>
            <a:ext cx="7669763" cy="5016758"/>
          </a:xfrm>
          <a:prstGeom prst="rect">
            <a:avLst/>
          </a:prstGeom>
          <a:noFill/>
        </p:spPr>
        <p:txBody>
          <a:bodyPr wrap="square" rtlCol="0">
            <a:spAutoFit/>
          </a:bodyPr>
          <a:lstStyle/>
          <a:p>
            <a:pPr marL="342900" indent="-342900">
              <a:buFont typeface="Arial"/>
              <a:buChar char="•"/>
            </a:pPr>
            <a:r>
              <a:rPr lang="en-US" sz="3200" dirty="0"/>
              <a:t>Attendance</a:t>
            </a:r>
            <a:br>
              <a:rPr lang="en-US" sz="3200" dirty="0"/>
            </a:br>
            <a:endParaRPr lang="en-US" sz="3200" dirty="0"/>
          </a:p>
          <a:p>
            <a:pPr marL="342900" indent="-342900">
              <a:buFont typeface="Arial"/>
              <a:buChar char="•"/>
            </a:pPr>
            <a:r>
              <a:rPr lang="en-US" sz="3200" b="1" i="1" u="sng" dirty="0"/>
              <a:t>Options for Today:</a:t>
            </a:r>
          </a:p>
          <a:p>
            <a:pPr marL="800100" lvl="1" indent="-342900">
              <a:buFont typeface="Arial"/>
              <a:buChar char="•"/>
            </a:pPr>
            <a:r>
              <a:rPr lang="en-US" sz="3200" dirty="0"/>
              <a:t>Create button designs</a:t>
            </a:r>
          </a:p>
          <a:p>
            <a:pPr marL="1714500" lvl="3" indent="-342900">
              <a:buFont typeface="Arial"/>
              <a:buChar char="•"/>
            </a:pPr>
            <a:r>
              <a:rPr lang="en-US" sz="3200" dirty="0"/>
              <a:t>Soccer, volleyball, cross country, football, swimming.</a:t>
            </a:r>
          </a:p>
          <a:p>
            <a:pPr marL="800100" lvl="1" indent="-342900">
              <a:buFont typeface="Arial"/>
              <a:buChar char="•"/>
            </a:pPr>
            <a:r>
              <a:rPr lang="en-US" sz="3200" dirty="0"/>
              <a:t>Create new school “Thank You” card</a:t>
            </a:r>
          </a:p>
          <a:p>
            <a:pPr marL="800100" lvl="1" indent="-342900">
              <a:buFont typeface="Arial"/>
              <a:buChar char="•"/>
            </a:pPr>
            <a:r>
              <a:rPr lang="en-US" sz="3200" dirty="0"/>
              <a:t>By yourself or in partners, begin looking up items for purchase for our School Store </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5632311"/>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Creation of STEAM products (button designs, Thank You cards</a:t>
            </a:r>
            <a:br>
              <a:rPr lang="en-US" sz="3000" dirty="0">
                <a:solidFill>
                  <a:srgbClr val="7030A0"/>
                </a:solidFill>
              </a:rPr>
            </a:br>
            <a:br>
              <a:rPr lang="en-US" sz="3000" dirty="0">
                <a:solidFill>
                  <a:srgbClr val="7030A0"/>
                </a:solidFill>
              </a:rPr>
            </a:br>
            <a:r>
              <a:rPr lang="en-US" sz="3000" dirty="0">
                <a:solidFill>
                  <a:srgbClr val="7030A0"/>
                </a:solidFill>
              </a:rPr>
              <a:t>	        or</a:t>
            </a:r>
            <a:br>
              <a:rPr lang="en-US" sz="3000" dirty="0">
                <a:solidFill>
                  <a:srgbClr val="7030A0"/>
                </a:solidFill>
              </a:rPr>
            </a:br>
            <a:endParaRPr lang="en-US" sz="3000" dirty="0">
              <a:solidFill>
                <a:srgbClr val="7030A0"/>
              </a:solidFill>
            </a:endParaRPr>
          </a:p>
          <a:p>
            <a:pPr marL="457200" indent="-457200">
              <a:buFont typeface="Arial" panose="020B0604020202020204" pitchFamily="34" charset="0"/>
              <a:buChar char="•"/>
            </a:pPr>
            <a:r>
              <a:rPr lang="en-US" sz="3000" dirty="0">
                <a:solidFill>
                  <a:srgbClr val="7030A0"/>
                </a:solidFill>
              </a:rPr>
              <a:t>What are some of the best deals we can get for School Store items?</a:t>
            </a:r>
          </a:p>
        </p:txBody>
      </p:sp>
    </p:spTree>
    <p:extLst>
      <p:ext uri="{BB962C8B-B14F-4D97-AF65-F5344CB8AC3E}">
        <p14:creationId xmlns:p14="http://schemas.microsoft.com/office/powerpoint/2010/main" val="1054491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14, 2023</a:t>
            </a:r>
            <a:br>
              <a:rPr lang="en-US" dirty="0"/>
            </a:br>
            <a:r>
              <a:rPr lang="en-US" dirty="0"/>
              <a:t>8</a:t>
            </a:r>
            <a:r>
              <a:rPr lang="en-US" baseline="30000" dirty="0"/>
              <a:t>th</a:t>
            </a:r>
            <a:r>
              <a:rPr lang="en-US" dirty="0"/>
              <a:t> grade STEAM</a:t>
            </a:r>
          </a:p>
        </p:txBody>
      </p:sp>
      <p:sp>
        <p:nvSpPr>
          <p:cNvPr id="3" name="TextBox 2"/>
          <p:cNvSpPr txBox="1"/>
          <p:nvPr/>
        </p:nvSpPr>
        <p:spPr>
          <a:xfrm>
            <a:off x="0" y="1348800"/>
            <a:ext cx="7669763" cy="4832092"/>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2800" b="1" i="1" u="sng" dirty="0"/>
              <a:t>Continued Options for Today:</a:t>
            </a:r>
          </a:p>
          <a:p>
            <a:pPr marL="800100" lvl="1" indent="-342900">
              <a:buFont typeface="Arial"/>
              <a:buChar char="•"/>
            </a:pPr>
            <a:r>
              <a:rPr lang="en-US" sz="2800" dirty="0"/>
              <a:t>Create button designs</a:t>
            </a:r>
          </a:p>
          <a:p>
            <a:pPr marL="1714500" lvl="3" indent="-342900">
              <a:buFont typeface="Arial"/>
              <a:buChar char="•"/>
            </a:pPr>
            <a:r>
              <a:rPr lang="en-US" sz="2800" dirty="0"/>
              <a:t>Soccer, volleyball, cross country, football, swimming.</a:t>
            </a:r>
          </a:p>
          <a:p>
            <a:pPr marL="800100" lvl="1" indent="-342900">
              <a:buFont typeface="Arial"/>
              <a:buChar char="•"/>
            </a:pPr>
            <a:r>
              <a:rPr lang="en-US" sz="2800" dirty="0"/>
              <a:t>Create new school “Thank You” card</a:t>
            </a:r>
          </a:p>
          <a:p>
            <a:pPr marL="800100" lvl="1" indent="-342900">
              <a:buFont typeface="Arial"/>
              <a:buChar char="•"/>
            </a:pPr>
            <a:r>
              <a:rPr lang="en-US" sz="2800" dirty="0"/>
              <a:t>By yourself or in partners, begin looking up items for purchase for our School Store </a:t>
            </a:r>
            <a:br>
              <a:rPr lang="en-US" sz="3200" dirty="0"/>
            </a:br>
            <a:endParaRPr lang="en-US" sz="2800" dirty="0"/>
          </a:p>
          <a:p>
            <a:pPr marL="342900" indent="-342900">
              <a:buFont typeface="Arial"/>
              <a:buChar char="•"/>
            </a:pPr>
            <a:r>
              <a:rPr lang="en-US" sz="2800" dirty="0"/>
              <a:t>Continued planning for Science Festival</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5632311"/>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Creation of STEAM products (button designs, Thank You cards</a:t>
            </a:r>
            <a:br>
              <a:rPr lang="en-US" sz="3000" dirty="0">
                <a:solidFill>
                  <a:srgbClr val="7030A0"/>
                </a:solidFill>
              </a:rPr>
            </a:br>
            <a:br>
              <a:rPr lang="en-US" sz="3000" dirty="0">
                <a:solidFill>
                  <a:srgbClr val="7030A0"/>
                </a:solidFill>
              </a:rPr>
            </a:br>
            <a:r>
              <a:rPr lang="en-US" sz="3000" dirty="0">
                <a:solidFill>
                  <a:srgbClr val="7030A0"/>
                </a:solidFill>
              </a:rPr>
              <a:t>	        or</a:t>
            </a:r>
            <a:br>
              <a:rPr lang="en-US" sz="3000" dirty="0">
                <a:solidFill>
                  <a:srgbClr val="7030A0"/>
                </a:solidFill>
              </a:rPr>
            </a:br>
            <a:endParaRPr lang="en-US" sz="3000" dirty="0">
              <a:solidFill>
                <a:srgbClr val="7030A0"/>
              </a:solidFill>
            </a:endParaRPr>
          </a:p>
          <a:p>
            <a:pPr marL="457200" indent="-457200">
              <a:buFont typeface="Arial" panose="020B0604020202020204" pitchFamily="34" charset="0"/>
              <a:buChar char="•"/>
            </a:pPr>
            <a:r>
              <a:rPr lang="en-US" sz="3000" dirty="0">
                <a:solidFill>
                  <a:srgbClr val="7030A0"/>
                </a:solidFill>
              </a:rPr>
              <a:t>What are some of the best deals we can get for School Store items?</a:t>
            </a:r>
          </a:p>
        </p:txBody>
      </p:sp>
    </p:spTree>
    <p:extLst>
      <p:ext uri="{BB962C8B-B14F-4D97-AF65-F5344CB8AC3E}">
        <p14:creationId xmlns:p14="http://schemas.microsoft.com/office/powerpoint/2010/main" val="3762196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76D859-02E6-F20E-7625-8739E7A99335}"/>
              </a:ext>
            </a:extLst>
          </p:cNvPr>
          <p:cNvSpPr txBox="1"/>
          <p:nvPr/>
        </p:nvSpPr>
        <p:spPr>
          <a:xfrm>
            <a:off x="8409986" y="0"/>
            <a:ext cx="3782014" cy="5632311"/>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Creation of STEAM products (button designs, Thank You cards</a:t>
            </a:r>
            <a:br>
              <a:rPr lang="en-US" sz="3000" dirty="0">
                <a:solidFill>
                  <a:srgbClr val="7030A0"/>
                </a:solidFill>
              </a:rPr>
            </a:br>
            <a:br>
              <a:rPr lang="en-US" sz="3000" dirty="0">
                <a:solidFill>
                  <a:srgbClr val="7030A0"/>
                </a:solidFill>
              </a:rPr>
            </a:br>
            <a:r>
              <a:rPr lang="en-US" sz="3000" dirty="0">
                <a:solidFill>
                  <a:srgbClr val="7030A0"/>
                </a:solidFill>
              </a:rPr>
              <a:t>	        or</a:t>
            </a:r>
            <a:br>
              <a:rPr lang="en-US" sz="3000" dirty="0">
                <a:solidFill>
                  <a:srgbClr val="7030A0"/>
                </a:solidFill>
              </a:rPr>
            </a:br>
            <a:endParaRPr lang="en-US" sz="3000" dirty="0">
              <a:solidFill>
                <a:srgbClr val="7030A0"/>
              </a:solidFill>
            </a:endParaRPr>
          </a:p>
          <a:p>
            <a:pPr marL="457200" indent="-457200">
              <a:buFont typeface="Arial" panose="020B0604020202020204" pitchFamily="34" charset="0"/>
              <a:buChar char="•"/>
            </a:pPr>
            <a:r>
              <a:rPr lang="en-US" sz="3000" dirty="0">
                <a:solidFill>
                  <a:srgbClr val="7030A0"/>
                </a:solidFill>
              </a:rPr>
              <a:t>What are some of the best deals we can get for School Store items?</a:t>
            </a:r>
          </a:p>
        </p:txBody>
      </p:sp>
      <p:sp>
        <p:nvSpPr>
          <p:cNvPr id="4" name="TextBox 3">
            <a:extLst>
              <a:ext uri="{FF2B5EF4-FFF2-40B4-BE49-F238E27FC236}">
                <a16:creationId xmlns:a16="http://schemas.microsoft.com/office/drawing/2014/main" id="{49BB6EFA-FCDF-3FC5-9FE6-A3336AB4707D}"/>
              </a:ext>
            </a:extLst>
          </p:cNvPr>
          <p:cNvSpPr txBox="1"/>
          <p:nvPr/>
        </p:nvSpPr>
        <p:spPr>
          <a:xfrm>
            <a:off x="0" y="0"/>
            <a:ext cx="8204200" cy="6863417"/>
          </a:xfrm>
          <a:prstGeom prst="rect">
            <a:avLst/>
          </a:prstGeom>
          <a:noFill/>
        </p:spPr>
        <p:txBody>
          <a:bodyPr wrap="square" rtlCol="0">
            <a:spAutoFit/>
          </a:bodyPr>
          <a:lstStyle/>
          <a:p>
            <a:r>
              <a:rPr lang="en-US" sz="2000" b="1" i="1" u="sng" dirty="0"/>
              <a:t>Looking up items for School Store:</a:t>
            </a:r>
          </a:p>
          <a:p>
            <a:pPr marL="285750" indent="-285750">
              <a:buFont typeface="Arial" panose="020B0604020202020204" pitchFamily="34" charset="0"/>
              <a:buChar char="•"/>
            </a:pPr>
            <a:r>
              <a:rPr lang="en-US" sz="2000" dirty="0"/>
              <a:t>Can do by yourself or with a partner (no more than groups of 2).</a:t>
            </a:r>
          </a:p>
          <a:p>
            <a:pPr marL="285750" indent="-285750">
              <a:buFont typeface="Arial" panose="020B0604020202020204" pitchFamily="34" charset="0"/>
              <a:buChar char="•"/>
            </a:pPr>
            <a:r>
              <a:rPr lang="en-US" sz="2000" dirty="0"/>
              <a:t>Select a couple of different items to look up</a:t>
            </a:r>
          </a:p>
          <a:p>
            <a:pPr marL="742950" lvl="1" indent="-285750">
              <a:buFont typeface="Arial" panose="020B0604020202020204" pitchFamily="34" charset="0"/>
              <a:buChar char="•"/>
            </a:pPr>
            <a:r>
              <a:rPr lang="en-US" sz="2000" dirty="0"/>
              <a:t>For example, choose customized pencils and rubber bracelets</a:t>
            </a:r>
          </a:p>
          <a:p>
            <a:pPr marL="285750" indent="-285750">
              <a:buFont typeface="Arial" panose="020B0604020202020204" pitchFamily="34" charset="0"/>
              <a:buChar char="•"/>
            </a:pPr>
            <a:r>
              <a:rPr lang="en-US" sz="2000" dirty="0"/>
              <a:t>Then we want at least 3 different sources for each item.</a:t>
            </a:r>
          </a:p>
          <a:p>
            <a:pPr marL="742950" lvl="1" indent="-285750">
              <a:buFont typeface="Arial" panose="020B0604020202020204" pitchFamily="34" charset="0"/>
              <a:buChar char="•"/>
            </a:pPr>
            <a:r>
              <a:rPr lang="en-US" sz="2000" u="sng" dirty="0"/>
              <a:t>We are looking for:</a:t>
            </a:r>
          </a:p>
          <a:p>
            <a:pPr marL="1200150" lvl="2" indent="-285750">
              <a:buFont typeface="Arial" panose="020B0604020202020204" pitchFamily="34" charset="0"/>
              <a:buChar char="•"/>
            </a:pPr>
            <a:r>
              <a:rPr lang="en-US" sz="2000" dirty="0"/>
              <a:t>Best price/Best deal (how much per item)</a:t>
            </a:r>
          </a:p>
          <a:p>
            <a:pPr marL="1200150" lvl="2" indent="-285750">
              <a:buFont typeface="Arial" panose="020B0604020202020204" pitchFamily="34" charset="0"/>
              <a:buChar char="•"/>
            </a:pPr>
            <a:r>
              <a:rPr lang="en-US" sz="2000" dirty="0"/>
              <a:t>Does it look like a decent quality item?</a:t>
            </a:r>
          </a:p>
          <a:p>
            <a:pPr marL="1200150" lvl="2" indent="-285750">
              <a:buFont typeface="Arial" panose="020B0604020202020204" pitchFamily="34" charset="0"/>
              <a:buChar char="•"/>
            </a:pPr>
            <a:r>
              <a:rPr lang="en-US" sz="2000" dirty="0"/>
              <a:t>Is this something our students would want/buy?</a:t>
            </a:r>
          </a:p>
          <a:p>
            <a:pPr marL="1200150" lvl="2" indent="-285750">
              <a:buFont typeface="Arial" panose="020B0604020202020204" pitchFamily="34" charset="0"/>
              <a:buChar char="•"/>
            </a:pPr>
            <a:r>
              <a:rPr lang="en-US" sz="2000" dirty="0"/>
              <a:t>Look at the reviews (if available)</a:t>
            </a:r>
          </a:p>
          <a:p>
            <a:pPr marL="1200150" lvl="2" indent="-285750">
              <a:buFont typeface="Arial" panose="020B0604020202020204" pitchFamily="34" charset="0"/>
              <a:buChar char="•"/>
            </a:pPr>
            <a:r>
              <a:rPr lang="en-US" sz="2000" dirty="0"/>
              <a:t>Are there added costs (such as shipping)?</a:t>
            </a:r>
            <a:br>
              <a:rPr lang="en-US" sz="2000" dirty="0"/>
            </a:br>
            <a:endParaRPr lang="en-US" sz="2000" dirty="0"/>
          </a:p>
          <a:p>
            <a:pPr marL="285750" indent="-285750">
              <a:buFont typeface="Arial" panose="020B0604020202020204" pitchFamily="34" charset="0"/>
              <a:buChar char="•"/>
            </a:pPr>
            <a:r>
              <a:rPr lang="en-US" sz="2000" dirty="0"/>
              <a:t>Create some sort of document which compares each of the 3 sources for each product; we will then narrow down our purchasing from those three suggestions.</a:t>
            </a:r>
            <a:br>
              <a:rPr lang="en-US" sz="2000" dirty="0"/>
            </a:br>
            <a:endParaRPr lang="en-US" sz="2000" dirty="0"/>
          </a:p>
          <a:p>
            <a:r>
              <a:rPr lang="en-US" sz="2000" b="1" i="1" u="sng" dirty="0"/>
              <a:t>Artists:</a:t>
            </a:r>
            <a:endParaRPr lang="en-US" sz="2000" dirty="0"/>
          </a:p>
          <a:p>
            <a:r>
              <a:rPr lang="en-US" sz="2000" dirty="0"/>
              <a:t>If not working on the School Store research, then be working on designs to create for our </a:t>
            </a:r>
            <a:r>
              <a:rPr lang="en-US" sz="2000" b="1" i="1" dirty="0"/>
              <a:t>buttons</a:t>
            </a:r>
            <a:r>
              <a:rPr lang="en-US" sz="2000" dirty="0"/>
              <a:t>, or a new school </a:t>
            </a:r>
            <a:r>
              <a:rPr lang="en-US" sz="2000" b="1" i="1" dirty="0"/>
              <a:t>Thank You card</a:t>
            </a:r>
            <a:r>
              <a:rPr lang="en-US" sz="2000" dirty="0"/>
              <a:t>.</a:t>
            </a:r>
          </a:p>
          <a:p>
            <a:pPr marL="800100" lvl="1" indent="-342900">
              <a:buFont typeface="Arial" panose="020B0604020202020204" pitchFamily="34" charset="0"/>
              <a:buChar char="•"/>
            </a:pPr>
            <a:r>
              <a:rPr lang="en-US" sz="2000" dirty="0"/>
              <a:t>Sports going on right now include </a:t>
            </a:r>
            <a:r>
              <a:rPr lang="en-US" sz="2000" b="1" i="1" dirty="0"/>
              <a:t>soccer, volleyball, cross country, football, swimming</a:t>
            </a:r>
            <a:r>
              <a:rPr lang="en-US" sz="2000" dirty="0"/>
              <a:t>.  Can do other clubs or upcoming activities.</a:t>
            </a:r>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88447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950" y="49312"/>
            <a:ext cx="11553099" cy="1325563"/>
          </a:xfrm>
        </p:spPr>
        <p:txBody>
          <a:bodyPr/>
          <a:lstStyle/>
          <a:p>
            <a:r>
              <a:rPr lang="en-US" dirty="0"/>
              <a:t>What will you need to be successful in this class?</a:t>
            </a:r>
          </a:p>
        </p:txBody>
      </p:sp>
      <p:graphicFrame>
        <p:nvGraphicFramePr>
          <p:cNvPr id="3" name="Object 2"/>
          <p:cNvGraphicFramePr>
            <a:graphicFrameLocks noChangeAspect="1"/>
          </p:cNvGraphicFramePr>
          <p:nvPr/>
        </p:nvGraphicFramePr>
        <p:xfrm>
          <a:off x="1399449" y="1115397"/>
          <a:ext cx="2860089" cy="3580356"/>
        </p:xfrm>
        <a:graphic>
          <a:graphicData uri="http://schemas.openxmlformats.org/presentationml/2006/ole">
            <mc:AlternateContent xmlns:mc="http://schemas.openxmlformats.org/markup-compatibility/2006">
              <mc:Choice xmlns:v="urn:schemas-microsoft-com:vml" Requires="v">
                <p:oleObj name="Document" r:id="rId2" imgW="6858000" imgH="8585200" progId="Word.Document.12">
                  <p:embed/>
                </p:oleObj>
              </mc:Choice>
              <mc:Fallback>
                <p:oleObj name="Document" r:id="rId2" imgW="6858000" imgH="8585200" progId="Word.Document.12">
                  <p:embed/>
                  <p:pic>
                    <p:nvPicPr>
                      <p:cNvPr id="3" name="Object 2"/>
                      <p:cNvPicPr/>
                      <p:nvPr/>
                    </p:nvPicPr>
                    <p:blipFill>
                      <a:blip r:embed="rId3"/>
                      <a:stretch>
                        <a:fillRect/>
                      </a:stretch>
                    </p:blipFill>
                    <p:spPr>
                      <a:xfrm>
                        <a:off x="1399449" y="1115397"/>
                        <a:ext cx="2860089" cy="3580356"/>
                      </a:xfrm>
                      <a:prstGeom prst="rect">
                        <a:avLst/>
                      </a:prstGeom>
                    </p:spPr>
                  </p:pic>
                </p:oleObj>
              </mc:Fallback>
            </mc:AlternateContent>
          </a:graphicData>
        </a:graphic>
      </p:graphicFrame>
      <p:sp>
        <p:nvSpPr>
          <p:cNvPr id="4" name="TextBox 3"/>
          <p:cNvSpPr txBox="1"/>
          <p:nvPr/>
        </p:nvSpPr>
        <p:spPr>
          <a:xfrm>
            <a:off x="458792" y="4957773"/>
            <a:ext cx="4741402" cy="1569660"/>
          </a:xfrm>
          <a:prstGeom prst="rect">
            <a:avLst/>
          </a:prstGeom>
          <a:noFill/>
        </p:spPr>
        <p:txBody>
          <a:bodyPr wrap="square" rtlCol="0">
            <a:spAutoFit/>
          </a:bodyPr>
          <a:lstStyle/>
          <a:p>
            <a:pPr marL="285750" indent="-285750">
              <a:buFont typeface="Wingdings" charset="2"/>
              <a:buChar char="Ø"/>
            </a:pPr>
            <a:r>
              <a:rPr lang="en-US" sz="2400" dirty="0"/>
              <a:t>If asked </a:t>
            </a:r>
            <a:r>
              <a:rPr lang="en-US" sz="2400" i="1" u="sng" dirty="0"/>
              <a:t>nicely</a:t>
            </a:r>
            <a:r>
              <a:rPr lang="en-US" sz="2400" dirty="0"/>
              <a:t> to do something (or not do something)… DO IT!</a:t>
            </a:r>
          </a:p>
          <a:p>
            <a:pPr marL="285750" indent="-285750">
              <a:buFont typeface="Wingdings" charset="2"/>
              <a:buChar char="Ø"/>
            </a:pPr>
            <a:r>
              <a:rPr lang="en-US" sz="2400" dirty="0"/>
              <a:t>If something doesn’t pertain to you, LEAVE IT ALONE!</a:t>
            </a:r>
          </a:p>
        </p:txBody>
      </p:sp>
      <p:sp>
        <p:nvSpPr>
          <p:cNvPr id="5" name="Rectangle 4"/>
          <p:cNvSpPr/>
          <p:nvPr/>
        </p:nvSpPr>
        <p:spPr>
          <a:xfrm>
            <a:off x="6380425" y="1132959"/>
            <a:ext cx="4756707" cy="1815882"/>
          </a:xfrm>
          <a:prstGeom prst="rect">
            <a:avLst/>
          </a:prstGeom>
        </p:spPr>
        <p:txBody>
          <a:bodyPr wrap="square">
            <a:spAutoFit/>
          </a:bodyPr>
          <a:lstStyle/>
          <a:p>
            <a:r>
              <a:rPr lang="en-US" sz="2800" b="1" i="1" u="sng" dirty="0"/>
              <a:t>Materials for this class:</a:t>
            </a:r>
          </a:p>
          <a:p>
            <a:pPr marL="457200" indent="-457200">
              <a:buFont typeface="Wingdings" charset="2"/>
              <a:buChar char="ü"/>
            </a:pPr>
            <a:r>
              <a:rPr lang="en-US" sz="2800" dirty="0"/>
              <a:t>Writing utensil (pen, pencil, I don’t really care!)</a:t>
            </a:r>
          </a:p>
          <a:p>
            <a:pPr marL="457200" indent="-457200">
              <a:buFont typeface="Wingdings" charset="2"/>
              <a:buChar char="ü"/>
            </a:pPr>
            <a:r>
              <a:rPr lang="en-US" sz="2800" dirty="0"/>
              <a:t>iPad</a:t>
            </a:r>
          </a:p>
        </p:txBody>
      </p:sp>
    </p:spTree>
    <p:extLst>
      <p:ext uri="{BB962C8B-B14F-4D97-AF65-F5344CB8AC3E}">
        <p14:creationId xmlns:p14="http://schemas.microsoft.com/office/powerpoint/2010/main" val="215651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76D859-02E6-F20E-7625-8739E7A99335}"/>
              </a:ext>
            </a:extLst>
          </p:cNvPr>
          <p:cNvSpPr txBox="1"/>
          <p:nvPr/>
        </p:nvSpPr>
        <p:spPr>
          <a:xfrm>
            <a:off x="8409986" y="0"/>
            <a:ext cx="3782014" cy="5632311"/>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Creation of STEAM products (button designs, Thank You cards</a:t>
            </a:r>
            <a:br>
              <a:rPr lang="en-US" sz="3000" dirty="0">
                <a:solidFill>
                  <a:srgbClr val="7030A0"/>
                </a:solidFill>
              </a:rPr>
            </a:br>
            <a:br>
              <a:rPr lang="en-US" sz="3000" dirty="0">
                <a:solidFill>
                  <a:srgbClr val="7030A0"/>
                </a:solidFill>
              </a:rPr>
            </a:br>
            <a:r>
              <a:rPr lang="en-US" sz="3000" dirty="0">
                <a:solidFill>
                  <a:srgbClr val="7030A0"/>
                </a:solidFill>
              </a:rPr>
              <a:t>	        or</a:t>
            </a:r>
            <a:br>
              <a:rPr lang="en-US" sz="3000" dirty="0">
                <a:solidFill>
                  <a:srgbClr val="7030A0"/>
                </a:solidFill>
              </a:rPr>
            </a:br>
            <a:endParaRPr lang="en-US" sz="3000" dirty="0">
              <a:solidFill>
                <a:srgbClr val="7030A0"/>
              </a:solidFill>
            </a:endParaRPr>
          </a:p>
          <a:p>
            <a:pPr marL="457200" indent="-457200">
              <a:buFont typeface="Arial" panose="020B0604020202020204" pitchFamily="34" charset="0"/>
              <a:buChar char="•"/>
            </a:pPr>
            <a:r>
              <a:rPr lang="en-US" sz="3000" dirty="0">
                <a:solidFill>
                  <a:srgbClr val="7030A0"/>
                </a:solidFill>
              </a:rPr>
              <a:t>What are some of the best deals we can get for School Store items?</a:t>
            </a:r>
          </a:p>
        </p:txBody>
      </p:sp>
      <p:sp>
        <p:nvSpPr>
          <p:cNvPr id="4" name="TextBox 3">
            <a:extLst>
              <a:ext uri="{FF2B5EF4-FFF2-40B4-BE49-F238E27FC236}">
                <a16:creationId xmlns:a16="http://schemas.microsoft.com/office/drawing/2014/main" id="{49BB6EFA-FCDF-3FC5-9FE6-A3336AB4707D}"/>
              </a:ext>
            </a:extLst>
          </p:cNvPr>
          <p:cNvSpPr txBox="1"/>
          <p:nvPr/>
        </p:nvSpPr>
        <p:spPr>
          <a:xfrm>
            <a:off x="0" y="0"/>
            <a:ext cx="8204200" cy="6555641"/>
          </a:xfrm>
          <a:prstGeom prst="rect">
            <a:avLst/>
          </a:prstGeom>
          <a:noFill/>
        </p:spPr>
        <p:txBody>
          <a:bodyPr wrap="square" rtlCol="0">
            <a:spAutoFit/>
          </a:bodyPr>
          <a:lstStyle/>
          <a:p>
            <a:r>
              <a:rPr lang="en-US" sz="2800" b="1" i="1" u="sng" dirty="0"/>
              <a:t>Items We Want to Look Up:</a:t>
            </a:r>
          </a:p>
          <a:p>
            <a:pPr marL="342900" indent="-342900">
              <a:buFont typeface="Arial" panose="020B0604020202020204" pitchFamily="34" charset="0"/>
              <a:buChar char="•"/>
            </a:pPr>
            <a:r>
              <a:rPr lang="en-US" sz="2800" dirty="0"/>
              <a:t>Personalized pencils (wooden)</a:t>
            </a:r>
          </a:p>
          <a:p>
            <a:pPr marL="342900" indent="-342900">
              <a:buFont typeface="Arial" panose="020B0604020202020204" pitchFamily="34" charset="0"/>
              <a:buChar char="•"/>
            </a:pPr>
            <a:r>
              <a:rPr lang="en-US" sz="2800" dirty="0"/>
              <a:t>Mechanical pencils</a:t>
            </a:r>
          </a:p>
          <a:p>
            <a:pPr marL="342900" indent="-342900">
              <a:buFont typeface="Arial" panose="020B0604020202020204" pitchFamily="34" charset="0"/>
              <a:buChar char="•"/>
            </a:pPr>
            <a:r>
              <a:rPr lang="en-US" sz="2800" dirty="0"/>
              <a:t>Pens</a:t>
            </a:r>
          </a:p>
          <a:p>
            <a:pPr marL="342900" indent="-342900">
              <a:buFont typeface="Arial" panose="020B0604020202020204" pitchFamily="34" charset="0"/>
              <a:buChar char="•"/>
            </a:pPr>
            <a:r>
              <a:rPr lang="en-US" sz="2800" dirty="0"/>
              <a:t>Pens with Stylus</a:t>
            </a:r>
          </a:p>
          <a:p>
            <a:pPr marL="342900" indent="-342900">
              <a:buFont typeface="Arial" panose="020B0604020202020204" pitchFamily="34" charset="0"/>
              <a:buChar char="•"/>
            </a:pPr>
            <a:r>
              <a:rPr lang="en-US" sz="2800" dirty="0"/>
              <a:t>Stickers</a:t>
            </a:r>
          </a:p>
          <a:p>
            <a:pPr marL="342900" indent="-342900">
              <a:buFont typeface="Arial" panose="020B0604020202020204" pitchFamily="34" charset="0"/>
              <a:buChar char="•"/>
            </a:pPr>
            <a:r>
              <a:rPr lang="en-US" sz="2800" dirty="0"/>
              <a:t>Key Chains</a:t>
            </a:r>
          </a:p>
          <a:p>
            <a:pPr marL="342900" indent="-342900">
              <a:buFont typeface="Arial" panose="020B0604020202020204" pitchFamily="34" charset="0"/>
              <a:buChar char="•"/>
            </a:pPr>
            <a:r>
              <a:rPr lang="en-US" sz="2800" dirty="0"/>
              <a:t>Water bottles</a:t>
            </a:r>
          </a:p>
          <a:p>
            <a:pPr marL="342900" indent="-342900">
              <a:buFont typeface="Arial" panose="020B0604020202020204" pitchFamily="34" charset="0"/>
              <a:buChar char="•"/>
            </a:pPr>
            <a:r>
              <a:rPr lang="en-US" sz="2800" dirty="0"/>
              <a:t>Mugs</a:t>
            </a:r>
          </a:p>
          <a:p>
            <a:pPr marL="342900" indent="-342900">
              <a:buFont typeface="Arial" panose="020B0604020202020204" pitchFamily="34" charset="0"/>
              <a:buChar char="•"/>
            </a:pPr>
            <a:r>
              <a:rPr lang="en-US" sz="2800" dirty="0"/>
              <a:t>Drawstring bags</a:t>
            </a:r>
          </a:p>
          <a:p>
            <a:pPr marL="342900" indent="-342900">
              <a:buFont typeface="Arial" panose="020B0604020202020204" pitchFamily="34" charset="0"/>
              <a:buChar char="•"/>
            </a:pPr>
            <a:r>
              <a:rPr lang="en-US" sz="2800" dirty="0"/>
              <a:t>Beaded necklaces</a:t>
            </a:r>
          </a:p>
          <a:p>
            <a:pPr marL="342900" indent="-342900">
              <a:buFont typeface="Arial" panose="020B0604020202020204" pitchFamily="34" charset="0"/>
              <a:buChar char="•"/>
            </a:pPr>
            <a:r>
              <a:rPr lang="en-US" sz="2800" dirty="0"/>
              <a:t>Lanyards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b="1" i="1" dirty="0"/>
              <a:t>Choose a couple of these to research and write your name on the board.  </a:t>
            </a:r>
          </a:p>
        </p:txBody>
      </p:sp>
    </p:spTree>
    <p:extLst>
      <p:ext uri="{BB962C8B-B14F-4D97-AF65-F5344CB8AC3E}">
        <p14:creationId xmlns:p14="http://schemas.microsoft.com/office/powerpoint/2010/main" val="166910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15, 2023</a:t>
            </a:r>
            <a:br>
              <a:rPr lang="en-US" dirty="0"/>
            </a:br>
            <a:r>
              <a:rPr lang="en-US" dirty="0"/>
              <a:t>8</a:t>
            </a:r>
            <a:r>
              <a:rPr lang="en-US" baseline="30000" dirty="0"/>
              <a:t>th</a:t>
            </a:r>
            <a:r>
              <a:rPr lang="en-US" dirty="0"/>
              <a:t> grade STEAM</a:t>
            </a:r>
          </a:p>
        </p:txBody>
      </p:sp>
      <p:sp>
        <p:nvSpPr>
          <p:cNvPr id="3" name="TextBox 2"/>
          <p:cNvSpPr txBox="1"/>
          <p:nvPr/>
        </p:nvSpPr>
        <p:spPr>
          <a:xfrm>
            <a:off x="0" y="1348800"/>
            <a:ext cx="7669763" cy="4955203"/>
          </a:xfrm>
          <a:prstGeom prst="rect">
            <a:avLst/>
          </a:prstGeom>
          <a:noFill/>
        </p:spPr>
        <p:txBody>
          <a:bodyPr wrap="square" rtlCol="0">
            <a:spAutoFit/>
          </a:bodyPr>
          <a:lstStyle/>
          <a:p>
            <a:pPr marL="342900" indent="-342900">
              <a:buFont typeface="Arial"/>
              <a:buChar char="•"/>
            </a:pPr>
            <a:r>
              <a:rPr lang="en-US" sz="2800" dirty="0"/>
              <a:t>Attendance</a:t>
            </a:r>
            <a:br>
              <a:rPr lang="en-US" sz="2800" dirty="0"/>
            </a:br>
            <a:endParaRPr lang="en-US" sz="2800" dirty="0"/>
          </a:p>
          <a:p>
            <a:pPr marL="342900" indent="-342900">
              <a:buFont typeface="Arial"/>
              <a:buChar char="•"/>
            </a:pPr>
            <a:r>
              <a:rPr lang="en-US" sz="3200" dirty="0"/>
              <a:t>Hand out “</a:t>
            </a:r>
            <a:r>
              <a:rPr lang="en-US" sz="3200" b="1" i="1" u="sng" dirty="0"/>
              <a:t>Science Festival Planning Sheet #2</a:t>
            </a:r>
            <a:r>
              <a:rPr lang="en-US" sz="3200" dirty="0"/>
              <a:t>”</a:t>
            </a:r>
            <a:br>
              <a:rPr lang="en-US" sz="3200" dirty="0"/>
            </a:br>
            <a:endParaRPr lang="en-US" sz="2800" dirty="0"/>
          </a:p>
          <a:p>
            <a:pPr marL="342900" indent="-342900">
              <a:buFont typeface="Arial"/>
              <a:buChar char="•"/>
            </a:pPr>
            <a:r>
              <a:rPr lang="en-US" sz="2800" dirty="0"/>
              <a:t>Continued planning for Science Festival</a:t>
            </a:r>
            <a:br>
              <a:rPr lang="en-US" sz="2800" dirty="0"/>
            </a:br>
            <a:endParaRPr lang="en-US" sz="2800" dirty="0"/>
          </a:p>
          <a:p>
            <a:pPr marL="342900" indent="-342900">
              <a:buFont typeface="Arial"/>
              <a:buChar char="•"/>
            </a:pPr>
            <a:r>
              <a:rPr lang="en-US" sz="2800" dirty="0"/>
              <a:t>You will turn this sheet in at the end.  It should be DETAILED!  Put it in the “Turn in Box”</a:t>
            </a:r>
          </a:p>
          <a:p>
            <a:pPr marL="342900" indent="-342900">
              <a:buFont typeface="Arial"/>
              <a:buChar char="•"/>
            </a:pPr>
            <a:r>
              <a:rPr lang="en-US" sz="2800" dirty="0"/>
              <a:t>Turn in the document about </a:t>
            </a:r>
            <a:r>
              <a:rPr lang="en-US" sz="2800"/>
              <a:t>your description to </a:t>
            </a:r>
            <a:r>
              <a:rPr lang="en-US" sz="2800" dirty="0"/>
              <a:t>Schoology</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some specific things we will need and do for our Science Festival project?</a:t>
            </a:r>
          </a:p>
        </p:txBody>
      </p:sp>
    </p:spTree>
    <p:extLst>
      <p:ext uri="{BB962C8B-B14F-4D97-AF65-F5344CB8AC3E}">
        <p14:creationId xmlns:p14="http://schemas.microsoft.com/office/powerpoint/2010/main" val="3445703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September 18,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979468"/>
            <a:ext cx="7987004" cy="3724096"/>
          </a:xfrm>
          <a:prstGeom prst="rect">
            <a:avLst/>
          </a:prstGeom>
          <a:noFill/>
        </p:spPr>
        <p:txBody>
          <a:bodyPr wrap="square" rtlCol="0">
            <a:spAutoFit/>
          </a:bodyPr>
          <a:lstStyle/>
          <a:p>
            <a:pPr marL="342900" indent="-342900">
              <a:buFont typeface="Arial"/>
              <a:buChar char="•"/>
            </a:pPr>
            <a:r>
              <a:rPr lang="en-US" sz="2800" dirty="0"/>
              <a:t>Attendance/Kahoot Brain Stretcher</a:t>
            </a:r>
            <a:br>
              <a:rPr lang="en-US" sz="2800" dirty="0"/>
            </a:br>
            <a:endParaRPr lang="en-US" sz="2800" dirty="0"/>
          </a:p>
          <a:p>
            <a:pPr marL="342900" indent="-342900">
              <a:buFont typeface="Arial"/>
              <a:buChar char="•"/>
            </a:pPr>
            <a:r>
              <a:rPr lang="en-US" sz="2800" dirty="0"/>
              <a:t>Discuss types of Logos</a:t>
            </a:r>
            <a:br>
              <a:rPr lang="en-US" sz="2800" dirty="0"/>
            </a:br>
            <a:endParaRPr lang="en-US" sz="2800" dirty="0"/>
          </a:p>
          <a:p>
            <a:pPr marL="342900" indent="-342900">
              <a:buFont typeface="Arial"/>
              <a:buChar char="•"/>
            </a:pPr>
            <a:r>
              <a:rPr lang="en-US" sz="2800" dirty="0"/>
              <a:t>Next steps:</a:t>
            </a:r>
          </a:p>
          <a:p>
            <a:pPr marL="1371600" lvl="2" indent="-457200">
              <a:buFont typeface="Arial" panose="020B0604020202020204" pitchFamily="34" charset="0"/>
              <a:buChar char="•"/>
            </a:pPr>
            <a:r>
              <a:rPr lang="en-US" sz="3200" dirty="0">
                <a:solidFill>
                  <a:srgbClr val="7030A0"/>
                </a:solidFill>
              </a:rPr>
              <a:t>Name for product/company</a:t>
            </a:r>
          </a:p>
          <a:p>
            <a:pPr marL="1371600" lvl="2" indent="-457200">
              <a:buFont typeface="Arial" panose="020B0604020202020204" pitchFamily="34" charset="0"/>
              <a:buChar char="•"/>
            </a:pPr>
            <a:r>
              <a:rPr lang="en-US" sz="3200" dirty="0">
                <a:solidFill>
                  <a:srgbClr val="7030A0"/>
                </a:solidFill>
              </a:rPr>
              <a:t>Logo for your product</a:t>
            </a:r>
          </a:p>
          <a:p>
            <a:pPr marL="1371600" lvl="2" indent="-457200">
              <a:buFont typeface="Arial" panose="020B0604020202020204" pitchFamily="34" charset="0"/>
              <a:buChar char="•"/>
            </a:pPr>
            <a:r>
              <a:rPr lang="en-US" sz="3200" dirty="0">
                <a:solidFill>
                  <a:srgbClr val="7030A0"/>
                </a:solidFill>
              </a:rPr>
              <a:t>Product description</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purpose do logos serve, and what main types of logos are there?</a:t>
            </a:r>
          </a:p>
        </p:txBody>
      </p:sp>
      <p:pic>
        <p:nvPicPr>
          <p:cNvPr id="5" name="Picture 4">
            <a:extLst>
              <a:ext uri="{FF2B5EF4-FFF2-40B4-BE49-F238E27FC236}">
                <a16:creationId xmlns:a16="http://schemas.microsoft.com/office/drawing/2014/main" id="{488D7337-C67A-4C74-4793-9F5B55F19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7518" y="3468231"/>
            <a:ext cx="5374482" cy="3408474"/>
          </a:xfrm>
          <a:prstGeom prst="rect">
            <a:avLst/>
          </a:prstGeom>
        </p:spPr>
      </p:pic>
    </p:spTree>
    <p:extLst>
      <p:ext uri="{BB962C8B-B14F-4D97-AF65-F5344CB8AC3E}">
        <p14:creationId xmlns:p14="http://schemas.microsoft.com/office/powerpoint/2010/main" val="1645714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443BC-A9C2-9145-940C-7FFF39E851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1" y="159930"/>
            <a:ext cx="5641618" cy="4152990"/>
          </a:xfrm>
          <a:prstGeom prst="rect">
            <a:avLst/>
          </a:prstGeom>
        </p:spPr>
      </p:pic>
      <p:pic>
        <p:nvPicPr>
          <p:cNvPr id="4" name="Picture 3">
            <a:extLst>
              <a:ext uri="{FF2B5EF4-FFF2-40B4-BE49-F238E27FC236}">
                <a16:creationId xmlns:a16="http://schemas.microsoft.com/office/drawing/2014/main" id="{BCD4E052-4336-EF48-B6CF-BA4B086514BD}"/>
              </a:ext>
            </a:extLst>
          </p:cNvPr>
          <p:cNvPicPr>
            <a:picLocks noChangeAspect="1"/>
          </p:cNvPicPr>
          <p:nvPr/>
        </p:nvPicPr>
        <p:blipFill>
          <a:blip r:embed="rId3"/>
          <a:stretch>
            <a:fillRect/>
          </a:stretch>
        </p:blipFill>
        <p:spPr>
          <a:xfrm>
            <a:off x="7283449" y="159930"/>
            <a:ext cx="4771390" cy="4752824"/>
          </a:xfrm>
          <a:prstGeom prst="rect">
            <a:avLst/>
          </a:prstGeom>
        </p:spPr>
      </p:pic>
      <p:pic>
        <p:nvPicPr>
          <p:cNvPr id="5" name="Picture 4">
            <a:extLst>
              <a:ext uri="{FF2B5EF4-FFF2-40B4-BE49-F238E27FC236}">
                <a16:creationId xmlns:a16="http://schemas.microsoft.com/office/drawing/2014/main" id="{A2E1ED41-C089-3B41-8A4A-45DE2D76CFD2}"/>
              </a:ext>
            </a:extLst>
          </p:cNvPr>
          <p:cNvPicPr>
            <a:picLocks noChangeAspect="1"/>
          </p:cNvPicPr>
          <p:nvPr/>
        </p:nvPicPr>
        <p:blipFill>
          <a:blip r:embed="rId4"/>
          <a:stretch>
            <a:fillRect/>
          </a:stretch>
        </p:blipFill>
        <p:spPr>
          <a:xfrm>
            <a:off x="4804691" y="2311400"/>
            <a:ext cx="3009900" cy="4546600"/>
          </a:xfrm>
          <a:prstGeom prst="rect">
            <a:avLst/>
          </a:prstGeom>
        </p:spPr>
      </p:pic>
    </p:spTree>
    <p:extLst>
      <p:ext uri="{BB962C8B-B14F-4D97-AF65-F5344CB8AC3E}">
        <p14:creationId xmlns:p14="http://schemas.microsoft.com/office/powerpoint/2010/main" val="17839781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098" name="Picture 2" descr="JARED Jewelry - Home | Facebook">
            <a:extLst>
              <a:ext uri="{FF2B5EF4-FFF2-40B4-BE49-F238E27FC236}">
                <a16:creationId xmlns:a16="http://schemas.microsoft.com/office/drawing/2014/main" id="{457391B7-7DDB-D340-AB0E-B3EA5D21F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73712" cy="35831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ared the Galleria of Jewelry Overstates the Diamond Weights on Its Jewelry,  Class Action Alleges - Top Class Actions">
            <a:extLst>
              <a:ext uri="{FF2B5EF4-FFF2-40B4-BE49-F238E27FC236}">
                <a16:creationId xmlns:a16="http://schemas.microsoft.com/office/drawing/2014/main" id="{32C19827-FF84-0440-9C25-1AF47110E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580" y="2571750"/>
            <a:ext cx="6452419"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519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F98AF-C75E-284C-AFED-1A3617F389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153" y="0"/>
            <a:ext cx="10813694" cy="6858000"/>
          </a:xfrm>
          <a:prstGeom prst="rect">
            <a:avLst/>
          </a:prstGeom>
        </p:spPr>
      </p:pic>
    </p:spTree>
    <p:extLst>
      <p:ext uri="{BB962C8B-B14F-4D97-AF65-F5344CB8AC3E}">
        <p14:creationId xmlns:p14="http://schemas.microsoft.com/office/powerpoint/2010/main" val="3961870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20,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979468"/>
            <a:ext cx="7987004" cy="5755422"/>
          </a:xfrm>
          <a:prstGeom prst="rect">
            <a:avLst/>
          </a:prstGeom>
          <a:noFill/>
        </p:spPr>
        <p:txBody>
          <a:bodyPr wrap="square" rtlCol="0">
            <a:spAutoFit/>
          </a:bodyPr>
          <a:lstStyle/>
          <a:p>
            <a:pPr marL="342900" indent="-342900">
              <a:buFont typeface="Arial"/>
              <a:buChar char="•"/>
            </a:pPr>
            <a:r>
              <a:rPr lang="en-US" sz="2400" dirty="0"/>
              <a:t>Attendance</a:t>
            </a:r>
            <a:br>
              <a:rPr lang="en-US" sz="2400" dirty="0"/>
            </a:br>
            <a:endParaRPr lang="en-US" sz="2400" dirty="0"/>
          </a:p>
          <a:p>
            <a:pPr marL="342900" indent="-342900">
              <a:buFont typeface="Arial"/>
              <a:buChar char="•"/>
            </a:pPr>
            <a:r>
              <a:rPr lang="en-US" sz="2400" dirty="0"/>
              <a:t>Was anybody gone yesterday?</a:t>
            </a:r>
          </a:p>
          <a:p>
            <a:pPr marL="800100" lvl="1" indent="-342900">
              <a:buFont typeface="Arial"/>
              <a:buChar char="•"/>
            </a:pPr>
            <a:r>
              <a:rPr lang="en-US" sz="2400" dirty="0"/>
              <a:t>Schoology Quiz:  </a:t>
            </a:r>
            <a:r>
              <a:rPr lang="en-US" sz="2400" b="1" i="1" u="sng" dirty="0"/>
              <a:t>Myth Busters Quiz</a:t>
            </a:r>
            <a:endParaRPr lang="en-US" sz="2400" dirty="0"/>
          </a:p>
          <a:p>
            <a:pPr marL="1257300" lvl="2" indent="-342900">
              <a:buFont typeface="Arial"/>
              <a:buChar char="•"/>
            </a:pPr>
            <a:r>
              <a:rPr lang="en-US" sz="2400" b="1" i="1" dirty="0"/>
              <a:t>There should be absolutely no talking during a quiz/test.</a:t>
            </a:r>
          </a:p>
          <a:p>
            <a:pPr marL="1257300" lvl="2" indent="-342900">
              <a:buFont typeface="Arial"/>
              <a:buChar char="•"/>
            </a:pPr>
            <a:r>
              <a:rPr lang="en-US" sz="2400" dirty="0"/>
              <a:t>Use your sheet from yesterday to help you.</a:t>
            </a:r>
            <a:br>
              <a:rPr lang="en-US" sz="2400" dirty="0"/>
            </a:br>
            <a:endParaRPr lang="en-US" sz="2400" dirty="0"/>
          </a:p>
          <a:p>
            <a:pPr marL="342900" indent="-342900">
              <a:buFont typeface="Arial"/>
              <a:buChar char="•"/>
            </a:pPr>
            <a:r>
              <a:rPr lang="en-US" sz="2400" dirty="0"/>
              <a:t>Top Inventions of All Time</a:t>
            </a:r>
            <a:br>
              <a:rPr lang="en-US" sz="2400" dirty="0"/>
            </a:br>
            <a:endParaRPr lang="en-US" sz="2400" dirty="0"/>
          </a:p>
          <a:p>
            <a:pPr marL="342900" indent="-342900">
              <a:buFont typeface="Arial"/>
              <a:buChar char="•"/>
            </a:pPr>
            <a:r>
              <a:rPr lang="en-US" sz="2400" dirty="0"/>
              <a:t>Next steps:</a:t>
            </a:r>
          </a:p>
          <a:p>
            <a:pPr marL="1371600" lvl="2" indent="-457200">
              <a:buFont typeface="Arial" panose="020B0604020202020204" pitchFamily="34" charset="0"/>
              <a:buChar char="•"/>
            </a:pPr>
            <a:r>
              <a:rPr lang="en-US" sz="2400" dirty="0">
                <a:solidFill>
                  <a:srgbClr val="7030A0"/>
                </a:solidFill>
              </a:rPr>
              <a:t>Name for product/company</a:t>
            </a:r>
          </a:p>
          <a:p>
            <a:pPr marL="1371600" lvl="2" indent="-457200">
              <a:buFont typeface="Arial" panose="020B0604020202020204" pitchFamily="34" charset="0"/>
              <a:buChar char="•"/>
            </a:pPr>
            <a:r>
              <a:rPr lang="en-US" sz="2400" dirty="0">
                <a:solidFill>
                  <a:srgbClr val="7030A0"/>
                </a:solidFill>
              </a:rPr>
              <a:t>Logo for your product</a:t>
            </a:r>
          </a:p>
          <a:p>
            <a:pPr marL="1371600" lvl="2" indent="-457200">
              <a:buFont typeface="Arial" panose="020B0604020202020204" pitchFamily="34" charset="0"/>
              <a:buChar char="•"/>
            </a:pPr>
            <a:r>
              <a:rPr lang="en-US" sz="2400" dirty="0">
                <a:solidFill>
                  <a:srgbClr val="7030A0"/>
                </a:solidFill>
              </a:rPr>
              <a:t>Product description/Writing out</a:t>
            </a:r>
            <a:br>
              <a:rPr lang="en-US" sz="3200" dirty="0">
                <a:solidFill>
                  <a:srgbClr val="7030A0"/>
                </a:solidFill>
              </a:rPr>
            </a:br>
            <a:r>
              <a:rPr lang="en-US" sz="2400" dirty="0">
                <a:solidFill>
                  <a:srgbClr val="7030A0"/>
                </a:solidFill>
              </a:rPr>
              <a:t>your script.</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purpose do logos serve, and what main types of logos are there?</a:t>
            </a:r>
          </a:p>
        </p:txBody>
      </p:sp>
      <p:pic>
        <p:nvPicPr>
          <p:cNvPr id="5" name="Picture 4">
            <a:extLst>
              <a:ext uri="{FF2B5EF4-FFF2-40B4-BE49-F238E27FC236}">
                <a16:creationId xmlns:a16="http://schemas.microsoft.com/office/drawing/2014/main" id="{488D7337-C67A-4C74-4793-9F5B55F19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7518" y="3468231"/>
            <a:ext cx="5374482" cy="3408474"/>
          </a:xfrm>
          <a:prstGeom prst="rect">
            <a:avLst/>
          </a:prstGeom>
        </p:spPr>
      </p:pic>
    </p:spTree>
    <p:extLst>
      <p:ext uri="{BB962C8B-B14F-4D97-AF65-F5344CB8AC3E}">
        <p14:creationId xmlns:p14="http://schemas.microsoft.com/office/powerpoint/2010/main" val="16356079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20, 2023</a:t>
            </a:r>
            <a:br>
              <a:rPr lang="en-US" dirty="0"/>
            </a:br>
            <a:r>
              <a:rPr lang="en-US" dirty="0"/>
              <a:t>8</a:t>
            </a:r>
            <a:r>
              <a:rPr lang="en-US" baseline="30000" dirty="0"/>
              <a:t>th</a:t>
            </a:r>
            <a:r>
              <a:rPr lang="en-US" dirty="0"/>
              <a:t> grade STEAM</a:t>
            </a:r>
          </a:p>
        </p:txBody>
      </p:sp>
      <p:sp>
        <p:nvSpPr>
          <p:cNvPr id="3" name="TextBox 2"/>
          <p:cNvSpPr txBox="1"/>
          <p:nvPr/>
        </p:nvSpPr>
        <p:spPr>
          <a:xfrm>
            <a:off x="0" y="1348800"/>
            <a:ext cx="7669763" cy="5786199"/>
          </a:xfrm>
          <a:prstGeom prst="rect">
            <a:avLst/>
          </a:prstGeom>
          <a:noFill/>
        </p:spPr>
        <p:txBody>
          <a:bodyPr wrap="square" rtlCol="0">
            <a:spAutoFit/>
          </a:bodyPr>
          <a:lstStyle/>
          <a:p>
            <a:pPr marL="342900" indent="-342900">
              <a:buFont typeface="Arial"/>
              <a:buChar char="•"/>
            </a:pPr>
            <a:r>
              <a:rPr lang="en-US" sz="2600" dirty="0"/>
              <a:t>Attendance</a:t>
            </a:r>
            <a:br>
              <a:rPr lang="en-US" sz="2600" dirty="0"/>
            </a:br>
            <a:endParaRPr lang="en-US" sz="2600" dirty="0"/>
          </a:p>
          <a:p>
            <a:pPr marL="342900" indent="-342900">
              <a:buFont typeface="Arial"/>
              <a:buChar char="•"/>
            </a:pPr>
            <a:r>
              <a:rPr lang="en-US" sz="2600" dirty="0"/>
              <a:t>Was anybody gone yesterday?</a:t>
            </a:r>
          </a:p>
          <a:p>
            <a:pPr marL="800100" lvl="1" indent="-342900">
              <a:buFont typeface="Arial"/>
              <a:buChar char="•"/>
            </a:pPr>
            <a:r>
              <a:rPr lang="en-US" sz="2600" dirty="0"/>
              <a:t>Schoology Quiz:  </a:t>
            </a:r>
            <a:r>
              <a:rPr lang="en-US" sz="2600" b="1" i="1" u="sng" dirty="0"/>
              <a:t>Myth Busters Quiz</a:t>
            </a:r>
            <a:endParaRPr lang="en-US" sz="2600" dirty="0"/>
          </a:p>
          <a:p>
            <a:pPr marL="1257300" lvl="2" indent="-342900">
              <a:buFont typeface="Arial"/>
              <a:buChar char="•"/>
            </a:pPr>
            <a:r>
              <a:rPr lang="en-US" sz="2600" b="1" i="1" dirty="0"/>
              <a:t>There should be absolutely no talking during a quiz/test.</a:t>
            </a:r>
          </a:p>
          <a:p>
            <a:pPr marL="1257300" lvl="2" indent="-342900">
              <a:buFont typeface="Arial"/>
              <a:buChar char="•"/>
            </a:pPr>
            <a:r>
              <a:rPr lang="en-US" sz="2600" dirty="0"/>
              <a:t>Use your sheet from yesterday to help you.</a:t>
            </a:r>
          </a:p>
          <a:p>
            <a:pPr marL="342900" indent="-342900">
              <a:buFont typeface="Arial"/>
              <a:buChar char="•"/>
            </a:pPr>
            <a:r>
              <a:rPr lang="en-US" sz="2600" dirty="0"/>
              <a:t>Begin planning 1</a:t>
            </a:r>
            <a:r>
              <a:rPr lang="en-US" sz="2600" baseline="30000" dirty="0"/>
              <a:t>st</a:t>
            </a:r>
            <a:r>
              <a:rPr lang="en-US" sz="2600" dirty="0"/>
              <a:t> demonstration</a:t>
            </a:r>
          </a:p>
          <a:p>
            <a:pPr marL="1257300" lvl="2" indent="-342900">
              <a:buFont typeface="Arial"/>
              <a:buChar char="•"/>
            </a:pPr>
            <a:r>
              <a:rPr lang="en-US" sz="2600" dirty="0"/>
              <a:t>What are you planning on doing?</a:t>
            </a:r>
          </a:p>
          <a:p>
            <a:pPr marL="1257300" lvl="2" indent="-342900">
              <a:buFont typeface="Arial"/>
              <a:buChar char="•"/>
            </a:pPr>
            <a:r>
              <a:rPr lang="en-US" sz="2600" dirty="0"/>
              <a:t>What do you need?</a:t>
            </a:r>
            <a:br>
              <a:rPr lang="en-US" sz="2600" dirty="0"/>
            </a:br>
            <a:endParaRPr lang="en-US" sz="2600" dirty="0"/>
          </a:p>
          <a:p>
            <a:pPr marL="342900" indent="-342900">
              <a:buFont typeface="Arial"/>
              <a:buChar char="•"/>
            </a:pPr>
            <a:r>
              <a:rPr lang="en-US" sz="2600" dirty="0"/>
              <a:t>Finish buttons, cards, or looking up prices</a:t>
            </a:r>
          </a:p>
          <a:p>
            <a:pPr marL="1257300" lvl="2" indent="-342900">
              <a:buFont typeface="Arial"/>
              <a:buChar char="•"/>
            </a:pPr>
            <a:r>
              <a:rPr lang="en-US" sz="2600" dirty="0"/>
              <a:t>Will make buttons on Friday</a:t>
            </a:r>
          </a:p>
          <a:p>
            <a:pPr marL="342900" indent="-342900">
              <a:buFont typeface="Arial"/>
              <a:buChar char="•"/>
            </a:pPr>
            <a:endParaRPr lang="en-US" sz="3200" dirty="0"/>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some specific things we will need and do for our Science Festival project?</a:t>
            </a:r>
          </a:p>
        </p:txBody>
      </p:sp>
    </p:spTree>
    <p:extLst>
      <p:ext uri="{BB962C8B-B14F-4D97-AF65-F5344CB8AC3E}">
        <p14:creationId xmlns:p14="http://schemas.microsoft.com/office/powerpoint/2010/main" val="3012700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21, 2023</a:t>
            </a:r>
            <a:br>
              <a:rPr lang="en-US" dirty="0"/>
            </a:br>
            <a:r>
              <a:rPr lang="en-US" dirty="0"/>
              <a:t>6</a:t>
            </a:r>
            <a:r>
              <a:rPr lang="en-US" baseline="30000" dirty="0"/>
              <a:t>th</a:t>
            </a:r>
            <a:r>
              <a:rPr lang="en-US" dirty="0"/>
              <a:t> grade STEAM</a:t>
            </a:r>
          </a:p>
        </p:txBody>
      </p:sp>
      <p:sp>
        <p:nvSpPr>
          <p:cNvPr id="3" name="TextBox 2"/>
          <p:cNvSpPr txBox="1"/>
          <p:nvPr/>
        </p:nvSpPr>
        <p:spPr>
          <a:xfrm>
            <a:off x="0" y="979468"/>
            <a:ext cx="7987004" cy="5262979"/>
          </a:xfrm>
          <a:prstGeom prst="rect">
            <a:avLst/>
          </a:prstGeom>
          <a:noFill/>
        </p:spPr>
        <p:txBody>
          <a:bodyPr wrap="square" rtlCol="0">
            <a:spAutoFit/>
          </a:bodyPr>
          <a:lstStyle/>
          <a:p>
            <a:pPr marL="342900" indent="-342900">
              <a:buFont typeface="Arial"/>
              <a:buChar char="•"/>
            </a:pPr>
            <a:r>
              <a:rPr lang="en-US" sz="2400" dirty="0"/>
              <a:t>Attendance/Brain Stretcher</a:t>
            </a:r>
            <a:br>
              <a:rPr lang="en-US" sz="2400" dirty="0"/>
            </a:br>
            <a:endParaRPr lang="en-US" sz="2400" dirty="0"/>
          </a:p>
          <a:p>
            <a:pPr marL="342900" indent="-342900">
              <a:buFont typeface="Arial"/>
              <a:buChar char="•"/>
            </a:pPr>
            <a:r>
              <a:rPr lang="en-US" sz="2400" dirty="0"/>
              <a:t>From yesterday--Top Inventions of All Time—see who won!</a:t>
            </a:r>
            <a:br>
              <a:rPr lang="en-US" sz="2400" dirty="0"/>
            </a:br>
            <a:endParaRPr lang="en-US" sz="2400" dirty="0"/>
          </a:p>
          <a:p>
            <a:pPr marL="342900" indent="-342900">
              <a:buFont typeface="Arial"/>
              <a:buChar char="•"/>
            </a:pPr>
            <a:r>
              <a:rPr lang="en-US" sz="2400" dirty="0"/>
              <a:t>Discuss making pitches</a:t>
            </a:r>
          </a:p>
          <a:p>
            <a:pPr marL="800100" lvl="1" indent="-342900">
              <a:buFont typeface="Arial"/>
              <a:buChar char="•"/>
            </a:pPr>
            <a:r>
              <a:rPr lang="en-US" sz="2400" dirty="0"/>
              <a:t>Video:  Top Shark Tank Pitches</a:t>
            </a:r>
            <a:br>
              <a:rPr lang="en-US" sz="2400" dirty="0"/>
            </a:br>
            <a:endParaRPr lang="en-US" sz="2400" dirty="0"/>
          </a:p>
          <a:p>
            <a:pPr marL="342900" indent="-342900">
              <a:buFont typeface="Arial"/>
              <a:buChar char="•"/>
            </a:pPr>
            <a:r>
              <a:rPr lang="en-US" sz="2400" dirty="0"/>
              <a:t>Missing assignments</a:t>
            </a:r>
            <a:br>
              <a:rPr lang="en-US" sz="2400" dirty="0"/>
            </a:br>
            <a:endParaRPr lang="en-US" sz="2400" dirty="0"/>
          </a:p>
          <a:p>
            <a:pPr marL="342900" indent="-342900">
              <a:buFont typeface="Arial"/>
              <a:buChar char="•"/>
            </a:pPr>
            <a:r>
              <a:rPr lang="en-US" sz="2400" dirty="0"/>
              <a:t>Next steps:</a:t>
            </a:r>
          </a:p>
          <a:p>
            <a:pPr marL="1371600" lvl="2" indent="-457200">
              <a:buFont typeface="Arial" panose="020B0604020202020204" pitchFamily="34" charset="0"/>
              <a:buChar char="•"/>
            </a:pPr>
            <a:r>
              <a:rPr lang="en-US" sz="2400" dirty="0">
                <a:solidFill>
                  <a:srgbClr val="7030A0"/>
                </a:solidFill>
              </a:rPr>
              <a:t>Name for product/company</a:t>
            </a:r>
          </a:p>
          <a:p>
            <a:pPr marL="1371600" lvl="2" indent="-457200">
              <a:buFont typeface="Arial" panose="020B0604020202020204" pitchFamily="34" charset="0"/>
              <a:buChar char="•"/>
            </a:pPr>
            <a:r>
              <a:rPr lang="en-US" sz="2400" b="1" i="1" u="sng" dirty="0">
                <a:solidFill>
                  <a:srgbClr val="7030A0"/>
                </a:solidFill>
              </a:rPr>
              <a:t>Logo</a:t>
            </a:r>
            <a:r>
              <a:rPr lang="en-US" sz="2400" dirty="0">
                <a:solidFill>
                  <a:srgbClr val="7030A0"/>
                </a:solidFill>
              </a:rPr>
              <a:t> for your product</a:t>
            </a:r>
          </a:p>
          <a:p>
            <a:pPr marL="1371600" lvl="2" indent="-457200">
              <a:buFont typeface="Arial" panose="020B0604020202020204" pitchFamily="34" charset="0"/>
              <a:buChar char="•"/>
            </a:pPr>
            <a:r>
              <a:rPr lang="en-US" sz="2400" b="1" i="1" u="sng" dirty="0">
                <a:solidFill>
                  <a:srgbClr val="7030A0"/>
                </a:solidFill>
              </a:rPr>
              <a:t>Product description</a:t>
            </a:r>
          </a:p>
          <a:p>
            <a:pPr marL="1371600" lvl="2" indent="-457200">
              <a:buFont typeface="Arial" panose="020B0604020202020204" pitchFamily="34" charset="0"/>
              <a:buChar char="•"/>
            </a:pPr>
            <a:r>
              <a:rPr lang="en-US" sz="2400" dirty="0">
                <a:solidFill>
                  <a:srgbClr val="7030A0"/>
                </a:solidFill>
              </a:rPr>
              <a:t>Begin writing out your </a:t>
            </a:r>
            <a:r>
              <a:rPr lang="en-US" sz="2400" b="1" i="1" u="sng" dirty="0">
                <a:solidFill>
                  <a:srgbClr val="7030A0"/>
                </a:solidFill>
              </a:rPr>
              <a:t>Script</a:t>
            </a:r>
            <a:endParaRPr lang="en-US" sz="2400" dirty="0">
              <a:solidFill>
                <a:srgbClr val="7030A0"/>
              </a:solidFill>
            </a:endParaRP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t>Learning Target:</a:t>
            </a:r>
          </a:p>
          <a:p>
            <a:pPr marL="457200" indent="-457200">
              <a:buFont typeface="Arial" panose="020B0604020202020204" pitchFamily="34" charset="0"/>
              <a:buChar char="•"/>
            </a:pPr>
            <a:r>
              <a:rPr lang="en-US" sz="2800" dirty="0"/>
              <a:t>What purpose do logos serve, and what main types of logos are there?</a:t>
            </a:r>
          </a:p>
        </p:txBody>
      </p:sp>
      <p:pic>
        <p:nvPicPr>
          <p:cNvPr id="5" name="Picture 4">
            <a:extLst>
              <a:ext uri="{FF2B5EF4-FFF2-40B4-BE49-F238E27FC236}">
                <a16:creationId xmlns:a16="http://schemas.microsoft.com/office/drawing/2014/main" id="{488D7337-C67A-4C74-4793-9F5B55F19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7518" y="3468231"/>
            <a:ext cx="5374482" cy="3408474"/>
          </a:xfrm>
          <a:prstGeom prst="rect">
            <a:avLst/>
          </a:prstGeom>
        </p:spPr>
      </p:pic>
    </p:spTree>
    <p:extLst>
      <p:ext uri="{BB962C8B-B14F-4D97-AF65-F5344CB8AC3E}">
        <p14:creationId xmlns:p14="http://schemas.microsoft.com/office/powerpoint/2010/main" val="9226989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“Plan”—Thursday September 21,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167268" y="1382254"/>
            <a:ext cx="7669763" cy="3477875"/>
          </a:xfrm>
          <a:prstGeom prst="rect">
            <a:avLst/>
          </a:prstGeom>
          <a:noFill/>
        </p:spPr>
        <p:txBody>
          <a:bodyPr wrap="square" rtlCol="0">
            <a:spAutoFit/>
          </a:bodyPr>
          <a:lstStyle/>
          <a:p>
            <a:pPr marL="342900" indent="-342900">
              <a:buFont typeface="Arial"/>
              <a:buChar char="•"/>
            </a:pPr>
            <a:r>
              <a:rPr lang="en-US" sz="2600" dirty="0"/>
              <a:t>Attendance</a:t>
            </a:r>
            <a:br>
              <a:rPr lang="en-US" sz="2600" dirty="0"/>
            </a:br>
            <a:endParaRPr lang="en-US" sz="2600" dirty="0"/>
          </a:p>
          <a:p>
            <a:pPr marL="342900" indent="-342900">
              <a:buFont typeface="Arial"/>
              <a:buChar char="•"/>
            </a:pPr>
            <a:r>
              <a:rPr lang="en-US" sz="2600" dirty="0"/>
              <a:t>Electricity Demonstration</a:t>
            </a:r>
            <a:br>
              <a:rPr lang="en-US" sz="3200" dirty="0"/>
            </a:br>
            <a:endParaRPr lang="en-US" sz="3200" dirty="0"/>
          </a:p>
          <a:p>
            <a:pPr marL="342900" indent="-342900">
              <a:buFont typeface="Arial"/>
              <a:buChar char="•"/>
            </a:pPr>
            <a:r>
              <a:rPr lang="en-US" sz="3200" dirty="0"/>
              <a:t>If time:</a:t>
            </a:r>
          </a:p>
          <a:p>
            <a:pPr marL="800100" lvl="1" indent="-342900">
              <a:buFont typeface="Arial"/>
              <a:buChar char="•"/>
            </a:pPr>
            <a:r>
              <a:rPr lang="en-US" sz="2600" dirty="0"/>
              <a:t>Brain Stretcher</a:t>
            </a:r>
          </a:p>
          <a:p>
            <a:pPr marL="800100" lvl="1" indent="-342900">
              <a:buFont typeface="Arial"/>
              <a:buChar char="•"/>
            </a:pPr>
            <a:r>
              <a:rPr lang="en-US" sz="2600" dirty="0"/>
              <a:t>Button designs for 8</a:t>
            </a:r>
            <a:r>
              <a:rPr lang="en-US" sz="2600" baseline="30000" dirty="0"/>
              <a:t>th</a:t>
            </a:r>
            <a:r>
              <a:rPr lang="en-US" sz="2600" dirty="0"/>
              <a:t> grade, discuss more on pitches with 7</a:t>
            </a:r>
            <a:r>
              <a:rPr lang="en-US" sz="2600" baseline="30000" dirty="0"/>
              <a:t>th</a:t>
            </a:r>
            <a:r>
              <a:rPr lang="en-US" sz="2600" dirty="0"/>
              <a:t> grade.</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How does the power company work to get electricity into our homes?</a:t>
            </a:r>
          </a:p>
        </p:txBody>
      </p:sp>
    </p:spTree>
    <p:extLst>
      <p:ext uri="{BB962C8B-B14F-4D97-AF65-F5344CB8AC3E}">
        <p14:creationId xmlns:p14="http://schemas.microsoft.com/office/powerpoint/2010/main" val="147619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0969"/>
            <a:ext cx="8229600" cy="1143000"/>
          </a:xfrm>
        </p:spPr>
        <p:txBody>
          <a:bodyPr/>
          <a:lstStyle/>
          <a:p>
            <a:r>
              <a:rPr lang="en-US" dirty="0"/>
              <a:t>Introductory Activity</a:t>
            </a:r>
          </a:p>
        </p:txBody>
      </p:sp>
      <p:sp>
        <p:nvSpPr>
          <p:cNvPr id="3" name="TextBox 2"/>
          <p:cNvSpPr txBox="1"/>
          <p:nvPr/>
        </p:nvSpPr>
        <p:spPr>
          <a:xfrm>
            <a:off x="171449" y="733246"/>
            <a:ext cx="12020552" cy="6124754"/>
          </a:xfrm>
          <a:prstGeom prst="rect">
            <a:avLst/>
          </a:prstGeom>
          <a:noFill/>
        </p:spPr>
        <p:txBody>
          <a:bodyPr wrap="square" rtlCol="0">
            <a:spAutoFit/>
          </a:bodyPr>
          <a:lstStyle/>
          <a:p>
            <a:r>
              <a:rPr lang="en-US" sz="2800" dirty="0"/>
              <a:t>Compose an email to </a:t>
            </a:r>
            <a:r>
              <a:rPr lang="en-US" sz="2800" b="1" dirty="0"/>
              <a:t>joe_frey@estesschools.org </a:t>
            </a:r>
            <a:r>
              <a:rPr lang="en-US" sz="2800" dirty="0"/>
              <a:t>or</a:t>
            </a:r>
            <a:br>
              <a:rPr lang="en-US" sz="2800" dirty="0"/>
            </a:br>
            <a:r>
              <a:rPr lang="en-US" sz="2800" b="1" dirty="0"/>
              <a:t> joe_frey@psdr3.k12.co.us</a:t>
            </a:r>
          </a:p>
          <a:p>
            <a:endParaRPr lang="en-US" sz="2800" dirty="0"/>
          </a:p>
          <a:p>
            <a:r>
              <a:rPr lang="en-US" sz="2800" dirty="0"/>
              <a:t>For the subject, type “</a:t>
            </a:r>
            <a:r>
              <a:rPr lang="en-US" sz="2800" b="1" dirty="0"/>
              <a:t>Intro STEAM Activity</a:t>
            </a:r>
            <a:r>
              <a:rPr lang="en-US" sz="2800" dirty="0"/>
              <a:t>”</a:t>
            </a:r>
          </a:p>
          <a:p>
            <a:endParaRPr lang="en-US" sz="2800" dirty="0"/>
          </a:p>
          <a:p>
            <a:r>
              <a:rPr lang="en-US" sz="2800" dirty="0"/>
              <a:t>Looking at the “Possible STEAM Activities/Topics” list:</a:t>
            </a:r>
          </a:p>
          <a:p>
            <a:r>
              <a:rPr lang="en-US" sz="2800" b="1" i="1" u="sng" dirty="0"/>
              <a:t>Things I have done</a:t>
            </a:r>
          </a:p>
          <a:p>
            <a:r>
              <a:rPr lang="en-US" sz="2800" dirty="0"/>
              <a:t>	(List things you have experience in)</a:t>
            </a:r>
          </a:p>
          <a:p>
            <a:endParaRPr lang="en-US" sz="2800" dirty="0"/>
          </a:p>
          <a:p>
            <a:r>
              <a:rPr lang="en-US" sz="2800" b="1" i="1" u="sng" dirty="0"/>
              <a:t>Things I would most be interested in:</a:t>
            </a:r>
          </a:p>
          <a:p>
            <a:r>
              <a:rPr lang="en-US" sz="2800" dirty="0"/>
              <a:t> 	(List at least 3 things you would be most interested in)</a:t>
            </a:r>
          </a:p>
          <a:p>
            <a:r>
              <a:rPr lang="en-US" sz="2800" dirty="0"/>
              <a:t>	Feel free to include something that is not included on the list.</a:t>
            </a:r>
          </a:p>
          <a:p>
            <a:endParaRPr lang="en-US" sz="2800" dirty="0"/>
          </a:p>
          <a:p>
            <a:r>
              <a:rPr lang="en-US" sz="2800" b="1" dirty="0"/>
              <a:t>When finished answering those, hit </a:t>
            </a:r>
            <a:r>
              <a:rPr lang="en-US" sz="2800" b="1" u="sng" dirty="0"/>
              <a:t>SEND</a:t>
            </a:r>
            <a:r>
              <a:rPr lang="en-US" sz="2800" b="1" dirty="0"/>
              <a:t> and then </a:t>
            </a:r>
            <a:r>
              <a:rPr lang="en-US" sz="2800" b="1" u="sng" dirty="0"/>
              <a:t>flip ‘</a:t>
            </a:r>
            <a:r>
              <a:rPr lang="en-US" sz="2800" b="1" u="sng" dirty="0" err="1"/>
              <a:t>em</a:t>
            </a:r>
            <a:r>
              <a:rPr lang="en-US" sz="2800" b="1" u="sng" dirty="0"/>
              <a:t> flat</a:t>
            </a:r>
            <a:r>
              <a:rPr lang="en-US" sz="2800" b="1" dirty="0"/>
              <a:t>.</a:t>
            </a:r>
          </a:p>
        </p:txBody>
      </p:sp>
    </p:spTree>
    <p:extLst>
      <p:ext uri="{BB962C8B-B14F-4D97-AF65-F5344CB8AC3E}">
        <p14:creationId xmlns:p14="http://schemas.microsoft.com/office/powerpoint/2010/main" val="428503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22, 2023</a:t>
            </a:r>
            <a:br>
              <a:rPr lang="en-US" dirty="0"/>
            </a:br>
            <a:r>
              <a:rPr lang="en-US" dirty="0"/>
              <a:t>6</a:t>
            </a:r>
            <a:r>
              <a:rPr lang="en-US" baseline="30000" dirty="0"/>
              <a:t>th</a:t>
            </a:r>
            <a:r>
              <a:rPr lang="en-US" dirty="0"/>
              <a:t> grade STEAM</a:t>
            </a:r>
          </a:p>
        </p:txBody>
      </p:sp>
      <p:sp>
        <p:nvSpPr>
          <p:cNvPr id="3" name="TextBox 2"/>
          <p:cNvSpPr txBox="1"/>
          <p:nvPr/>
        </p:nvSpPr>
        <p:spPr>
          <a:xfrm>
            <a:off x="0" y="979468"/>
            <a:ext cx="7987004" cy="3539430"/>
          </a:xfrm>
          <a:prstGeom prst="rect">
            <a:avLst/>
          </a:prstGeom>
          <a:noFill/>
        </p:spPr>
        <p:txBody>
          <a:bodyPr wrap="square" rtlCol="0">
            <a:spAutoFit/>
          </a:bodyPr>
          <a:lstStyle/>
          <a:p>
            <a:pPr marL="342900" indent="-342900">
              <a:buFont typeface="Arial"/>
              <a:buChar char="•"/>
            </a:pPr>
            <a:r>
              <a:rPr lang="en-US" sz="2600" dirty="0"/>
              <a:t>Attendance</a:t>
            </a:r>
            <a:br>
              <a:rPr lang="en-US" sz="2600" dirty="0"/>
            </a:br>
            <a:endParaRPr lang="en-US" sz="2600" dirty="0"/>
          </a:p>
          <a:p>
            <a:pPr marL="342900" indent="-342900">
              <a:buFont typeface="Arial"/>
              <a:buChar char="•"/>
            </a:pPr>
            <a:r>
              <a:rPr lang="en-US" sz="2800" dirty="0"/>
              <a:t>Electricity Demonstration</a:t>
            </a:r>
          </a:p>
          <a:p>
            <a:pPr marL="800100" lvl="1" indent="-342900">
              <a:buFont typeface="Arial"/>
              <a:buChar char="•"/>
            </a:pPr>
            <a:r>
              <a:rPr lang="en-US" sz="2800" dirty="0"/>
              <a:t>Norms/Expectations</a:t>
            </a:r>
            <a:br>
              <a:rPr lang="en-US" sz="3200" dirty="0"/>
            </a:br>
            <a:endParaRPr lang="en-US" sz="3200" dirty="0"/>
          </a:p>
          <a:p>
            <a:pPr marL="342900" indent="-342900">
              <a:buFont typeface="Arial"/>
              <a:buChar char="•"/>
            </a:pPr>
            <a:r>
              <a:rPr lang="en-US" sz="3200" dirty="0"/>
              <a:t>If time:</a:t>
            </a:r>
          </a:p>
          <a:p>
            <a:pPr marL="800100" lvl="1" indent="-342900">
              <a:buFont typeface="Arial"/>
              <a:buChar char="•"/>
            </a:pPr>
            <a:r>
              <a:rPr lang="en-US" sz="2600" dirty="0"/>
              <a:t>Brain Stretcher</a:t>
            </a:r>
          </a:p>
          <a:p>
            <a:pPr marL="800100" lvl="1" indent="-342900">
              <a:buFont typeface="Arial"/>
              <a:buChar char="•"/>
            </a:pPr>
            <a:r>
              <a:rPr lang="en-US" sz="2600" dirty="0"/>
              <a:t>Kahoot Review (didn’t get to </a:t>
            </a:r>
            <a:r>
              <a:rPr lang="en-US" sz="2600"/>
              <a:t>the Kahoot)</a:t>
            </a:r>
            <a:endParaRPr lang="en-US" sz="2600" dirty="0"/>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How does the power company work to get electricity into our homes?</a:t>
            </a:r>
          </a:p>
        </p:txBody>
      </p:sp>
    </p:spTree>
    <p:extLst>
      <p:ext uri="{BB962C8B-B14F-4D97-AF65-F5344CB8AC3E}">
        <p14:creationId xmlns:p14="http://schemas.microsoft.com/office/powerpoint/2010/main" val="10377752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63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a:t>
            </a:r>
            <a:r>
              <a:rPr lang="en-US" dirty="0" err="1"/>
              <a:t>Freyday</a:t>
            </a:r>
            <a:r>
              <a:rPr lang="en-US" dirty="0"/>
              <a:t> September 22, 2023</a:t>
            </a:r>
            <a:br>
              <a:rPr lang="en-US" dirty="0"/>
            </a:br>
            <a:r>
              <a:rPr lang="en-US" dirty="0"/>
              <a:t>7</a:t>
            </a:r>
            <a:r>
              <a:rPr lang="en-US" baseline="30000" dirty="0"/>
              <a:t>th</a:t>
            </a:r>
            <a:r>
              <a:rPr lang="en-US" dirty="0"/>
              <a:t> &amp; 8</a:t>
            </a:r>
            <a:r>
              <a:rPr lang="en-US" baseline="30000" dirty="0"/>
              <a:t>th</a:t>
            </a:r>
            <a:r>
              <a:rPr lang="en-US" dirty="0"/>
              <a:t> grade STEAM</a:t>
            </a:r>
          </a:p>
        </p:txBody>
      </p:sp>
      <p:sp>
        <p:nvSpPr>
          <p:cNvPr id="3" name="TextBox 2"/>
          <p:cNvSpPr txBox="1"/>
          <p:nvPr/>
        </p:nvSpPr>
        <p:spPr>
          <a:xfrm>
            <a:off x="167268" y="1382254"/>
            <a:ext cx="7669763" cy="5232202"/>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t>Electricity Demonstration from yesterday</a:t>
            </a:r>
          </a:p>
          <a:p>
            <a:pPr marL="342900" indent="-342900">
              <a:buFont typeface="Arial"/>
              <a:buChar char="•"/>
            </a:pPr>
            <a:r>
              <a:rPr lang="en-US" sz="2600" dirty="0"/>
              <a:t>Kahoot Review</a:t>
            </a:r>
            <a:br>
              <a:rPr lang="en-US" sz="3200" dirty="0"/>
            </a:br>
            <a:endParaRPr lang="en-US" sz="3200" dirty="0"/>
          </a:p>
          <a:p>
            <a:pPr marL="342900" indent="-342900">
              <a:buFont typeface="Arial"/>
              <a:buChar char="•"/>
            </a:pPr>
            <a:r>
              <a:rPr lang="en-US" sz="2400" u="sng" dirty="0">
                <a:solidFill>
                  <a:srgbClr val="7030A0"/>
                </a:solidFill>
              </a:rPr>
              <a:t>7</a:t>
            </a:r>
            <a:r>
              <a:rPr lang="en-US" sz="2400" u="sng" baseline="30000" dirty="0">
                <a:solidFill>
                  <a:srgbClr val="7030A0"/>
                </a:solidFill>
              </a:rPr>
              <a:t>th</a:t>
            </a:r>
            <a:r>
              <a:rPr lang="en-US" sz="2400" u="sng" dirty="0">
                <a:solidFill>
                  <a:srgbClr val="7030A0"/>
                </a:solidFill>
              </a:rPr>
              <a:t> Grade next steps:</a:t>
            </a:r>
          </a:p>
          <a:p>
            <a:pPr marL="1371600" lvl="2" indent="-457200">
              <a:buFont typeface="Arial" panose="020B0604020202020204" pitchFamily="34" charset="0"/>
              <a:buChar char="•"/>
            </a:pPr>
            <a:r>
              <a:rPr lang="en-US" sz="2400" dirty="0">
                <a:solidFill>
                  <a:srgbClr val="7030A0"/>
                </a:solidFill>
              </a:rPr>
              <a:t>Name for product/company</a:t>
            </a:r>
          </a:p>
          <a:p>
            <a:pPr marL="1371600" lvl="2" indent="-457200">
              <a:buFont typeface="Arial" panose="020B0604020202020204" pitchFamily="34" charset="0"/>
              <a:buChar char="•"/>
            </a:pPr>
            <a:r>
              <a:rPr lang="en-US" sz="2400" b="1" i="1" u="sng" dirty="0">
                <a:solidFill>
                  <a:srgbClr val="7030A0"/>
                </a:solidFill>
              </a:rPr>
              <a:t>Logo</a:t>
            </a:r>
            <a:r>
              <a:rPr lang="en-US" sz="2400" dirty="0">
                <a:solidFill>
                  <a:srgbClr val="7030A0"/>
                </a:solidFill>
              </a:rPr>
              <a:t> for your product</a:t>
            </a:r>
          </a:p>
          <a:p>
            <a:pPr marL="1371600" lvl="2" indent="-457200">
              <a:buFont typeface="Arial" panose="020B0604020202020204" pitchFamily="34" charset="0"/>
              <a:buChar char="•"/>
            </a:pPr>
            <a:r>
              <a:rPr lang="en-US" sz="2400" b="1" i="1" u="sng" dirty="0">
                <a:solidFill>
                  <a:srgbClr val="7030A0"/>
                </a:solidFill>
              </a:rPr>
              <a:t>Product description</a:t>
            </a:r>
          </a:p>
          <a:p>
            <a:pPr marL="1371600" lvl="2" indent="-457200">
              <a:buFont typeface="Arial" panose="020B0604020202020204" pitchFamily="34" charset="0"/>
              <a:buChar char="•"/>
            </a:pPr>
            <a:r>
              <a:rPr lang="en-US" sz="2400" dirty="0">
                <a:solidFill>
                  <a:srgbClr val="7030A0"/>
                </a:solidFill>
              </a:rPr>
              <a:t>Begin writing out your </a:t>
            </a:r>
            <a:r>
              <a:rPr lang="en-US" sz="2400" b="1" i="1" u="sng" dirty="0">
                <a:solidFill>
                  <a:srgbClr val="7030A0"/>
                </a:solidFill>
              </a:rPr>
              <a:t>Script</a:t>
            </a:r>
          </a:p>
          <a:p>
            <a:pPr marL="1371600" lvl="2" indent="-457200">
              <a:buFont typeface="Arial" panose="020B0604020202020204" pitchFamily="34" charset="0"/>
              <a:buChar char="•"/>
            </a:pPr>
            <a:endParaRPr lang="en-US" sz="2400" b="1" i="1" u="sng" dirty="0">
              <a:solidFill>
                <a:srgbClr val="7030A0"/>
              </a:solidFill>
            </a:endParaRPr>
          </a:p>
          <a:p>
            <a:pPr marL="457200" indent="-457200">
              <a:buFont typeface="Arial" panose="020B0604020202020204" pitchFamily="34" charset="0"/>
              <a:buChar char="•"/>
            </a:pPr>
            <a:r>
              <a:rPr lang="en-US" sz="2400" u="sng" dirty="0">
                <a:solidFill>
                  <a:srgbClr val="7030A0"/>
                </a:solidFill>
              </a:rPr>
              <a:t>8</a:t>
            </a:r>
            <a:r>
              <a:rPr lang="en-US" sz="2400" u="sng" baseline="30000" dirty="0">
                <a:solidFill>
                  <a:srgbClr val="7030A0"/>
                </a:solidFill>
              </a:rPr>
              <a:t>th</a:t>
            </a:r>
            <a:r>
              <a:rPr lang="en-US" sz="2400" u="sng" dirty="0">
                <a:solidFill>
                  <a:srgbClr val="7030A0"/>
                </a:solidFill>
              </a:rPr>
              <a:t> Grade</a:t>
            </a:r>
            <a:r>
              <a:rPr lang="en-US" sz="2400" dirty="0">
                <a:solidFill>
                  <a:srgbClr val="7030A0"/>
                </a:solidFill>
              </a:rPr>
              <a:t>:  Buttons, Cards, or prices</a:t>
            </a:r>
          </a:p>
          <a:p>
            <a:pPr marL="457200" indent="-457200">
              <a:buFont typeface="Arial" panose="020B0604020202020204" pitchFamily="34" charset="0"/>
              <a:buChar char="•"/>
            </a:pPr>
            <a:endParaRPr lang="en-US" sz="2400" dirty="0">
              <a:solidFill>
                <a:srgbClr val="7030A0"/>
              </a:solidFill>
            </a:endParaRP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862322"/>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How does the power company work to get electricity into our homes?</a:t>
            </a:r>
          </a:p>
        </p:txBody>
      </p:sp>
    </p:spTree>
    <p:extLst>
      <p:ext uri="{BB962C8B-B14F-4D97-AF65-F5344CB8AC3E}">
        <p14:creationId xmlns:p14="http://schemas.microsoft.com/office/powerpoint/2010/main" val="37467734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September 25,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167268" y="1225689"/>
            <a:ext cx="8242718" cy="5478423"/>
          </a:xfrm>
          <a:prstGeom prst="rect">
            <a:avLst/>
          </a:prstGeom>
          <a:noFill/>
        </p:spPr>
        <p:txBody>
          <a:bodyPr wrap="square" rtlCol="0">
            <a:spAutoFit/>
          </a:bodyPr>
          <a:lstStyle/>
          <a:p>
            <a:pPr marL="342900" indent="-342900">
              <a:buFont typeface="Arial"/>
              <a:buChar char="•"/>
            </a:pPr>
            <a:r>
              <a:rPr lang="en-US" sz="2600" dirty="0"/>
              <a:t>Attendance</a:t>
            </a:r>
            <a:br>
              <a:rPr lang="en-US" sz="2600" dirty="0"/>
            </a:br>
            <a:endParaRPr lang="en-US" sz="2600" dirty="0"/>
          </a:p>
          <a:p>
            <a:pPr marL="342900" indent="-342900">
              <a:buFont typeface="Arial"/>
              <a:buChar char="•"/>
            </a:pPr>
            <a:r>
              <a:rPr lang="en-US" sz="2600" dirty="0"/>
              <a:t>Video:  Worst Company Failures</a:t>
            </a:r>
            <a:br>
              <a:rPr lang="en-US" sz="3200" dirty="0"/>
            </a:br>
            <a:endParaRPr lang="en-US" sz="3200" dirty="0"/>
          </a:p>
          <a:p>
            <a:pPr marL="342900" indent="-342900">
              <a:buFont typeface="Arial"/>
              <a:buChar char="•"/>
            </a:pPr>
            <a:r>
              <a:rPr lang="en-US" sz="2400" u="sng" dirty="0">
                <a:solidFill>
                  <a:srgbClr val="7030A0"/>
                </a:solidFill>
              </a:rPr>
              <a:t>Next steps:</a:t>
            </a:r>
          </a:p>
          <a:p>
            <a:pPr marL="1371600" lvl="2" indent="-457200">
              <a:buFont typeface="Arial" panose="020B0604020202020204" pitchFamily="34" charset="0"/>
              <a:buChar char="•"/>
            </a:pPr>
            <a:r>
              <a:rPr lang="en-US" sz="2400" dirty="0">
                <a:solidFill>
                  <a:srgbClr val="7030A0"/>
                </a:solidFill>
              </a:rPr>
              <a:t>Name for product/company</a:t>
            </a:r>
          </a:p>
          <a:p>
            <a:pPr marL="1371600" lvl="2" indent="-457200">
              <a:buFont typeface="Arial" panose="020B0604020202020204" pitchFamily="34" charset="0"/>
              <a:buChar char="•"/>
            </a:pPr>
            <a:r>
              <a:rPr lang="en-US" sz="2400" b="1" i="1" u="sng" dirty="0">
                <a:solidFill>
                  <a:srgbClr val="7030A0"/>
                </a:solidFill>
              </a:rPr>
              <a:t>Logo</a:t>
            </a:r>
            <a:r>
              <a:rPr lang="en-US" sz="2400" dirty="0">
                <a:solidFill>
                  <a:srgbClr val="7030A0"/>
                </a:solidFill>
              </a:rPr>
              <a:t> for your product</a:t>
            </a:r>
          </a:p>
          <a:p>
            <a:pPr marL="1371600" lvl="2"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1371600" lvl="2" indent="-457200">
              <a:buFont typeface="Arial" panose="020B0604020202020204" pitchFamily="34" charset="0"/>
              <a:buChar char="•"/>
            </a:pPr>
            <a:r>
              <a:rPr lang="en-US" sz="2400" dirty="0">
                <a:solidFill>
                  <a:srgbClr val="7030A0"/>
                </a:solidFill>
              </a:rPr>
              <a:t>Begin writing out your </a:t>
            </a:r>
            <a:r>
              <a:rPr lang="en-US" sz="2400" b="1" i="1" u="sng" dirty="0">
                <a:solidFill>
                  <a:srgbClr val="7030A0"/>
                </a:solidFill>
              </a:rPr>
              <a:t>Script</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am I going to focus on in promoting my product?</a:t>
            </a:r>
          </a:p>
        </p:txBody>
      </p:sp>
    </p:spTree>
    <p:extLst>
      <p:ext uri="{BB962C8B-B14F-4D97-AF65-F5344CB8AC3E}">
        <p14:creationId xmlns:p14="http://schemas.microsoft.com/office/powerpoint/2010/main" val="2672759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“Plan”—Monday September 25, 2023</a:t>
            </a:r>
            <a:br>
              <a:rPr lang="en-US" dirty="0"/>
            </a:br>
            <a:r>
              <a:rPr lang="en-US" dirty="0"/>
              <a:t>8</a:t>
            </a:r>
            <a:r>
              <a:rPr lang="en-US" baseline="30000" dirty="0"/>
              <a:t>th</a:t>
            </a:r>
            <a:r>
              <a:rPr lang="en-US" dirty="0"/>
              <a:t> grade STEAM</a:t>
            </a:r>
          </a:p>
        </p:txBody>
      </p:sp>
      <p:sp>
        <p:nvSpPr>
          <p:cNvPr id="3" name="TextBox 2"/>
          <p:cNvSpPr txBox="1"/>
          <p:nvPr/>
        </p:nvSpPr>
        <p:spPr>
          <a:xfrm>
            <a:off x="0" y="979468"/>
            <a:ext cx="7987004" cy="2554545"/>
          </a:xfrm>
          <a:prstGeom prst="rect">
            <a:avLst/>
          </a:prstGeom>
          <a:noFill/>
        </p:spPr>
        <p:txBody>
          <a:bodyPr wrap="square" rtlCol="0">
            <a:spAutoFit/>
          </a:bodyPr>
          <a:lstStyle/>
          <a:p>
            <a:pPr marL="342900" indent="-342900">
              <a:buFont typeface="Arial"/>
              <a:buChar char="•"/>
            </a:pPr>
            <a:r>
              <a:rPr lang="en-US" sz="3200" dirty="0"/>
              <a:t>Attendance</a:t>
            </a:r>
            <a:br>
              <a:rPr lang="en-US" sz="3200" dirty="0"/>
            </a:br>
            <a:endParaRPr lang="en-US" sz="3200" dirty="0"/>
          </a:p>
          <a:p>
            <a:pPr marL="342900" indent="-342900">
              <a:buFont typeface="Arial"/>
              <a:buChar char="•"/>
            </a:pPr>
            <a:r>
              <a:rPr lang="en-US" sz="3200" dirty="0"/>
              <a:t>Video:  Understanding Car Crashes</a:t>
            </a:r>
            <a:br>
              <a:rPr lang="en-US" sz="3200" dirty="0"/>
            </a:br>
            <a:endParaRPr lang="en-US" sz="3200" dirty="0"/>
          </a:p>
          <a:p>
            <a:pPr marL="342900" indent="-342900">
              <a:buFont typeface="Arial"/>
              <a:buChar char="•"/>
            </a:pPr>
            <a:r>
              <a:rPr lang="en-US" sz="3200" dirty="0"/>
              <a:t>Begin planning Egg Drop</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What are some characteristics you are going to put into your egg drop?</a:t>
            </a:r>
          </a:p>
        </p:txBody>
      </p:sp>
    </p:spTree>
    <p:extLst>
      <p:ext uri="{BB962C8B-B14F-4D97-AF65-F5344CB8AC3E}">
        <p14:creationId xmlns:p14="http://schemas.microsoft.com/office/powerpoint/2010/main" val="17699644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pPr algn="ctr"/>
            <a:r>
              <a:rPr lang="en-US" dirty="0"/>
              <a:t>Egg Drop</a:t>
            </a:r>
          </a:p>
        </p:txBody>
      </p:sp>
      <p:sp>
        <p:nvSpPr>
          <p:cNvPr id="4" name="TextBox 3"/>
          <p:cNvSpPr txBox="1"/>
          <p:nvPr/>
        </p:nvSpPr>
        <p:spPr>
          <a:xfrm>
            <a:off x="201706" y="1016913"/>
            <a:ext cx="5580529" cy="5693866"/>
          </a:xfrm>
          <a:prstGeom prst="rect">
            <a:avLst/>
          </a:prstGeom>
          <a:noFill/>
        </p:spPr>
        <p:txBody>
          <a:bodyPr wrap="square" rtlCol="0">
            <a:spAutoFit/>
          </a:bodyPr>
          <a:lstStyle/>
          <a:p>
            <a:pPr>
              <a:buFont typeface="Arial" pitchFamily="34" charset="0"/>
              <a:buChar char="•"/>
            </a:pPr>
            <a:r>
              <a:rPr lang="en-US" sz="2600" dirty="0"/>
              <a:t>Device holding egg cannot be bigger than 1’ x 1’ x 1’</a:t>
            </a:r>
          </a:p>
          <a:p>
            <a:pPr>
              <a:buFont typeface="Arial" pitchFamily="34" charset="0"/>
              <a:buChar char="•"/>
            </a:pPr>
            <a:r>
              <a:rPr lang="en-US" sz="2600" u="sng" dirty="0"/>
              <a:t>Can use any materials except:</a:t>
            </a:r>
          </a:p>
          <a:p>
            <a:pPr lvl="1">
              <a:buFont typeface="Arial" pitchFamily="34" charset="0"/>
              <a:buChar char="•"/>
            </a:pPr>
            <a:r>
              <a:rPr lang="en-US" sz="2600" i="1" u="sng" dirty="0"/>
              <a:t>Helium</a:t>
            </a:r>
            <a:r>
              <a:rPr lang="en-US" sz="2600" i="1" dirty="0"/>
              <a:t> filled balloons</a:t>
            </a:r>
          </a:p>
          <a:p>
            <a:pPr lvl="1">
              <a:buFont typeface="Arial" pitchFamily="34" charset="0"/>
              <a:buChar char="•"/>
            </a:pPr>
            <a:r>
              <a:rPr lang="en-US" sz="2600" i="1" dirty="0"/>
              <a:t>Any motors or propulsion devices</a:t>
            </a:r>
          </a:p>
          <a:p>
            <a:pPr lvl="1">
              <a:buFont typeface="Arial" pitchFamily="34" charset="0"/>
              <a:buChar char="•"/>
            </a:pPr>
            <a:r>
              <a:rPr lang="en-US" sz="2600" i="1" dirty="0"/>
              <a:t>Any heat source</a:t>
            </a:r>
          </a:p>
          <a:p>
            <a:pPr>
              <a:buFont typeface="Arial" pitchFamily="34" charset="0"/>
              <a:buChar char="•"/>
            </a:pPr>
            <a:r>
              <a:rPr lang="en-US" sz="2600" dirty="0"/>
              <a:t>Can have parachutes.</a:t>
            </a:r>
          </a:p>
          <a:p>
            <a:pPr>
              <a:buFont typeface="Arial" pitchFamily="34" charset="0"/>
              <a:buChar char="•"/>
            </a:pPr>
            <a:r>
              <a:rPr lang="en-US" sz="2600" dirty="0"/>
              <a:t>Must be able to put egg in/take out.</a:t>
            </a:r>
          </a:p>
          <a:p>
            <a:pPr>
              <a:buFont typeface="Arial" pitchFamily="34" charset="0"/>
              <a:buChar char="•"/>
            </a:pPr>
            <a:r>
              <a:rPr lang="en-US" sz="2600" dirty="0"/>
              <a:t>Frey will give you the egg.</a:t>
            </a:r>
          </a:p>
          <a:p>
            <a:pPr>
              <a:buFont typeface="Arial" pitchFamily="34" charset="0"/>
              <a:buChar char="•"/>
            </a:pPr>
            <a:r>
              <a:rPr lang="en-US" sz="2600" b="1" i="1" u="sng" dirty="0"/>
              <a:t>You</a:t>
            </a:r>
            <a:r>
              <a:rPr lang="en-US" sz="2600" dirty="0"/>
              <a:t> are providing the materials, so think about things you have around your house.</a:t>
            </a:r>
            <a:endParaRPr lang="en-US" sz="2600" b="1" i="1" u="sng" dirty="0"/>
          </a:p>
          <a:p>
            <a:pPr>
              <a:buFont typeface="Arial" pitchFamily="34" charset="0"/>
              <a:buChar char="•"/>
            </a:pPr>
            <a:r>
              <a:rPr lang="en-US" sz="2600" dirty="0"/>
              <a:t>Everybody is on their own—no partners.</a:t>
            </a:r>
          </a:p>
        </p:txBody>
      </p:sp>
      <p:sp>
        <p:nvSpPr>
          <p:cNvPr id="2" name="TextBox 1">
            <a:extLst>
              <a:ext uri="{FF2B5EF4-FFF2-40B4-BE49-F238E27FC236}">
                <a16:creationId xmlns:a16="http://schemas.microsoft.com/office/drawing/2014/main" id="{DC462A0C-2969-B340-1AAD-E4D738140512}"/>
              </a:ext>
            </a:extLst>
          </p:cNvPr>
          <p:cNvSpPr txBox="1"/>
          <p:nvPr/>
        </p:nvSpPr>
        <p:spPr>
          <a:xfrm>
            <a:off x="6096000" y="1016913"/>
            <a:ext cx="6096000" cy="5693866"/>
          </a:xfrm>
          <a:prstGeom prst="rect">
            <a:avLst/>
          </a:prstGeom>
          <a:noFill/>
        </p:spPr>
        <p:txBody>
          <a:bodyPr wrap="square" rtlCol="0">
            <a:spAutoFit/>
          </a:bodyPr>
          <a:lstStyle/>
          <a:p>
            <a:r>
              <a:rPr lang="en-US" sz="2800" b="1" i="1" u="sng" dirty="0"/>
              <a:t>Egg Drop Planning:</a:t>
            </a:r>
          </a:p>
          <a:p>
            <a:pPr marL="457200" indent="-457200">
              <a:buFont typeface="Arial" panose="020B0604020202020204" pitchFamily="34" charset="0"/>
              <a:buChar char="•"/>
            </a:pPr>
            <a:r>
              <a:rPr lang="en-US" sz="2800" dirty="0">
                <a:solidFill>
                  <a:srgbClr val="7030A0"/>
                </a:solidFill>
              </a:rPr>
              <a:t>Don’t look ideas up on the Internet!</a:t>
            </a:r>
          </a:p>
          <a:p>
            <a:endParaRPr lang="en-US" sz="2800" dirty="0">
              <a:solidFill>
                <a:srgbClr val="7030A0"/>
              </a:solidFill>
            </a:endParaRPr>
          </a:p>
          <a:p>
            <a:pPr marL="514350" indent="-514350">
              <a:buFont typeface="+mj-lt"/>
              <a:buAutoNum type="arabicPeriod"/>
            </a:pPr>
            <a:r>
              <a:rPr lang="en-US" sz="2800" b="1" i="1" dirty="0">
                <a:solidFill>
                  <a:srgbClr val="7030A0"/>
                </a:solidFill>
              </a:rPr>
              <a:t>Create a list of materials</a:t>
            </a:r>
          </a:p>
          <a:p>
            <a:pPr marL="514350" indent="-514350">
              <a:buFont typeface="+mj-lt"/>
              <a:buAutoNum type="arabicPeriod"/>
            </a:pPr>
            <a:r>
              <a:rPr lang="en-US" sz="2800" b="1" i="1" dirty="0">
                <a:solidFill>
                  <a:srgbClr val="7030A0"/>
                </a:solidFill>
              </a:rPr>
              <a:t>Have a sketch of what your device will look like.</a:t>
            </a:r>
          </a:p>
          <a:p>
            <a:pPr marL="514350" indent="-514350">
              <a:buFont typeface="+mj-lt"/>
              <a:buAutoNum type="arabicPeriod"/>
            </a:pPr>
            <a:r>
              <a:rPr lang="en-US" sz="2800" b="1" i="1" dirty="0">
                <a:solidFill>
                  <a:srgbClr val="7030A0"/>
                </a:solidFill>
              </a:rPr>
              <a:t>Write a paragraph about which materials you are using, how you are using them, and why this will be successful.</a:t>
            </a:r>
            <a:br>
              <a:rPr lang="en-US" sz="2800" b="1" i="1" dirty="0">
                <a:solidFill>
                  <a:srgbClr val="7030A0"/>
                </a:solidFill>
              </a:rPr>
            </a:br>
            <a:endParaRPr lang="en-US" sz="2800" b="1" i="1" dirty="0">
              <a:solidFill>
                <a:srgbClr val="7030A0"/>
              </a:solidFill>
            </a:endParaRPr>
          </a:p>
          <a:p>
            <a:pPr marL="457200" indent="-457200">
              <a:buFont typeface="Arial" panose="020B0604020202020204" pitchFamily="34" charset="0"/>
              <a:buChar char="•"/>
            </a:pPr>
            <a:r>
              <a:rPr lang="en-US" sz="2800" dirty="0">
                <a:solidFill>
                  <a:srgbClr val="7030A0"/>
                </a:solidFill>
              </a:rPr>
              <a:t>Submit to </a:t>
            </a:r>
            <a:r>
              <a:rPr lang="en-US" sz="2800" b="1" i="1" u="sng" dirty="0">
                <a:solidFill>
                  <a:srgbClr val="7030A0"/>
                </a:solidFill>
              </a:rPr>
              <a:t>Egg Drop Planning</a:t>
            </a:r>
            <a:r>
              <a:rPr lang="en-US" sz="2800" dirty="0">
                <a:solidFill>
                  <a:srgbClr val="7030A0"/>
                </a:solidFill>
              </a:rPr>
              <a:t> on Schoology.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linds(horizont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linds(horizont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 calcmode="lin" valueType="num">
                                      <p:cBhvr additive="base">
                                        <p:cTn id="5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 calcmode="lin" valueType="num">
                                      <p:cBhvr additive="base">
                                        <p:cTn id="6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 calcmode="lin" valueType="num">
                                      <p:cBhvr additive="base">
                                        <p:cTn id="6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
                                            <p:txEl>
                                              <p:pRg st="4" end="4"/>
                                            </p:txEl>
                                          </p:spTgt>
                                        </p:tgtEl>
                                        <p:attrNameLst>
                                          <p:attrName>style.visibility</p:attrName>
                                        </p:attrNameLst>
                                      </p:cBhvr>
                                      <p:to>
                                        <p:strVal val="visible"/>
                                      </p:to>
                                    </p:set>
                                    <p:anim calcmode="lin" valueType="num">
                                      <p:cBhvr additive="base">
                                        <p:cTn id="6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anim calcmode="lin" valueType="num">
                                      <p:cBhvr additive="base">
                                        <p:cTn id="7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 calcmode="lin" valueType="num">
                                      <p:cBhvr additive="base">
                                        <p:cTn id="7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September 26,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225689"/>
            <a:ext cx="8409986" cy="5509200"/>
          </a:xfrm>
          <a:prstGeom prst="rect">
            <a:avLst/>
          </a:prstGeom>
          <a:noFill/>
        </p:spPr>
        <p:txBody>
          <a:bodyPr wrap="square" rtlCol="0">
            <a:spAutoFit/>
          </a:bodyPr>
          <a:lstStyle/>
          <a:p>
            <a:pPr marL="342900" indent="-342900">
              <a:buFont typeface="Arial"/>
              <a:buChar char="•"/>
            </a:pPr>
            <a:r>
              <a:rPr lang="en-US" sz="2600" dirty="0"/>
              <a:t>Attendance/Brain Stretcher</a:t>
            </a:r>
            <a:br>
              <a:rPr lang="en-US" sz="2600" dirty="0"/>
            </a:br>
            <a:endParaRPr lang="en-US" sz="2600" dirty="0"/>
          </a:p>
          <a:p>
            <a:pPr marL="342900" indent="-342900">
              <a:buFont typeface="Arial"/>
              <a:buChar char="•"/>
            </a:pPr>
            <a:r>
              <a:rPr lang="en-US" sz="2600" dirty="0"/>
              <a:t>Video:  How to Write a Video Script</a:t>
            </a:r>
          </a:p>
          <a:p>
            <a:pPr marL="342900" indent="-342900">
              <a:buFont typeface="Arial"/>
              <a:buChar char="•"/>
            </a:pPr>
            <a:r>
              <a:rPr lang="en-US" sz="2600" dirty="0"/>
              <a:t>Video:  Billy Mays Examples</a:t>
            </a:r>
            <a:br>
              <a:rPr lang="en-US" sz="3200" dirty="0"/>
            </a:br>
            <a:endParaRPr lang="en-US" sz="3200" dirty="0"/>
          </a:p>
          <a:p>
            <a:pPr marL="342900" indent="-342900">
              <a:buFont typeface="Arial"/>
              <a:buChar char="•"/>
            </a:pPr>
            <a:r>
              <a:rPr lang="en-US" sz="2400" u="sng" dirty="0">
                <a:solidFill>
                  <a:srgbClr val="7030A0"/>
                </a:solidFill>
              </a:rPr>
              <a:t>Next steps:</a:t>
            </a:r>
          </a:p>
          <a:p>
            <a:pPr marL="1371600" lvl="2" indent="-457200">
              <a:buFont typeface="Arial" panose="020B0604020202020204" pitchFamily="34" charset="0"/>
              <a:buChar char="•"/>
            </a:pPr>
            <a:r>
              <a:rPr lang="en-US" sz="2400" b="1" i="1" u="sng" dirty="0">
                <a:solidFill>
                  <a:srgbClr val="7030A0"/>
                </a:solidFill>
              </a:rPr>
              <a:t>Logo</a:t>
            </a:r>
            <a:r>
              <a:rPr lang="en-US" sz="2400" dirty="0">
                <a:solidFill>
                  <a:srgbClr val="7030A0"/>
                </a:solidFill>
              </a:rPr>
              <a:t> for your product</a:t>
            </a:r>
          </a:p>
          <a:p>
            <a:pPr marL="1371600" lvl="2"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1371600" lvl="2" indent="-457200">
              <a:buFont typeface="Arial" panose="020B0604020202020204" pitchFamily="34" charset="0"/>
              <a:buChar char="•"/>
            </a:pPr>
            <a:r>
              <a:rPr lang="en-US" sz="2400" dirty="0">
                <a:solidFill>
                  <a:srgbClr val="7030A0"/>
                </a:solidFill>
              </a:rPr>
              <a:t>Begin writing out your </a:t>
            </a:r>
            <a:r>
              <a:rPr lang="en-US" sz="2400" b="1" i="1" u="sng" dirty="0">
                <a:solidFill>
                  <a:srgbClr val="7030A0"/>
                </a:solidFill>
              </a:rPr>
              <a:t>Script</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3083639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a:bodyPr>
          <a:lstStyle/>
          <a:p>
            <a:pPr algn="ctr"/>
            <a:r>
              <a:rPr lang="en-US" dirty="0"/>
              <a:t>4 Steps To Writing a Script for your Pitch</a:t>
            </a:r>
          </a:p>
        </p:txBody>
      </p:sp>
      <p:sp>
        <p:nvSpPr>
          <p:cNvPr id="3" name="TextBox 2"/>
          <p:cNvSpPr txBox="1"/>
          <p:nvPr/>
        </p:nvSpPr>
        <p:spPr>
          <a:xfrm>
            <a:off x="0" y="1225689"/>
            <a:ext cx="8409986" cy="5262979"/>
          </a:xfrm>
          <a:prstGeom prst="rect">
            <a:avLst/>
          </a:prstGeom>
          <a:noFill/>
        </p:spPr>
        <p:txBody>
          <a:bodyPr wrap="square" rtlCol="0">
            <a:spAutoFit/>
          </a:bodyPr>
          <a:lstStyle/>
          <a:p>
            <a:pPr marL="457200" indent="-457200">
              <a:buAutoNum type="arabicPeriod"/>
            </a:pPr>
            <a:r>
              <a:rPr lang="en-US" sz="2400" b="1" i="1" u="sng" dirty="0"/>
              <a:t>Hook</a:t>
            </a:r>
          </a:p>
          <a:p>
            <a:pPr marL="1371600" lvl="2" indent="-457200">
              <a:buAutoNum type="alphaLcParenR"/>
            </a:pPr>
            <a:r>
              <a:rPr lang="en-US" sz="2400" dirty="0"/>
              <a:t>How are you going to “grab” your audience?</a:t>
            </a:r>
          </a:p>
          <a:p>
            <a:pPr marL="1371600" lvl="2" indent="-457200">
              <a:buFont typeface="+mj-lt"/>
              <a:buAutoNum type="alphaLcParenR"/>
            </a:pPr>
            <a:r>
              <a:rPr lang="en-US" sz="2400" dirty="0"/>
              <a:t>First few seconds is all you have to keep people engaged.</a:t>
            </a:r>
          </a:p>
          <a:p>
            <a:pPr marL="457200" indent="-457200">
              <a:buFont typeface="+mj-lt"/>
              <a:buAutoNum type="arabicPeriod"/>
            </a:pPr>
            <a:r>
              <a:rPr lang="en-US" sz="2400" b="1" i="1" u="sng" dirty="0"/>
              <a:t>Introduction</a:t>
            </a:r>
          </a:p>
          <a:p>
            <a:pPr marL="1371600" lvl="2" indent="-457200">
              <a:buFont typeface="+mj-lt"/>
              <a:buAutoNum type="alphaLcParenR"/>
            </a:pPr>
            <a:r>
              <a:rPr lang="en-US" sz="2400" dirty="0"/>
              <a:t>Who are you?  </a:t>
            </a:r>
          </a:p>
          <a:p>
            <a:pPr marL="1371600" lvl="2" indent="-457200">
              <a:buFont typeface="+mj-lt"/>
              <a:buAutoNum type="alphaLcParenR"/>
            </a:pPr>
            <a:r>
              <a:rPr lang="en-US" sz="2400" dirty="0"/>
              <a:t>What is your product and why is it significant?</a:t>
            </a:r>
          </a:p>
          <a:p>
            <a:pPr marL="457200" indent="-457200">
              <a:buFont typeface="+mj-lt"/>
              <a:buAutoNum type="arabicPeriod"/>
            </a:pPr>
            <a:r>
              <a:rPr lang="en-US" sz="2400" b="1" i="1" u="sng" dirty="0"/>
              <a:t>Body</a:t>
            </a:r>
          </a:p>
          <a:p>
            <a:pPr marL="1371600" lvl="2" indent="-457200">
              <a:buFont typeface="+mj-lt"/>
              <a:buAutoNum type="alphaLcParenR"/>
            </a:pPr>
            <a:r>
              <a:rPr lang="en-US" sz="2400" dirty="0"/>
              <a:t>Now you get into the details about your product.</a:t>
            </a:r>
          </a:p>
          <a:p>
            <a:pPr marL="1371600" lvl="2" indent="-457200">
              <a:buFont typeface="+mj-lt"/>
              <a:buAutoNum type="alphaLcParenR"/>
            </a:pPr>
            <a:r>
              <a:rPr lang="en-US" sz="2400" dirty="0"/>
              <a:t>This is where you explain your key selling points.</a:t>
            </a:r>
          </a:p>
          <a:p>
            <a:pPr marL="457200" indent="-457200">
              <a:buFont typeface="+mj-lt"/>
              <a:buAutoNum type="arabicPeriod"/>
            </a:pPr>
            <a:r>
              <a:rPr lang="en-US" sz="2400" b="1" i="1" u="sng" dirty="0"/>
              <a:t>Call to Action</a:t>
            </a:r>
          </a:p>
          <a:p>
            <a:pPr marL="1371600" lvl="2" indent="-457200">
              <a:buFont typeface="+mj-lt"/>
              <a:buAutoNum type="alphaLcParenR"/>
            </a:pPr>
            <a:r>
              <a:rPr lang="en-US" sz="2400" dirty="0"/>
              <a:t>Give them a reason to act NOW.</a:t>
            </a:r>
          </a:p>
          <a:p>
            <a:pPr marL="1828800" lvl="3" indent="-457200">
              <a:buFont typeface="+mj-lt"/>
              <a:buAutoNum type="alphaLcParenR"/>
            </a:pPr>
            <a:r>
              <a:rPr lang="en-US" sz="2400" dirty="0"/>
              <a:t>“Order now, and receive a 2</a:t>
            </a:r>
            <a:r>
              <a:rPr lang="en-US" sz="2400" baseline="30000" dirty="0"/>
              <a:t>nd</a:t>
            </a:r>
            <a:r>
              <a:rPr lang="en-US" sz="2400" dirty="0"/>
              <a:t> one absolutely free!”</a:t>
            </a:r>
          </a:p>
          <a:p>
            <a:pPr marL="1828800" lvl="3" indent="-457200">
              <a:buFont typeface="+mj-lt"/>
              <a:buAutoNum type="alphaLcParenR"/>
            </a:pPr>
            <a:r>
              <a:rPr lang="en-US" sz="2400" dirty="0"/>
              <a:t>“Order now, and receive a 25% student discount!”</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26741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September 26,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225689"/>
            <a:ext cx="8409986" cy="4524315"/>
          </a:xfrm>
          <a:prstGeom prst="rect">
            <a:avLst/>
          </a:prstGeom>
          <a:noFill/>
        </p:spPr>
        <p:txBody>
          <a:bodyPr wrap="square" rtlCol="0">
            <a:spAutoFit/>
          </a:bodyPr>
          <a:lstStyle/>
          <a:p>
            <a:pPr marL="342900" indent="-342900">
              <a:buFont typeface="Arial"/>
              <a:buChar char="•"/>
            </a:pPr>
            <a:r>
              <a:rPr lang="en-US" sz="2400" u="sng" dirty="0">
                <a:solidFill>
                  <a:srgbClr val="7030A0"/>
                </a:solidFill>
              </a:rPr>
              <a:t>Next steps:</a:t>
            </a:r>
          </a:p>
          <a:p>
            <a:pPr marL="914400" lvl="1"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product—have at least 4)</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914400" lvl="1" indent="-457200">
              <a:buFont typeface="Arial" panose="020B0604020202020204" pitchFamily="34" charset="0"/>
              <a:buChar char="•"/>
            </a:pPr>
            <a:r>
              <a:rPr lang="en-US" sz="2400" dirty="0"/>
              <a:t>Begin writing out your </a:t>
            </a:r>
            <a:r>
              <a:rPr lang="en-US" sz="2400" b="1" i="1" u="sng" dirty="0"/>
              <a:t>Script</a:t>
            </a:r>
          </a:p>
          <a:p>
            <a:pPr marL="1828800" lvl="3" indent="-457200">
              <a:buFont typeface="Arial" panose="020B0604020202020204" pitchFamily="34" charset="0"/>
              <a:buChar char="•"/>
            </a:pPr>
            <a:r>
              <a:rPr lang="en-US" sz="2400" dirty="0"/>
              <a:t>Hook</a:t>
            </a:r>
          </a:p>
          <a:p>
            <a:pPr marL="1828800" lvl="3" indent="-457200">
              <a:buFont typeface="Arial" panose="020B0604020202020204" pitchFamily="34" charset="0"/>
              <a:buChar char="•"/>
            </a:pPr>
            <a:r>
              <a:rPr lang="en-US" sz="2400" dirty="0"/>
              <a:t>Introduction</a:t>
            </a:r>
          </a:p>
          <a:p>
            <a:pPr marL="1828800" lvl="3" indent="-457200">
              <a:buFont typeface="Arial" panose="020B0604020202020204" pitchFamily="34" charset="0"/>
              <a:buChar char="•"/>
            </a:pPr>
            <a:r>
              <a:rPr lang="en-US" sz="2400" dirty="0"/>
              <a:t>Body</a:t>
            </a:r>
          </a:p>
          <a:p>
            <a:pPr marL="1828800" lvl="3" indent="-457200">
              <a:buFont typeface="Arial" panose="020B0604020202020204" pitchFamily="34" charset="0"/>
              <a:buChar char="•"/>
            </a:pPr>
            <a:r>
              <a:rPr lang="en-US" sz="2400" dirty="0"/>
              <a:t>Call to Action</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24633508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“Plan”—Tuesday September 26, 2023</a:t>
            </a:r>
            <a:br>
              <a:rPr lang="en-US" dirty="0"/>
            </a:br>
            <a:r>
              <a:rPr lang="en-US" dirty="0"/>
              <a:t>8</a:t>
            </a:r>
            <a:r>
              <a:rPr lang="en-US" baseline="30000" dirty="0"/>
              <a:t>th</a:t>
            </a:r>
            <a:r>
              <a:rPr lang="en-US" dirty="0"/>
              <a:t> grade STEAM</a:t>
            </a:r>
          </a:p>
        </p:txBody>
      </p:sp>
      <p:sp>
        <p:nvSpPr>
          <p:cNvPr id="3" name="TextBox 2"/>
          <p:cNvSpPr txBox="1"/>
          <p:nvPr/>
        </p:nvSpPr>
        <p:spPr>
          <a:xfrm>
            <a:off x="0" y="1182231"/>
            <a:ext cx="7987004" cy="4031873"/>
          </a:xfrm>
          <a:prstGeom prst="rect">
            <a:avLst/>
          </a:prstGeom>
          <a:noFill/>
        </p:spPr>
        <p:txBody>
          <a:bodyPr wrap="square" rtlCol="0">
            <a:spAutoFit/>
          </a:bodyPr>
          <a:lstStyle/>
          <a:p>
            <a:pPr marL="342900" indent="-342900">
              <a:buFont typeface="Arial"/>
              <a:buChar char="•"/>
            </a:pPr>
            <a:r>
              <a:rPr lang="en-US" sz="3200" dirty="0"/>
              <a:t>Attendance/Brain Stretcher</a:t>
            </a:r>
            <a:br>
              <a:rPr lang="en-US" sz="3200" dirty="0"/>
            </a:br>
            <a:endParaRPr lang="en-US" sz="3200" dirty="0"/>
          </a:p>
          <a:p>
            <a:pPr marL="342900" indent="-342900">
              <a:buFont typeface="Arial"/>
              <a:buChar char="•"/>
            </a:pPr>
            <a:r>
              <a:rPr lang="en-US" sz="3200" dirty="0"/>
              <a:t>Egg Drop Planning</a:t>
            </a:r>
            <a:br>
              <a:rPr lang="en-US" sz="3200" dirty="0"/>
            </a:br>
            <a:endParaRPr lang="en-US" sz="3200" dirty="0"/>
          </a:p>
          <a:p>
            <a:pPr marL="342900" indent="-342900">
              <a:buFont typeface="Arial"/>
              <a:buChar char="•"/>
            </a:pPr>
            <a:r>
              <a:rPr lang="en-US" sz="3200" dirty="0"/>
              <a:t>Drones</a:t>
            </a:r>
          </a:p>
          <a:p>
            <a:pPr marL="800100" lvl="1" indent="-342900">
              <a:buFont typeface="Arial"/>
              <a:buChar char="•"/>
            </a:pPr>
            <a:r>
              <a:rPr lang="en-US" sz="3200" dirty="0"/>
              <a:t>Check for the ”Tello” app and “Drone Blocks”</a:t>
            </a:r>
          </a:p>
          <a:p>
            <a:pPr marL="800100" lvl="1" indent="-342900">
              <a:buFont typeface="Arial"/>
              <a:buChar char="•"/>
            </a:pPr>
            <a:r>
              <a:rPr lang="en-US" sz="3200" dirty="0"/>
              <a:t>What are some uses for drones?</a:t>
            </a:r>
          </a:p>
        </p:txBody>
      </p:sp>
      <p:sp>
        <p:nvSpPr>
          <p:cNvPr id="4" name="TextBox 3">
            <a:extLst>
              <a:ext uri="{FF2B5EF4-FFF2-40B4-BE49-F238E27FC236}">
                <a16:creationId xmlns:a16="http://schemas.microsoft.com/office/drawing/2014/main" id="{49F8EBC5-0D38-7260-DB2A-3F0FEC8A4577}"/>
              </a:ext>
            </a:extLst>
          </p:cNvPr>
          <p:cNvSpPr txBox="1"/>
          <p:nvPr/>
        </p:nvSpPr>
        <p:spPr>
          <a:xfrm>
            <a:off x="8253046" y="1182231"/>
            <a:ext cx="3938954" cy="2246769"/>
          </a:xfrm>
          <a:prstGeom prst="rect">
            <a:avLst/>
          </a:prstGeom>
          <a:noFill/>
        </p:spPr>
        <p:txBody>
          <a:bodyPr wrap="square" rtlCol="0">
            <a:spAutoFit/>
          </a:bodyPr>
          <a:lstStyle/>
          <a:p>
            <a:r>
              <a:rPr lang="en-US" sz="2800" b="1" i="1" u="sng" dirty="0">
                <a:solidFill>
                  <a:srgbClr val="7030A0"/>
                </a:solidFill>
              </a:rPr>
              <a:t>Learning Target:</a:t>
            </a:r>
          </a:p>
          <a:p>
            <a:pPr marL="457200" indent="-457200">
              <a:buFont typeface="Arial" panose="020B0604020202020204" pitchFamily="34" charset="0"/>
              <a:buChar char="•"/>
            </a:pPr>
            <a:r>
              <a:rPr lang="en-US" sz="2800" dirty="0">
                <a:solidFill>
                  <a:srgbClr val="7030A0"/>
                </a:solidFill>
              </a:rPr>
              <a:t>What are some characteristics you are going to put into your egg drop?</a:t>
            </a:r>
          </a:p>
        </p:txBody>
      </p:sp>
    </p:spTree>
    <p:extLst>
      <p:ext uri="{BB962C8B-B14F-4D97-AF65-F5344CB8AC3E}">
        <p14:creationId xmlns:p14="http://schemas.microsoft.com/office/powerpoint/2010/main" val="11969334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4071" y="0"/>
            <a:ext cx="11351210" cy="1143000"/>
          </a:xfrm>
        </p:spPr>
        <p:txBody>
          <a:bodyPr>
            <a:normAutofit fontScale="90000"/>
          </a:bodyPr>
          <a:lstStyle/>
          <a:p>
            <a:pPr algn="ctr"/>
            <a:r>
              <a:rPr lang="en-US" dirty="0"/>
              <a:t>Today’s “Plan”—Wednesday September 27, 2023</a:t>
            </a:r>
            <a:br>
              <a:rPr lang="en-US" dirty="0"/>
            </a:br>
            <a:r>
              <a:rPr lang="en-US" dirty="0"/>
              <a:t>6</a:t>
            </a:r>
            <a:r>
              <a:rPr lang="en-US" baseline="30000" dirty="0"/>
              <a:t>th</a:t>
            </a:r>
            <a:r>
              <a:rPr lang="en-US" dirty="0"/>
              <a:t> &amp; 7</a:t>
            </a:r>
            <a:r>
              <a:rPr lang="en-US" baseline="30000" dirty="0"/>
              <a:t>th</a:t>
            </a:r>
            <a:r>
              <a:rPr lang="en-US" dirty="0"/>
              <a:t> grade STEAM</a:t>
            </a:r>
          </a:p>
        </p:txBody>
      </p:sp>
      <p:sp>
        <p:nvSpPr>
          <p:cNvPr id="3" name="TextBox 2"/>
          <p:cNvSpPr txBox="1"/>
          <p:nvPr/>
        </p:nvSpPr>
        <p:spPr>
          <a:xfrm>
            <a:off x="0" y="1008369"/>
            <a:ext cx="8409986" cy="5878532"/>
          </a:xfrm>
          <a:prstGeom prst="rect">
            <a:avLst/>
          </a:prstGeom>
          <a:noFill/>
        </p:spPr>
        <p:txBody>
          <a:bodyPr wrap="square" rtlCol="0">
            <a:spAutoFit/>
          </a:bodyPr>
          <a:lstStyle/>
          <a:p>
            <a:pPr marL="342900" indent="-342900">
              <a:buFont typeface="Arial"/>
              <a:buChar char="•"/>
            </a:pPr>
            <a:r>
              <a:rPr lang="en-US" sz="2600" dirty="0"/>
              <a:t>Attendance</a:t>
            </a:r>
            <a:br>
              <a:rPr lang="en-US" sz="2600" dirty="0"/>
            </a:br>
            <a:endParaRPr lang="en-US" sz="2600" dirty="0"/>
          </a:p>
          <a:p>
            <a:pPr marL="342900" indent="-342900">
              <a:buFont typeface="Arial"/>
              <a:buChar char="•"/>
            </a:pPr>
            <a:r>
              <a:rPr lang="en-US" sz="2600" dirty="0"/>
              <a:t>Video:  Top 10 ”As Seen on TV” products</a:t>
            </a:r>
          </a:p>
          <a:p>
            <a:pPr marL="342900" indent="-342900">
              <a:buFont typeface="Arial"/>
              <a:buChar char="•"/>
            </a:pPr>
            <a:r>
              <a:rPr lang="en-US" sz="2600" dirty="0"/>
              <a:t>Video:  Billy Mays Examples</a:t>
            </a:r>
            <a:br>
              <a:rPr lang="en-US" sz="3200" dirty="0"/>
            </a:br>
            <a:endParaRPr lang="en-US" sz="3200" dirty="0"/>
          </a:p>
          <a:p>
            <a:pPr marL="342900" indent="-342900">
              <a:buFont typeface="Arial"/>
              <a:buChar char="•"/>
            </a:pPr>
            <a:r>
              <a:rPr lang="en-US" sz="2400" u="sng" dirty="0">
                <a:solidFill>
                  <a:srgbClr val="7030A0"/>
                </a:solidFill>
              </a:rPr>
              <a:t>Next steps:</a:t>
            </a:r>
          </a:p>
          <a:p>
            <a:pPr marL="1371600" lvl="2" indent="-457200">
              <a:buFont typeface="Arial" panose="020B0604020202020204" pitchFamily="34" charset="0"/>
              <a:buChar char="•"/>
            </a:pPr>
            <a:r>
              <a:rPr lang="en-US" sz="2400" b="1" i="1" u="sng" dirty="0">
                <a:solidFill>
                  <a:srgbClr val="7030A0"/>
                </a:solidFill>
              </a:rPr>
              <a:t>Product description</a:t>
            </a:r>
            <a:r>
              <a:rPr lang="en-US" sz="2400" dirty="0">
                <a:solidFill>
                  <a:srgbClr val="7030A0"/>
                </a:solidFill>
              </a:rPr>
              <a:t> (short paragraph highlighting the key “selling points” of your product)</a:t>
            </a:r>
          </a:p>
          <a:p>
            <a:pPr marL="2286000" lvl="4" indent="-457200">
              <a:buFont typeface="Arial" panose="020B0604020202020204" pitchFamily="34" charset="0"/>
              <a:buChar char="•"/>
            </a:pPr>
            <a:r>
              <a:rPr lang="en-US" sz="2400" dirty="0">
                <a:solidFill>
                  <a:srgbClr val="FF0000"/>
                </a:solidFill>
              </a:rPr>
              <a:t>What makes your product different from others?</a:t>
            </a:r>
          </a:p>
          <a:p>
            <a:pPr marL="2286000" lvl="4" indent="-457200">
              <a:buFont typeface="Arial" panose="020B0604020202020204" pitchFamily="34" charset="0"/>
              <a:buChar char="•"/>
            </a:pPr>
            <a:r>
              <a:rPr lang="en-US" sz="2400" dirty="0">
                <a:solidFill>
                  <a:srgbClr val="FF0000"/>
                </a:solidFill>
              </a:rPr>
              <a:t>Why am I going to choose your product over others?</a:t>
            </a:r>
          </a:p>
          <a:p>
            <a:pPr marL="1371600" lvl="2" indent="-457200">
              <a:buFont typeface="Arial" panose="020B0604020202020204" pitchFamily="34" charset="0"/>
              <a:buChar char="•"/>
            </a:pPr>
            <a:r>
              <a:rPr lang="en-US" sz="2400" dirty="0">
                <a:solidFill>
                  <a:srgbClr val="7030A0"/>
                </a:solidFill>
              </a:rPr>
              <a:t>Write out your </a:t>
            </a:r>
            <a:r>
              <a:rPr lang="en-US" sz="2400" b="1" i="1" u="sng" dirty="0">
                <a:solidFill>
                  <a:srgbClr val="7030A0"/>
                </a:solidFill>
              </a:rPr>
              <a:t>Script</a:t>
            </a:r>
          </a:p>
          <a:p>
            <a:pPr marL="1371600" lvl="2" indent="-457200">
              <a:buFont typeface="Arial" panose="020B0604020202020204" pitchFamily="34" charset="0"/>
              <a:buChar char="•"/>
            </a:pPr>
            <a:r>
              <a:rPr lang="en-US" sz="2400" dirty="0">
                <a:solidFill>
                  <a:srgbClr val="7030A0"/>
                </a:solidFill>
              </a:rPr>
              <a:t>Finish </a:t>
            </a:r>
            <a:r>
              <a:rPr lang="en-US" sz="2400" b="1" i="1" u="sng" dirty="0">
                <a:solidFill>
                  <a:srgbClr val="7030A0"/>
                </a:solidFill>
              </a:rPr>
              <a:t>logo</a:t>
            </a:r>
            <a:endParaRPr lang="en-US" sz="2400" dirty="0">
              <a:solidFill>
                <a:srgbClr val="7030A0"/>
              </a:solidFill>
            </a:endParaRPr>
          </a:p>
          <a:p>
            <a:pPr marL="1371600" lvl="2" indent="-457200">
              <a:buFont typeface="Arial" panose="020B0604020202020204" pitchFamily="34" charset="0"/>
              <a:buChar char="•"/>
            </a:pPr>
            <a:r>
              <a:rPr lang="en-US" sz="2400" dirty="0">
                <a:solidFill>
                  <a:srgbClr val="7030A0"/>
                </a:solidFill>
              </a:rPr>
              <a:t>Put together presentation slide show</a:t>
            </a:r>
          </a:p>
        </p:txBody>
      </p:sp>
      <p:sp>
        <p:nvSpPr>
          <p:cNvPr id="5" name="TextBox 4">
            <a:extLst>
              <a:ext uri="{FF2B5EF4-FFF2-40B4-BE49-F238E27FC236}">
                <a16:creationId xmlns:a16="http://schemas.microsoft.com/office/drawing/2014/main" id="{3C76D859-02E6-F20E-7625-8739E7A99335}"/>
              </a:ext>
            </a:extLst>
          </p:cNvPr>
          <p:cNvSpPr txBox="1"/>
          <p:nvPr/>
        </p:nvSpPr>
        <p:spPr>
          <a:xfrm>
            <a:off x="8409986" y="1225689"/>
            <a:ext cx="3782014" cy="2400657"/>
          </a:xfrm>
          <a:prstGeom prst="rect">
            <a:avLst/>
          </a:prstGeom>
          <a:noFill/>
        </p:spPr>
        <p:txBody>
          <a:bodyPr wrap="square">
            <a:spAutoFit/>
          </a:bodyPr>
          <a:lstStyle/>
          <a:p>
            <a:r>
              <a:rPr lang="en-US" sz="3000" b="1" i="1" u="sng" dirty="0">
                <a:solidFill>
                  <a:srgbClr val="7030A0"/>
                </a:solidFill>
              </a:rPr>
              <a:t>Learning Target:</a:t>
            </a:r>
          </a:p>
          <a:p>
            <a:pPr marL="457200" indent="-457200">
              <a:buFont typeface="Arial" panose="020B0604020202020204" pitchFamily="34" charset="0"/>
              <a:buChar char="•"/>
            </a:pPr>
            <a:r>
              <a:rPr lang="en-US" sz="3000" dirty="0">
                <a:solidFill>
                  <a:srgbClr val="7030A0"/>
                </a:solidFill>
              </a:rPr>
              <a:t>What are the steps to use in writing a successful script for my pitch?</a:t>
            </a:r>
          </a:p>
        </p:txBody>
      </p:sp>
    </p:spTree>
    <p:extLst>
      <p:ext uri="{BB962C8B-B14F-4D97-AF65-F5344CB8AC3E}">
        <p14:creationId xmlns:p14="http://schemas.microsoft.com/office/powerpoint/2010/main" val="3816275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69607</TotalTime>
  <Words>16111</Words>
  <Application>Microsoft Macintosh PowerPoint</Application>
  <PresentationFormat>Widescreen</PresentationFormat>
  <Paragraphs>2115</Paragraphs>
  <Slides>270</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270</vt:i4>
      </vt:variant>
    </vt:vector>
  </HeadingPairs>
  <TitlesOfParts>
    <vt:vector size="276" baseType="lpstr">
      <vt:lpstr>Arial</vt:lpstr>
      <vt:lpstr>Calibri</vt:lpstr>
      <vt:lpstr>Calibri Light</vt:lpstr>
      <vt:lpstr>Wingdings</vt:lpstr>
      <vt:lpstr>Office Theme</vt:lpstr>
      <vt:lpstr>Document</vt:lpstr>
      <vt:lpstr>Today’s “Plan”—Monday August 21, 2023 6th Grade</vt:lpstr>
      <vt:lpstr>Today’s “Plan”—Tuesday August 22, 2023 STEAM</vt:lpstr>
      <vt:lpstr>PowerPoint Presentation</vt:lpstr>
      <vt:lpstr>Possible STEAM Activities/Topics</vt:lpstr>
      <vt:lpstr>What will you need to be successful in this class?</vt:lpstr>
      <vt:lpstr>Getting Acquainted Activity</vt:lpstr>
      <vt:lpstr>Today’s “Plan”—Wednesday August 23, 2023 STEAM</vt:lpstr>
      <vt:lpstr>What will you need to be successful in this class?</vt:lpstr>
      <vt:lpstr>Introductory Activity</vt:lpstr>
      <vt:lpstr>Today’s “Plan”—Thursday August 24, 2023 STEAM</vt:lpstr>
      <vt:lpstr>Today’s “Plan”—Freyday August 25, 2023 STEAM</vt:lpstr>
      <vt:lpstr>My friend is Joe Frey</vt:lpstr>
      <vt:lpstr>Little Shop of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Little Shop of Physics</vt:lpstr>
      <vt:lpstr>Today’s “Plan”—Monday August 28, 2023 STEAM</vt:lpstr>
      <vt:lpstr>Today’s “Plan”—Tuesday August 29, 2023 6th grade STEAM</vt:lpstr>
      <vt:lpstr>PowerPoint Presentation</vt:lpstr>
      <vt:lpstr>ROARS</vt:lpstr>
      <vt:lpstr>Today’s “Plan”—Tuesday August 29, 2023 7th &amp; 8th grade STEAM</vt:lpstr>
      <vt:lpstr>Today’s “Plan”—Wednesday August 30, 2023 6th grade STEAM</vt:lpstr>
      <vt:lpstr>Today’s “Plan”—Wednesday August 30, 2023 7th &amp; 8th grade STEAM</vt:lpstr>
      <vt:lpstr>Today’s “Plan”—Thursday August 31, 2023 6th grade STEAM</vt:lpstr>
      <vt:lpstr>Today’s “Plan”—Thursday August 31, 2023 7th &amp; 8th grade STEAM</vt:lpstr>
      <vt:lpstr>Today’s “Plan”—Freyday September 1, 2023 6th grade STEAM</vt:lpstr>
      <vt:lpstr>Today’s “Plan”—Freyday September 1, 2023 7th &amp; 8th grade STEAM</vt:lpstr>
      <vt:lpstr>Boat Evaluation</vt:lpstr>
      <vt:lpstr>PowerPoint Presentation</vt:lpstr>
      <vt:lpstr>Today’s “Plan”—Tuesday September 5, 2023 6th grade STEAM</vt:lpstr>
      <vt:lpstr>Today’s “Plan”—Wednesday September 6, 2023 6th grade STEAM</vt:lpstr>
      <vt:lpstr>Boat Evaluation (submit to Schoology when finished</vt:lpstr>
      <vt:lpstr>Archimedes’ Principle</vt:lpstr>
      <vt:lpstr>PowerPoint Presentation</vt:lpstr>
      <vt:lpstr>PowerPoint Presentation</vt:lpstr>
      <vt:lpstr>PowerPoint Presentation</vt:lpstr>
      <vt:lpstr>PowerPoint Presentation</vt:lpstr>
      <vt:lpstr>Today’s “Plan”—Wednesday September 6, 2023 7th &amp; 8th grade STEAM</vt:lpstr>
      <vt:lpstr>Today’s “Plan”—Thursday September 7, 2023 6th grade STEAM</vt:lpstr>
      <vt:lpstr>Today’s “Plan”—Thursday September 7, 2023 7th &amp; 8th grade STEAM</vt:lpstr>
      <vt:lpstr>Today’s “Plan”—Freyday September 8, 2023 6th grade STEAM</vt:lpstr>
      <vt:lpstr>Today’s “Plan”—Freyday September 8, 2023 7th grade STEAM</vt:lpstr>
      <vt:lpstr>Today’s “Plan”—Freyday September 8, 2023 8th grade STEAM</vt:lpstr>
      <vt:lpstr>What Are Things We Might Want in our School Store?</vt:lpstr>
      <vt:lpstr>Today’s “Plan”—Monday September 11, 2023 6th grade STEAM</vt:lpstr>
      <vt:lpstr>Today’s “Plan”—Monday September 11, 2023 7th grade STEAM</vt:lpstr>
      <vt:lpstr>Today’s “Plan”—Monday September 11, 2023 8th grade STEAM</vt:lpstr>
      <vt:lpstr>Today’s “Plan”—Tuesday September 12, 2023 6th grade STEAM</vt:lpstr>
      <vt:lpstr>Today’s “Plan”—Tuesday September 12, 2023 7th grade STEAM</vt:lpstr>
      <vt:lpstr>Boat Paragraph</vt:lpstr>
      <vt:lpstr>Boat Paragraph</vt:lpstr>
      <vt:lpstr>Today’s “Plan”—Tuesday September 12, 2023 8th grade STEAM</vt:lpstr>
      <vt:lpstr>Today’s “Plan”—Wednesday September 13, 2023 6th &amp; 7th grade STEAM</vt:lpstr>
      <vt:lpstr>The Design Process</vt:lpstr>
      <vt:lpstr>The Design Process Designing a Better Backpack</vt:lpstr>
      <vt:lpstr>Today’s “Plan”—Thursday September 14, 2023 6th &amp; 7th grade STEAM</vt:lpstr>
      <vt:lpstr>The Design Process</vt:lpstr>
      <vt:lpstr>The Design Process Designing a Better Backpack</vt:lpstr>
      <vt:lpstr>STEAM I:  The Design Process Designing a Product or Improving a Product</vt:lpstr>
      <vt:lpstr>Today’s “Plan”—Freyday September 15, 2023 6th &amp; 7th grade STEAM</vt:lpstr>
      <vt:lpstr>Logo Activity</vt:lpstr>
      <vt:lpstr>PowerPoint Presentation</vt:lpstr>
      <vt:lpstr>PowerPoint Presentation</vt:lpstr>
      <vt:lpstr>PowerPoint Presentation</vt:lpstr>
      <vt:lpstr>Today’s “Plan”—Freyday September 15, 2023 6th &amp; 7th grade STEAM</vt:lpstr>
      <vt:lpstr>Today’s “Plan”—Wednesday September 13, 2023 8th grade STEAM</vt:lpstr>
      <vt:lpstr>Today’s “Plan”—Thursday September 14, 2023 8th grade STEAM</vt:lpstr>
      <vt:lpstr>PowerPoint Presentation</vt:lpstr>
      <vt:lpstr>PowerPoint Presentation</vt:lpstr>
      <vt:lpstr>Today’s “Plan”—Freyday September 15, 2023 8th grade STEAM</vt:lpstr>
      <vt:lpstr>Today’s “Plan”—Monday September 18, 2023 6th &amp; 7th grade STEAM</vt:lpstr>
      <vt:lpstr>PowerPoint Presentation</vt:lpstr>
      <vt:lpstr>PowerPoint Presentation</vt:lpstr>
      <vt:lpstr>PowerPoint Presentation</vt:lpstr>
      <vt:lpstr>Today’s “Plan”—Wednesday September 20, 2023 6th &amp; 7th grade STEAM</vt:lpstr>
      <vt:lpstr>Today’s “Plan”—Wednesday September 20, 2023 8th grade STEAM</vt:lpstr>
      <vt:lpstr>Today’s “Plan”—Thursday September 21, 2023 6th grade STEAM</vt:lpstr>
      <vt:lpstr>Today’s “Plan”—Thursday September 21, 2023 7th &amp; 8th grade STEAM</vt:lpstr>
      <vt:lpstr>Today’s “Plan”—Freyday September 22, 2023 6th grade STEAM</vt:lpstr>
      <vt:lpstr>Today’s “Plan”—Freyday September 22, 2023 7th &amp; 8th grade STEAM</vt:lpstr>
      <vt:lpstr>Today’s “Plan”—Monday September 25, 2023 6th &amp; 7th grade STEAM</vt:lpstr>
      <vt:lpstr>Today’s “Plan”—Monday September 25, 2023 8th grade STEAM</vt:lpstr>
      <vt:lpstr>Egg Drop</vt:lpstr>
      <vt:lpstr>Today’s “Plan”—Tuesday September 26, 2023 6th &amp; 7th grade STEAM</vt:lpstr>
      <vt:lpstr>4 Steps To Writing a Script for your Pitch</vt:lpstr>
      <vt:lpstr>Today’s “Plan”—Tuesday September 26, 2023 6th &amp; 7th grade STEAM</vt:lpstr>
      <vt:lpstr>Today’s “Plan”—Tuesday September 26, 2023 8th grade STEAM</vt:lpstr>
      <vt:lpstr>Today’s “Plan”—Wednesday September 27, 2023 6th &amp; 7th grade STEAM</vt:lpstr>
      <vt:lpstr>4 Steps To Writing a Script for your Pitch</vt:lpstr>
      <vt:lpstr>Today’s “Plan”—Wednesday September 27, 2023 6th &amp; 7th grade STEAM</vt:lpstr>
      <vt:lpstr>Today’s “Plan”—Wednesday September 27, 2023 8th grade STEAM</vt:lpstr>
      <vt:lpstr>Today’s “Plan”—Thursday September 28, 2023 6th &amp; 7th grade STEAM</vt:lpstr>
      <vt:lpstr>4 Steps To Writing a Script for your Pitch</vt:lpstr>
      <vt:lpstr>Today’s “Plan”—Thursday September 28, 2023 6th &amp; 7th grade STEAM</vt:lpstr>
      <vt:lpstr>Today’s “Plan”—Freyday September 29, 2023 6th &amp; 7th grade STEAM</vt:lpstr>
      <vt:lpstr>Today’s “Plan”—Freyday September 29, 2023 6th &amp; 7th grade STEAM</vt:lpstr>
      <vt:lpstr>Today’s “Plan”—Freyday September 29, 2023 8th grade STEAM</vt:lpstr>
      <vt:lpstr>Today’s “Plan”—Freyday September 29, 2023 8th grade STEAM</vt:lpstr>
      <vt:lpstr>Today’s “Plan”—Monday October 2, 2023 6th &amp; 7th grade STEAM</vt:lpstr>
      <vt:lpstr>Today’s “Plan”—Monday October 2, 2023 6th &amp; 7th grade STEAM</vt:lpstr>
      <vt:lpstr>Today’s “Plan”—Monday October 2, 2023 8th grade STEAM</vt:lpstr>
      <vt:lpstr>Today’s “Plan”—Tuesday October 3, 2023 6th &amp; 7th grade STEAM</vt:lpstr>
      <vt:lpstr>Today’s “Plan”—Tuesday October 3, 2023 6th &amp; 7th grade STEAM</vt:lpstr>
      <vt:lpstr>Today’s “Plan”—Tuesday October 3, 2023 8th grade STEAM</vt:lpstr>
      <vt:lpstr>Today’s “Plan”—Wednesday October 4, 2023 6th &amp; 7th grade STEAM</vt:lpstr>
      <vt:lpstr>Presentation Evaluations</vt:lpstr>
      <vt:lpstr>Presentation Evaluations</vt:lpstr>
      <vt:lpstr>Egg Drop Planning</vt:lpstr>
      <vt:lpstr>Today’s “Plan”—Wednesday October 4, 2023 8th grade STEAM</vt:lpstr>
      <vt:lpstr>School Store Notes</vt:lpstr>
      <vt:lpstr>Egg Drop Evaluation</vt:lpstr>
      <vt:lpstr>Egg Drop Evaluation</vt:lpstr>
      <vt:lpstr>Egg Drop Evaluation</vt:lpstr>
      <vt:lpstr>Today’s “Plan”—Thursday October 5, 2023 6th &amp; 7th grade STEAM</vt:lpstr>
      <vt:lpstr>Presentation Evaluations</vt:lpstr>
      <vt:lpstr>Presentation Evaluations</vt:lpstr>
      <vt:lpstr>Egg Drop Planning</vt:lpstr>
      <vt:lpstr>Egg Drop Evaluation</vt:lpstr>
      <vt:lpstr>Egg Drop Evaluation</vt:lpstr>
      <vt:lpstr>Today’s “Plan”—Tuesday October 10, 2023 6th &amp; 7th grade STEAM</vt:lpstr>
      <vt:lpstr>Egg Drop Planning</vt:lpstr>
      <vt:lpstr>Go to “Games” tab on estesparksteam.com</vt:lpstr>
      <vt:lpstr>Today’s “Plan”—Tuesday October 10, 2023 8th grade STEAM</vt:lpstr>
      <vt:lpstr>Today’s “Plan”—Wednesday October 11, 2023 6th &amp; 7th grade STEAM</vt:lpstr>
      <vt:lpstr>Egg Drop Evaluation</vt:lpstr>
      <vt:lpstr>Egg Drop Evaluation</vt:lpstr>
      <vt:lpstr>Egg Drop Evaluation</vt:lpstr>
      <vt:lpstr>Today’s “Plan”—Wednesday October 11, 2023 8th grade STEAM</vt:lpstr>
      <vt:lpstr>Hovercrafts….</vt:lpstr>
      <vt:lpstr>What is Newton’s first law of motion?</vt:lpstr>
      <vt:lpstr>Inertia in sports</vt:lpstr>
      <vt:lpstr>Why do we wear seatbelts?</vt:lpstr>
      <vt:lpstr>How can a hockey puck travel so far?</vt:lpstr>
      <vt:lpstr>What are “forces”?</vt:lpstr>
      <vt:lpstr>What are unbalanced forces? How does a hovercraft work?</vt:lpstr>
      <vt:lpstr>Your job</vt:lpstr>
      <vt:lpstr>Today’s “Plan”—Thursday October 12, 2023 6th &amp; 7th grade STEAM</vt:lpstr>
      <vt:lpstr>Egg Drop Evaluation</vt:lpstr>
      <vt:lpstr>Egg Drop Evaluation</vt:lpstr>
      <vt:lpstr>Egg Drop Evaluation</vt:lpstr>
      <vt:lpstr>Today’s “Plan”—Thursday October 12, 2023 8th grade STEAM</vt:lpstr>
      <vt:lpstr>Your job</vt:lpstr>
      <vt:lpstr>Today’s “Plan”—Freyday October 13, 2023 6th &amp; 7th grade STEAM</vt:lpstr>
      <vt:lpstr>Inertia in sports</vt:lpstr>
      <vt:lpstr>Why do we wear seatbelts?</vt:lpstr>
      <vt:lpstr>Egg Drop Evaluation</vt:lpstr>
      <vt:lpstr>Go to “Games” tab on estesparksteam.com</vt:lpstr>
      <vt:lpstr>Today’s “Plan”—Thursday October 12, 2023 8th grade STEAM</vt:lpstr>
      <vt:lpstr>Your job</vt:lpstr>
      <vt:lpstr>Today’s “Plan”—Monday October 16, 2023 6th &amp; 7th grade STEAM</vt:lpstr>
      <vt:lpstr>PowerPoint Presentation</vt:lpstr>
      <vt:lpstr>STEM Night:  Friday October 27th</vt:lpstr>
      <vt:lpstr>Today’s “Plan”—Monday October 16, 2023 8th grade STEAM</vt:lpstr>
      <vt:lpstr>STEM Night:  Friday October 27th</vt:lpstr>
      <vt:lpstr>Today’s “Plan”—Tuesday October 17, 2023 6th &amp; 7th grade STEAM</vt:lpstr>
      <vt:lpstr>PowerPoint Presentation</vt:lpstr>
      <vt:lpstr>STEM Night:  Friday October 27th</vt:lpstr>
      <vt:lpstr>Hovercrafts….</vt:lpstr>
      <vt:lpstr>How can a hockey puck travel so far?</vt:lpstr>
      <vt:lpstr>What are “forces”?</vt:lpstr>
      <vt:lpstr>What are unbalanced forces? How does a hovercraft work?</vt:lpstr>
      <vt:lpstr>Your job</vt:lpstr>
      <vt:lpstr>Hovercraft Planning:</vt:lpstr>
      <vt:lpstr>Today’s “Plan”—Tuesday October 17, 2023 8th grade STEAM</vt:lpstr>
      <vt:lpstr>Today’s “Plan”—Wednesday October 18, 2023 6th &amp; 7th grade STEAM</vt:lpstr>
      <vt:lpstr>PowerPoint Presentation</vt:lpstr>
      <vt:lpstr>Hovercraft Planning:</vt:lpstr>
      <vt:lpstr>Today’s “Plan”—Wednesday October 18, 2023 8th grade STEAM</vt:lpstr>
      <vt:lpstr>Hovercraft Evaluation</vt:lpstr>
      <vt:lpstr>Today’s “Plan”—Thursday October 19, 2023 6th &amp; 7th grade STEAM</vt:lpstr>
      <vt:lpstr>Today’s “Plan”—Thursday October 19, 2023 8th grade STEAM</vt:lpstr>
      <vt:lpstr>Today’s “Plan”—Tuesday October 24, 2023 6th &amp; 7th grade STEAM</vt:lpstr>
      <vt:lpstr>Video Organizer</vt:lpstr>
      <vt:lpstr>Today’s “Plan”—Tuesday October 24, 2023 8th grade STEAM</vt:lpstr>
      <vt:lpstr>Today’s “Plan”—Wednesday October 25, 2023 6th &amp; 7th grade STEAM</vt:lpstr>
      <vt:lpstr>Today’s “Plan”—Wednesday October 25, 2023 8th grade STEAM</vt:lpstr>
      <vt:lpstr>PowerPoint Presentation</vt:lpstr>
      <vt:lpstr>Video Organizer</vt:lpstr>
      <vt:lpstr>Today’s “Plan”—Thursday October 26, 2023 6th &amp; 7th grade STEAM</vt:lpstr>
      <vt:lpstr>PowerPoint Presentation</vt:lpstr>
      <vt:lpstr>Today’s “Plan”—Thursday October 26, 2023 8th grade STEAM</vt:lpstr>
      <vt:lpstr>Video Organizer</vt:lpstr>
      <vt:lpstr>Today’s “Plan”—Freyday October 27, 2023 6th &amp; 7th grade STEAM</vt:lpstr>
      <vt:lpstr>PowerPoint Presentation</vt:lpstr>
      <vt:lpstr>Today’s “Plan”—Freyday October 27, 2023 8th grade STEAM</vt:lpstr>
      <vt:lpstr>Today’s “Plan”—Monday October 30, 2023 6th &amp; 7th grade STEAM</vt:lpstr>
      <vt:lpstr>Hovercraft Evaluation</vt:lpstr>
      <vt:lpstr>Today’s “Plan”—Monday October 30, 2023 8th grade STEAM</vt:lpstr>
      <vt:lpstr>Today’s “Plan”—Tuesday October 31, 2023 6th grade STEAM</vt:lpstr>
      <vt:lpstr>Hovercraft Evaluation</vt:lpstr>
      <vt:lpstr>Today’s “Plan”—Tuesday October 31, 2023 7th grade STEAM</vt:lpstr>
      <vt:lpstr>Hovercraft Evaluation</vt:lpstr>
      <vt:lpstr>Million Dollar Idea</vt:lpstr>
      <vt:lpstr>Hovercraft Evaluation</vt:lpstr>
      <vt:lpstr>Today’s “Plan”—Tuesday October 31, 2023 8th grade STEAM</vt:lpstr>
      <vt:lpstr>Today’s “Plan”—Wednesday November 1, 2023 6th &amp; 7th grade STEAM</vt:lpstr>
      <vt:lpstr>Million Dollar Idea Project</vt:lpstr>
      <vt:lpstr>Million Dollar Idea</vt:lpstr>
      <vt:lpstr>Today’s “Plan”—Wednesday November 1, 2023 8th grade STEAM</vt:lpstr>
      <vt:lpstr>PowerPoint Presentation</vt:lpstr>
      <vt:lpstr>Today’s “Plan”—Thursday November 2, 2023 6th &amp; 7th grade STEAM</vt:lpstr>
      <vt:lpstr>Today’s “Plan”—Freyday November 3, 2023 6th &amp; 7th grade STEAM</vt:lpstr>
      <vt:lpstr>Million Dollar Idea Project</vt:lpstr>
      <vt:lpstr>Million Dollar Idea</vt:lpstr>
      <vt:lpstr>Today’s “Plan”—Freyday November 3, 2023 8th grade STEAM</vt:lpstr>
      <vt:lpstr>PowerPoint Presentation</vt:lpstr>
      <vt:lpstr>Today’s “Plan”—Monday November 6, 2023 6th &amp; 7th grade STEAM</vt:lpstr>
      <vt:lpstr>Million Dollar Idea</vt:lpstr>
      <vt:lpstr>Today’s “Plan”—Monday November 6, 2023 8th grade STEAM</vt:lpstr>
      <vt:lpstr>Electricity ”Magic”</vt:lpstr>
      <vt:lpstr>Today’s “Plan”—Tuesday November 7, 2023 6th &amp; 7th grade STEAM</vt:lpstr>
      <vt:lpstr>Million Dollar Idea</vt:lpstr>
      <vt:lpstr>Today’s “Plan”—Tuesday November 7, 2023 8th grade STEAM</vt:lpstr>
      <vt:lpstr>Today’s “Plan”—Wednesday November 8, 2023 6th grade STEAM</vt:lpstr>
      <vt:lpstr>Million Dollar Idea</vt:lpstr>
      <vt:lpstr>Today’s “Plan”—Wednesday November 8, 2023 8th grade STEAM</vt:lpstr>
      <vt:lpstr>Electricity ”Magic”</vt:lpstr>
      <vt:lpstr>Today’s “Plan”—Thursday November 9, 2023 6th &amp; 7th grade STEAM</vt:lpstr>
      <vt:lpstr>Today’s “Plan”—Freyday November 10, 2023 6th grade STEAM</vt:lpstr>
      <vt:lpstr>Today’s “Plan”—Freyday November 10, 2023 7th grade STEAM</vt:lpstr>
      <vt:lpstr>Little Shop of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Little Shop of Physics</vt:lpstr>
      <vt:lpstr>Million Dollar Idea</vt:lpstr>
      <vt:lpstr>Today’s “Plan”—Freyday November 10, 2023 8th grade STEAM</vt:lpstr>
      <vt:lpstr>Today’s “Plan”—Monday November 13, 2023 6th grade STEAM</vt:lpstr>
      <vt:lpstr>Today’s “Plan”—Monday November 13, 2023 7th grade STEAM</vt:lpstr>
      <vt:lpstr>Today’s “Plan”—Monday November 13, 2023 8th grade STEAM</vt:lpstr>
      <vt:lpstr>Today’s “Plan”—Monday November 13, 2023 8th grade STEAM 2</vt:lpstr>
      <vt:lpstr>Today’s “Plan”—Tuesday November 14, 2023 6th grade STEAM</vt:lpstr>
      <vt:lpstr>Today’s “Plan”—Tuesday November 14, 2023 7th grade STEAM</vt:lpstr>
      <vt:lpstr>Today’s “Plan”—Tuesday November 14, 2023 8th grade STEAM</vt:lpstr>
      <vt:lpstr>Today’s “Plan”—Tuesday November 14, 2023 8th grade STEAM 2</vt:lpstr>
      <vt:lpstr>Today’s “Plan”—Wednesday November 15, 2023 7th grade STEAM</vt:lpstr>
      <vt:lpstr>Today’s “Plan”—Wednesday November 15, 2023 8th grade STEAM</vt:lpstr>
      <vt:lpstr>Today’s “Plan”—Wednesday November 15, 2023 8th grade STEAM 2</vt:lpstr>
      <vt:lpstr>Today’s “Plan”—Thursday November 16, 2023 6th grade STEAM</vt:lpstr>
      <vt:lpstr>Today’s “Plan”—Thursday November 16, 2023 7th grade STEAM</vt:lpstr>
      <vt:lpstr>Today’s “Plan”—Thursday November 16, 2023 8th grade STEAM</vt:lpstr>
      <vt:lpstr>Today’s “Plan”—Thursday November 16, 2023 8th grade STEAM 2</vt:lpstr>
      <vt:lpstr>Today’s “Plan”—Freyday November 17, 2023 6th grade STEAM</vt:lpstr>
      <vt:lpstr>Today’s “Plan”—Freyday November 17, 2023 7th grade STEAM</vt:lpstr>
      <vt:lpstr>Today’s “Plan”—Freyday November 17, 2023 8th grade STEAM</vt:lpstr>
      <vt:lpstr>Today’s “Plan”—Freyday November 17, 2023 8th grade STEAM 2</vt:lpstr>
      <vt:lpstr>Demonstration #2 Planning</vt:lpstr>
      <vt:lpstr>Electricity ”Magic”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“Plan”—Monday August 21, 2023</dc:title>
  <dc:creator>Microsoft Office User</dc:creator>
  <cp:lastModifiedBy>Microsoft Office User</cp:lastModifiedBy>
  <cp:revision>247</cp:revision>
  <cp:lastPrinted>2023-10-31T13:47:11Z</cp:lastPrinted>
  <dcterms:created xsi:type="dcterms:W3CDTF">2023-08-18T16:57:27Z</dcterms:created>
  <dcterms:modified xsi:type="dcterms:W3CDTF">2023-11-17T12:34:50Z</dcterms:modified>
</cp:coreProperties>
</file>