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9"/>
  </p:notesMasterIdLst>
  <p:sldIdLst>
    <p:sldId id="793" r:id="rId2"/>
    <p:sldId id="794" r:id="rId3"/>
    <p:sldId id="362" r:id="rId4"/>
    <p:sldId id="303" r:id="rId5"/>
    <p:sldId id="305" r:id="rId6"/>
    <p:sldId id="307" r:id="rId7"/>
    <p:sldId id="308" r:id="rId8"/>
    <p:sldId id="379" r:id="rId9"/>
    <p:sldId id="335" r:id="rId10"/>
    <p:sldId id="382" r:id="rId11"/>
    <p:sldId id="356" r:id="rId12"/>
    <p:sldId id="387" r:id="rId13"/>
    <p:sldId id="392" r:id="rId14"/>
    <p:sldId id="412" r:id="rId15"/>
    <p:sldId id="357" r:id="rId16"/>
    <p:sldId id="393" r:id="rId17"/>
    <p:sldId id="397" r:id="rId18"/>
    <p:sldId id="405" r:id="rId19"/>
    <p:sldId id="795" r:id="rId20"/>
    <p:sldId id="796" r:id="rId21"/>
    <p:sldId id="374" r:id="rId22"/>
    <p:sldId id="797" r:id="rId23"/>
    <p:sldId id="375" r:id="rId24"/>
    <p:sldId id="798" r:id="rId25"/>
    <p:sldId id="376" r:id="rId26"/>
    <p:sldId id="799" r:id="rId27"/>
    <p:sldId id="411" r:id="rId28"/>
    <p:sldId id="320" r:id="rId29"/>
    <p:sldId id="377" r:id="rId30"/>
    <p:sldId id="378" r:id="rId31"/>
    <p:sldId id="800" r:id="rId32"/>
    <p:sldId id="380" r:id="rId33"/>
    <p:sldId id="381" r:id="rId34"/>
    <p:sldId id="801" r:id="rId35"/>
    <p:sldId id="802" r:id="rId36"/>
    <p:sldId id="383" r:id="rId37"/>
    <p:sldId id="384" r:id="rId38"/>
    <p:sldId id="340" r:id="rId39"/>
    <p:sldId id="421" r:id="rId40"/>
    <p:sldId id="385" r:id="rId41"/>
    <p:sldId id="386" r:id="rId42"/>
    <p:sldId id="388" r:id="rId43"/>
    <p:sldId id="389" r:id="rId44"/>
    <p:sldId id="365" r:id="rId45"/>
    <p:sldId id="390" r:id="rId46"/>
    <p:sldId id="391" r:id="rId47"/>
    <p:sldId id="803" r:id="rId48"/>
    <p:sldId id="425" r:id="rId49"/>
    <p:sldId id="426" r:id="rId50"/>
    <p:sldId id="806" r:id="rId51"/>
    <p:sldId id="355" r:id="rId52"/>
    <p:sldId id="807" r:id="rId53"/>
    <p:sldId id="330" r:id="rId54"/>
    <p:sldId id="344" r:id="rId55"/>
    <p:sldId id="817" r:id="rId56"/>
    <p:sldId id="810" r:id="rId57"/>
    <p:sldId id="811" r:id="rId58"/>
    <p:sldId id="812" r:id="rId59"/>
    <p:sldId id="332" r:id="rId60"/>
    <p:sldId id="813" r:id="rId61"/>
    <p:sldId id="312" r:id="rId62"/>
    <p:sldId id="814" r:id="rId63"/>
    <p:sldId id="358" r:id="rId64"/>
    <p:sldId id="815" r:id="rId65"/>
    <p:sldId id="359" r:id="rId66"/>
    <p:sldId id="398" r:id="rId67"/>
    <p:sldId id="399" r:id="rId68"/>
    <p:sldId id="342" r:id="rId69"/>
    <p:sldId id="395" r:id="rId70"/>
    <p:sldId id="402" r:id="rId71"/>
    <p:sldId id="400" r:id="rId72"/>
    <p:sldId id="401" r:id="rId73"/>
    <p:sldId id="345" r:id="rId74"/>
    <p:sldId id="325" r:id="rId75"/>
    <p:sldId id="346" r:id="rId76"/>
    <p:sldId id="347" r:id="rId77"/>
    <p:sldId id="349" r:id="rId78"/>
    <p:sldId id="816" r:id="rId79"/>
    <p:sldId id="351" r:id="rId80"/>
    <p:sldId id="352" r:id="rId81"/>
    <p:sldId id="818" r:id="rId82"/>
    <p:sldId id="261" r:id="rId83"/>
    <p:sldId id="368" r:id="rId84"/>
    <p:sldId id="369" r:id="rId85"/>
    <p:sldId id="819" r:id="rId86"/>
    <p:sldId id="820" r:id="rId87"/>
    <p:sldId id="821" r:id="rId88"/>
    <p:sldId id="822" r:id="rId89"/>
    <p:sldId id="824" r:id="rId90"/>
    <p:sldId id="403" r:id="rId91"/>
    <p:sldId id="404" r:id="rId92"/>
    <p:sldId id="438" r:id="rId93"/>
    <p:sldId id="439" r:id="rId94"/>
    <p:sldId id="440" r:id="rId95"/>
    <p:sldId id="823" r:id="rId96"/>
    <p:sldId id="825" r:id="rId97"/>
    <p:sldId id="414" r:id="rId98"/>
    <p:sldId id="826" r:id="rId99"/>
    <p:sldId id="827" r:id="rId100"/>
    <p:sldId id="463" r:id="rId101"/>
    <p:sldId id="471" r:id="rId102"/>
    <p:sldId id="828" r:id="rId103"/>
    <p:sldId id="464" r:id="rId104"/>
    <p:sldId id="432" r:id="rId105"/>
    <p:sldId id="829" r:id="rId106"/>
    <p:sldId id="830" r:id="rId107"/>
    <p:sldId id="831"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726"/>
    <p:restoredTop sz="95964"/>
  </p:normalViewPr>
  <p:slideViewPr>
    <p:cSldViewPr snapToGrid="0">
      <p:cViewPr varScale="1">
        <p:scale>
          <a:sx n="55" d="100"/>
          <a:sy n="55" d="100"/>
        </p:scale>
        <p:origin x="200" y="1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4AE2D8-BCC4-D44B-B01D-FCF347A59302}" type="datetimeFigureOut">
              <a:rPr lang="en-US" smtClean="0"/>
              <a:t>11/30/23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F8849-C16D-5C49-BC48-E3B2E9A04B9B}" type="slidenum">
              <a:rPr lang="en-US" smtClean="0"/>
              <a:t>‹#›</a:t>
            </a:fld>
            <a:endParaRPr lang="en-US"/>
          </a:p>
        </p:txBody>
      </p:sp>
    </p:spTree>
    <p:extLst>
      <p:ext uri="{BB962C8B-B14F-4D97-AF65-F5344CB8AC3E}">
        <p14:creationId xmlns:p14="http://schemas.microsoft.com/office/powerpoint/2010/main" val="2133540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3</a:t>
            </a:fld>
            <a:endParaRPr lang="en-US" dirty="0"/>
          </a:p>
        </p:txBody>
      </p:sp>
    </p:spTree>
    <p:extLst>
      <p:ext uri="{BB962C8B-B14F-4D97-AF65-F5344CB8AC3E}">
        <p14:creationId xmlns:p14="http://schemas.microsoft.com/office/powerpoint/2010/main" val="570618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dirty="0">
                <a:solidFill>
                  <a:srgbClr val="FF0000"/>
                </a:solidFill>
              </a:rPr>
              <a:t>Converse: </a:t>
            </a:r>
            <a:r>
              <a:rPr lang="en-US" sz="1200" b="0" dirty="0">
                <a:solidFill>
                  <a:srgbClr val="FF0000"/>
                </a:solidFill>
              </a:rPr>
              <a:t>If an orchestra contains string instruments, then it is a string orchestra. False; symphony orchestras contain string instruments.</a:t>
            </a:r>
          </a:p>
          <a:p>
            <a:r>
              <a:rPr lang="en-IN" sz="1200" b="0" dirty="0">
                <a:solidFill>
                  <a:srgbClr val="FF0000"/>
                </a:solidFill>
              </a:rPr>
              <a:t>Inverse: </a:t>
            </a:r>
            <a:r>
              <a:rPr lang="en-US" sz="1200" b="0" dirty="0">
                <a:solidFill>
                  <a:srgbClr val="FF0000"/>
                </a:solidFill>
              </a:rPr>
              <a:t>If an orchestra is not a string orchestra, then it does not contain string instruments. False; a symphony orchestra is not a string orchestra, but it does contain string instruments.</a:t>
            </a:r>
          </a:p>
          <a:p>
            <a:r>
              <a:rPr lang="en-IN" sz="1200" b="0" dirty="0">
                <a:solidFill>
                  <a:srgbClr val="FF0000"/>
                </a:solidFill>
              </a:rPr>
              <a:t>Contrapositive: </a:t>
            </a:r>
            <a:r>
              <a:rPr lang="en-US" sz="1200" b="0" dirty="0">
                <a:solidFill>
                  <a:srgbClr val="FF0000"/>
                </a:solidFill>
              </a:rPr>
              <a:t>If an orchestra does not contain string instruments, then it is not a string orchestra. True. </a:t>
            </a:r>
            <a:endParaRPr lang="en-US" sz="1200" b="0" i="0" u="none" strike="noStrike" baseline="0" dirty="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49</a:t>
            </a:fld>
            <a:endParaRPr lang="en-US" dirty="0"/>
          </a:p>
        </p:txBody>
      </p:sp>
    </p:spTree>
    <p:extLst>
      <p:ext uri="{BB962C8B-B14F-4D97-AF65-F5344CB8AC3E}">
        <p14:creationId xmlns:p14="http://schemas.microsoft.com/office/powerpoint/2010/main" val="548367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30DC0D4C-FD52-4CA4-A998-31C73A5A5BDE}" type="slidenum">
              <a:rPr lang="en-US" smtClean="0"/>
              <a:t>51</a:t>
            </a:fld>
            <a:endParaRPr lang="en-US"/>
          </a:p>
        </p:txBody>
      </p:sp>
    </p:spTree>
    <p:extLst>
      <p:ext uri="{BB962C8B-B14F-4D97-AF65-F5344CB8AC3E}">
        <p14:creationId xmlns:p14="http://schemas.microsoft.com/office/powerpoint/2010/main" val="300824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FF0000"/>
                </a:solidFill>
                <a:latin typeface="Proxima Nova" panose="02000506030000020004"/>
              </a:rPr>
              <a:t>true</a:t>
            </a:r>
          </a:p>
          <a:p>
            <a:r>
              <a:rPr lang="en-US" sz="1200" b="1" dirty="0">
                <a:solidFill>
                  <a:srgbClr val="FF0000"/>
                </a:solidFill>
                <a:latin typeface="Proxima Nova" panose="02000506030000020004"/>
              </a:rPr>
              <a:t>false</a:t>
            </a:r>
          </a:p>
          <a:p>
            <a:r>
              <a:rPr lang="en-US" sz="1200" b="1" dirty="0">
                <a:solidFill>
                  <a:srgbClr val="FF0000"/>
                </a:solidFill>
                <a:latin typeface="Proxima Nova" panose="02000506030000020004"/>
              </a:rPr>
              <a:t>false</a:t>
            </a:r>
          </a:p>
          <a:p>
            <a:r>
              <a:rPr lang="en-US" sz="1200" b="1" dirty="0">
                <a:solidFill>
                  <a:srgbClr val="FF0000"/>
                </a:solidFill>
                <a:latin typeface="Proxima Nova" panose="02000506030000020004"/>
              </a:rPr>
              <a:t>true</a:t>
            </a:r>
          </a:p>
          <a:p>
            <a:r>
              <a:rPr lang="en-US" sz="1200" b="1" dirty="0">
                <a:solidFill>
                  <a:srgbClr val="FF0000"/>
                </a:solidFill>
                <a:latin typeface="Proxima Nova" panose="02000506030000020004"/>
              </a:rPr>
              <a:t>false</a:t>
            </a:r>
            <a:endParaRPr lang="en-US" b="1" dirty="0"/>
          </a:p>
        </p:txBody>
      </p:sp>
      <p:sp>
        <p:nvSpPr>
          <p:cNvPr id="4" name="Slide Number Placeholder 3"/>
          <p:cNvSpPr>
            <a:spLocks noGrp="1"/>
          </p:cNvSpPr>
          <p:nvPr>
            <p:ph type="sldNum" sz="quarter" idx="5"/>
          </p:nvPr>
        </p:nvSpPr>
        <p:spPr/>
        <p:txBody>
          <a:bodyPr/>
          <a:lstStyle/>
          <a:p>
            <a:fld id="{30DC0D4C-FD52-4CA4-A998-31C73A5A5BDE}" type="slidenum">
              <a:rPr lang="en-US" smtClean="0"/>
              <a:t>52</a:t>
            </a:fld>
            <a:endParaRPr lang="en-US"/>
          </a:p>
        </p:txBody>
      </p:sp>
    </p:spTree>
    <p:extLst>
      <p:ext uri="{BB962C8B-B14F-4D97-AF65-F5344CB8AC3E}">
        <p14:creationId xmlns:p14="http://schemas.microsoft.com/office/powerpoint/2010/main" val="4100631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a:t>a. </a:t>
            </a:r>
            <a:r>
              <a:rPr lang="en-US" sz="2800" b="0" dirty="0">
                <a:solidFill>
                  <a:srgbClr val="FF0000"/>
                </a:solidFill>
              </a:rPr>
              <a:t>deductive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a:t>b. </a:t>
            </a:r>
            <a:r>
              <a:rPr lang="en-US" sz="2800" b="0" dirty="0">
                <a:solidFill>
                  <a:srgbClr val="FF0000"/>
                </a:solidFill>
              </a:rPr>
              <a:t>inductive</a:t>
            </a:r>
          </a:p>
          <a:p>
            <a:endParaRPr lang="en-US" sz="2800" b="0" dirty="0"/>
          </a:p>
        </p:txBody>
      </p:sp>
      <p:sp>
        <p:nvSpPr>
          <p:cNvPr id="4" name="Slide Number Placeholder 3"/>
          <p:cNvSpPr>
            <a:spLocks noGrp="1"/>
          </p:cNvSpPr>
          <p:nvPr>
            <p:ph type="sldNum" sz="quarter" idx="10"/>
          </p:nvPr>
        </p:nvSpPr>
        <p:spPr/>
        <p:txBody>
          <a:bodyPr/>
          <a:lstStyle/>
          <a:p>
            <a:fld id="{30DC0D4C-FD52-4CA4-A998-31C73A5A5BDE}" type="slidenum">
              <a:rPr lang="en-US" smtClean="0"/>
              <a:t>60</a:t>
            </a:fld>
            <a:endParaRPr lang="en-US"/>
          </a:p>
        </p:txBody>
      </p:sp>
    </p:spTree>
    <p:extLst>
      <p:ext uri="{BB962C8B-B14F-4D97-AF65-F5344CB8AC3E}">
        <p14:creationId xmlns:p14="http://schemas.microsoft.com/office/powerpoint/2010/main" val="3215918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FF0000"/>
                </a:solidFill>
              </a:rPr>
              <a:t>Yes; 31.3 feet</a:t>
            </a:r>
          </a:p>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61</a:t>
            </a:fld>
            <a:endParaRPr lang="en-US"/>
          </a:p>
        </p:txBody>
      </p:sp>
    </p:spTree>
    <p:extLst>
      <p:ext uri="{BB962C8B-B14F-4D97-AF65-F5344CB8AC3E}">
        <p14:creationId xmlns:p14="http://schemas.microsoft.com/office/powerpoint/2010/main" val="956554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62</a:t>
            </a:fld>
            <a:endParaRPr lang="en-US"/>
          </a:p>
        </p:txBody>
      </p:sp>
    </p:spTree>
    <p:extLst>
      <p:ext uri="{BB962C8B-B14F-4D97-AF65-F5344CB8AC3E}">
        <p14:creationId xmlns:p14="http://schemas.microsoft.com/office/powerpoint/2010/main" val="3333510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63</a:t>
            </a:fld>
            <a:endParaRPr lang="en-US"/>
          </a:p>
        </p:txBody>
      </p:sp>
    </p:spTree>
    <p:extLst>
      <p:ext uri="{BB962C8B-B14F-4D97-AF65-F5344CB8AC3E}">
        <p14:creationId xmlns:p14="http://schemas.microsoft.com/office/powerpoint/2010/main" val="2473080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64</a:t>
            </a:fld>
            <a:endParaRPr lang="en-US"/>
          </a:p>
        </p:txBody>
      </p:sp>
    </p:spTree>
    <p:extLst>
      <p:ext uri="{BB962C8B-B14F-4D97-AF65-F5344CB8AC3E}">
        <p14:creationId xmlns:p14="http://schemas.microsoft.com/office/powerpoint/2010/main" val="3320749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65</a:t>
            </a:fld>
            <a:endParaRPr lang="en-US"/>
          </a:p>
        </p:txBody>
      </p:sp>
    </p:spTree>
    <p:extLst>
      <p:ext uri="{BB962C8B-B14F-4D97-AF65-F5344CB8AC3E}">
        <p14:creationId xmlns:p14="http://schemas.microsoft.com/office/powerpoint/2010/main" val="2722083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66</a:t>
            </a:fld>
            <a:endParaRPr lang="en-US"/>
          </a:p>
        </p:txBody>
      </p:sp>
    </p:spTree>
    <p:extLst>
      <p:ext uri="{BB962C8B-B14F-4D97-AF65-F5344CB8AC3E}">
        <p14:creationId xmlns:p14="http://schemas.microsoft.com/office/powerpoint/2010/main" val="560988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0DC0D4C-FD52-4CA4-A998-31C73A5A5BDE}" type="slidenum">
              <a:rPr lang="en-US" smtClean="0"/>
              <a:t>4</a:t>
            </a:fld>
            <a:endParaRPr lang="en-US" dirty="0"/>
          </a:p>
        </p:txBody>
      </p:sp>
    </p:spTree>
    <p:extLst>
      <p:ext uri="{BB962C8B-B14F-4D97-AF65-F5344CB8AC3E}">
        <p14:creationId xmlns:p14="http://schemas.microsoft.com/office/powerpoint/2010/main" val="2766272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67</a:t>
            </a:fld>
            <a:endParaRPr lang="en-US"/>
          </a:p>
        </p:txBody>
      </p:sp>
    </p:spTree>
    <p:extLst>
      <p:ext uri="{BB962C8B-B14F-4D97-AF65-F5344CB8AC3E}">
        <p14:creationId xmlns:p14="http://schemas.microsoft.com/office/powerpoint/2010/main" val="669596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68</a:t>
            </a:fld>
            <a:endParaRPr lang="en-US"/>
          </a:p>
        </p:txBody>
      </p:sp>
    </p:spTree>
    <p:extLst>
      <p:ext uri="{BB962C8B-B14F-4D97-AF65-F5344CB8AC3E}">
        <p14:creationId xmlns:p14="http://schemas.microsoft.com/office/powerpoint/2010/main" val="3912167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69</a:t>
            </a:fld>
            <a:endParaRPr lang="en-US"/>
          </a:p>
        </p:txBody>
      </p:sp>
    </p:spTree>
    <p:extLst>
      <p:ext uri="{BB962C8B-B14F-4D97-AF65-F5344CB8AC3E}">
        <p14:creationId xmlns:p14="http://schemas.microsoft.com/office/powerpoint/2010/main" val="1446218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70</a:t>
            </a:fld>
            <a:endParaRPr lang="en-US"/>
          </a:p>
        </p:txBody>
      </p:sp>
    </p:spTree>
    <p:extLst>
      <p:ext uri="{BB962C8B-B14F-4D97-AF65-F5344CB8AC3E}">
        <p14:creationId xmlns:p14="http://schemas.microsoft.com/office/powerpoint/2010/main" val="3330289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71</a:t>
            </a:fld>
            <a:endParaRPr lang="en-US"/>
          </a:p>
        </p:txBody>
      </p:sp>
    </p:spTree>
    <p:extLst>
      <p:ext uri="{BB962C8B-B14F-4D97-AF65-F5344CB8AC3E}">
        <p14:creationId xmlns:p14="http://schemas.microsoft.com/office/powerpoint/2010/main" val="4139254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72</a:t>
            </a:fld>
            <a:endParaRPr lang="en-US"/>
          </a:p>
        </p:txBody>
      </p:sp>
    </p:spTree>
    <p:extLst>
      <p:ext uri="{BB962C8B-B14F-4D97-AF65-F5344CB8AC3E}">
        <p14:creationId xmlns:p14="http://schemas.microsoft.com/office/powerpoint/2010/main" val="2615625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ED1B23"/>
                </a:solidFill>
              </a:rPr>
              <a:t>If Ebony takes a vacation, then she will hike to the Colorado River. </a:t>
            </a:r>
            <a:endParaRPr lang="en-US" sz="1200" b="1" dirty="0"/>
          </a:p>
        </p:txBody>
      </p:sp>
      <p:sp>
        <p:nvSpPr>
          <p:cNvPr id="4" name="Slide Number Placeholder 3"/>
          <p:cNvSpPr>
            <a:spLocks noGrp="1"/>
          </p:cNvSpPr>
          <p:nvPr>
            <p:ph type="sldNum" sz="quarter" idx="5"/>
          </p:nvPr>
        </p:nvSpPr>
        <p:spPr/>
        <p:txBody>
          <a:bodyPr/>
          <a:lstStyle/>
          <a:p>
            <a:fld id="{30DC0D4C-FD52-4CA4-A998-31C73A5A5BDE}" type="slidenum">
              <a:rPr lang="en-US" smtClean="0"/>
              <a:t>80</a:t>
            </a:fld>
            <a:endParaRPr lang="en-US"/>
          </a:p>
        </p:txBody>
      </p:sp>
    </p:spTree>
    <p:extLst>
      <p:ext uri="{BB962C8B-B14F-4D97-AF65-F5344CB8AC3E}">
        <p14:creationId xmlns:p14="http://schemas.microsoft.com/office/powerpoint/2010/main" val="35992880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82</a:t>
            </a:fld>
            <a:endParaRPr lang="en-US"/>
          </a:p>
        </p:txBody>
      </p:sp>
    </p:spTree>
    <p:extLst>
      <p:ext uri="{BB962C8B-B14F-4D97-AF65-F5344CB8AC3E}">
        <p14:creationId xmlns:p14="http://schemas.microsoft.com/office/powerpoint/2010/main" val="13942216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solidFill>
                  <a:srgbClr val="FF0000"/>
                </a:solidFill>
                <a:latin typeface="Proxima Nova" panose="02000506030000020004"/>
              </a:rPr>
              <a:t>invalid</a:t>
            </a:r>
          </a:p>
          <a:p>
            <a:r>
              <a:rPr lang="en-US" sz="1200" b="1">
                <a:solidFill>
                  <a:srgbClr val="FF0000"/>
                </a:solidFill>
                <a:latin typeface="Proxima Nova" panose="02000506030000020004"/>
              </a:rPr>
              <a:t>valid</a:t>
            </a:r>
          </a:p>
          <a:p>
            <a:r>
              <a:rPr lang="en-US" sz="1200" b="1">
                <a:solidFill>
                  <a:srgbClr val="FF0000"/>
                </a:solidFill>
                <a:latin typeface="Proxima Nova" panose="02000506030000020004"/>
              </a:rPr>
              <a:t>invalid</a:t>
            </a:r>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83</a:t>
            </a:fld>
            <a:endParaRPr lang="en-US"/>
          </a:p>
        </p:txBody>
      </p:sp>
    </p:spTree>
    <p:extLst>
      <p:ext uri="{BB962C8B-B14F-4D97-AF65-F5344CB8AC3E}">
        <p14:creationId xmlns:p14="http://schemas.microsoft.com/office/powerpoint/2010/main" val="1912753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84</a:t>
            </a:fld>
            <a:endParaRPr lang="en-US"/>
          </a:p>
        </p:txBody>
      </p:sp>
    </p:spTree>
    <p:extLst>
      <p:ext uri="{BB962C8B-B14F-4D97-AF65-F5344CB8AC3E}">
        <p14:creationId xmlns:p14="http://schemas.microsoft.com/office/powerpoint/2010/main" val="347532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0DC0D4C-FD52-4CA4-A998-31C73A5A5BDE}" type="slidenum">
              <a:rPr lang="en-US" smtClean="0"/>
              <a:t>13</a:t>
            </a:fld>
            <a:endParaRPr lang="en-US" dirty="0"/>
          </a:p>
        </p:txBody>
      </p:sp>
    </p:spTree>
    <p:extLst>
      <p:ext uri="{BB962C8B-B14F-4D97-AF65-F5344CB8AC3E}">
        <p14:creationId xmlns:p14="http://schemas.microsoft.com/office/powerpoint/2010/main" val="42134435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solidFill>
                  <a:srgbClr val="FF0000"/>
                </a:solidFill>
                <a:latin typeface="Proxima Nova" panose="02000506030000020004"/>
              </a:rPr>
              <a:t>valid</a:t>
            </a:r>
          </a:p>
          <a:p>
            <a:r>
              <a:rPr lang="en-US" sz="1200" b="1">
                <a:solidFill>
                  <a:srgbClr val="FF0000"/>
                </a:solidFill>
                <a:latin typeface="Proxima Nova" panose="02000506030000020004"/>
              </a:rPr>
              <a:t>valid</a:t>
            </a:r>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85</a:t>
            </a:fld>
            <a:endParaRPr lang="en-US"/>
          </a:p>
        </p:txBody>
      </p:sp>
    </p:spTree>
    <p:extLst>
      <p:ext uri="{BB962C8B-B14F-4D97-AF65-F5344CB8AC3E}">
        <p14:creationId xmlns:p14="http://schemas.microsoft.com/office/powerpoint/2010/main" val="9717254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DC0D4C-FD52-4CA4-A998-31C73A5A5BDE}" type="slidenum">
              <a:rPr lang="en-US" smtClean="0"/>
              <a:t>97</a:t>
            </a:fld>
            <a:endParaRPr lang="en-US"/>
          </a:p>
        </p:txBody>
      </p:sp>
    </p:spTree>
    <p:extLst>
      <p:ext uri="{BB962C8B-B14F-4D97-AF65-F5344CB8AC3E}">
        <p14:creationId xmlns:p14="http://schemas.microsoft.com/office/powerpoint/2010/main" val="12917728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IN" dirty="0"/>
              </a:p>
            </p:txBody>
          </p:sp>
        </mc:Choice>
        <mc:Fallback xmlns="">
          <p:sp>
            <p:nvSpPr>
              <p:cNvPr id="3" name="Notes Placeholder 2"/>
              <p:cNvSpPr>
                <a:spLocks noGrp="1"/>
              </p:cNvSpPr>
              <p:nvPr>
                <p:ph type="body" idx="1"/>
              </p:nvPr>
            </p:nvSpPr>
            <p:spPr/>
            <p:txBody>
              <a:bodyPr/>
              <a:lstStyle/>
              <a:p>
                <a:r>
                  <a:rPr lang="en-US" sz="1200" dirty="0" smtClean="0">
                    <a:solidFill>
                      <a:srgbClr val="EE2126"/>
                    </a:solidFill>
                  </a:rPr>
                  <a:t>-3</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smtClean="0">
                    <a:solidFill>
                      <a:srgbClr val="EE2126"/>
                    </a:solidFill>
                    <a:latin typeface="Cambria Math" panose="02040503050406030204" pitchFamily="18" charset="0"/>
                  </a:rPr>
                  <a:t>2</a:t>
                </a:r>
                <a:r>
                  <a:rPr lang="en-US" sz="1200" b="0" i="0" smtClean="0">
                    <a:solidFill>
                      <a:srgbClr val="EE2126"/>
                    </a:solidFill>
                    <a:latin typeface="Cambria Math" panose="02040503050406030204" pitchFamily="18" charset="0"/>
                  </a:rPr>
                  <a:t>/</a:t>
                </a:r>
                <a:r>
                  <a:rPr lang="en-US" sz="1200" b="0" i="0" smtClean="0">
                    <a:solidFill>
                      <a:srgbClr val="EE2126"/>
                    </a:solidFill>
                    <a:latin typeface="Cambria Math" panose="02040503050406030204" pitchFamily="18" charset="0"/>
                  </a:rPr>
                  <a:t>5</a:t>
                </a:r>
                <a:r>
                  <a:rPr lang="en-US" sz="1200" dirty="0" smtClean="0"/>
                  <a:t> </a:t>
                </a:r>
                <a:endParaRPr lang="en-US" sz="1200" dirty="0"/>
              </a:p>
              <a:p>
                <a:r>
                  <a:rPr lang="en-US" sz="1200" dirty="0" smtClean="0">
                    <a:solidFill>
                      <a:srgbClr val="EE2126"/>
                    </a:solidFill>
                  </a:rPr>
                  <a:t>- </a:t>
                </a:r>
                <a:r>
                  <a:rPr lang="en-US" sz="1200" b="0" i="0" smtClean="0">
                    <a:solidFill>
                      <a:srgbClr val="EE2126"/>
                    </a:solidFill>
                    <a:latin typeface="Cambria Math" panose="02040503050406030204" pitchFamily="18" charset="0"/>
                  </a:rPr>
                  <a:t>4/3</a:t>
                </a:r>
                <a:endParaRPr lang="en-US" sz="1200" dirty="0" smtClean="0">
                  <a:solidFill>
                    <a:srgbClr val="EE2126"/>
                  </a:solidFill>
                </a:endParaRPr>
              </a:p>
              <a:p>
                <a:r>
                  <a:rPr lang="en-US" sz="1200" dirty="0" smtClean="0">
                    <a:solidFill>
                      <a:srgbClr val="EE2126"/>
                    </a:solidFill>
                  </a:rPr>
                  <a:t>2</a:t>
                </a:r>
              </a:p>
              <a:p>
                <a:r>
                  <a:rPr lang="en-US" sz="1200" dirty="0" smtClean="0">
                    <a:solidFill>
                      <a:srgbClr val="EE2126"/>
                    </a:solidFill>
                  </a:rPr>
                  <a:t>0</a:t>
                </a:r>
              </a:p>
              <a:p>
                <a:endParaRPr lang="en-IN" dirty="0"/>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100</a:t>
            </a:fld>
            <a:endParaRPr lang="en-US" dirty="0"/>
          </a:p>
        </p:txBody>
      </p:sp>
    </p:spTree>
    <p:extLst>
      <p:ext uri="{BB962C8B-B14F-4D97-AF65-F5344CB8AC3E}">
        <p14:creationId xmlns:p14="http://schemas.microsoft.com/office/powerpoint/2010/main" val="9708628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dirty="0">
                    <a:solidFill>
                      <a:srgbClr val="EE2126"/>
                    </a:solidFill>
                  </a:rPr>
                  <a:t>–3</a:t>
                </a:r>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US" sz="1200" i="1" smtClean="0">
                            <a:solidFill>
                              <a:srgbClr val="EE2126"/>
                            </a:solidFill>
                            <a:latin typeface="Cambria Math" panose="02040503050406030204" pitchFamily="18" charset="0"/>
                          </a:rPr>
                        </m:ctrlPr>
                      </m:fPr>
                      <m:num>
                        <m:r>
                          <a:rPr lang="en-US" sz="1200" b="0" i="1" smtClean="0">
                            <a:solidFill>
                              <a:srgbClr val="EE2126"/>
                            </a:solidFill>
                            <a:latin typeface="Cambria Math" panose="02040503050406030204" pitchFamily="18" charset="0"/>
                          </a:rPr>
                          <m:t>2</m:t>
                        </m:r>
                      </m:num>
                      <m:den>
                        <m:r>
                          <a:rPr lang="en-US" sz="1200" b="0" i="1" smtClean="0">
                            <a:solidFill>
                              <a:srgbClr val="EE2126"/>
                            </a:solidFill>
                            <a:latin typeface="Cambria Math" panose="02040503050406030204" pitchFamily="18" charset="0"/>
                          </a:rPr>
                          <m:t>5</m:t>
                        </m:r>
                      </m:den>
                    </m:f>
                  </m:oMath>
                </a14:m>
                <a:r>
                  <a:rPr lang="en-US" sz="1200" dirty="0"/>
                  <a:t> </a:t>
                </a:r>
              </a:p>
              <a:p>
                <a14:m>
                  <m:oMath xmlns:m="http://schemas.openxmlformats.org/officeDocument/2006/math">
                    <m:r>
                      <a:rPr lang="en-US" sz="1200" b="0" i="1" smtClean="0">
                        <a:solidFill>
                          <a:srgbClr val="EE2126"/>
                        </a:solidFill>
                        <a:latin typeface="Cambria Math" panose="02040503050406030204" pitchFamily="18" charset="0"/>
                      </a:rPr>
                      <m:t>−</m:t>
                    </m:r>
                    <m:f>
                      <m:fPr>
                        <m:ctrlPr>
                          <a:rPr lang="en-US" sz="1200" i="1" smtClean="0">
                            <a:solidFill>
                              <a:srgbClr val="EE2126"/>
                            </a:solidFill>
                            <a:latin typeface="Cambria Math" panose="02040503050406030204" pitchFamily="18" charset="0"/>
                          </a:rPr>
                        </m:ctrlPr>
                      </m:fPr>
                      <m:num>
                        <m:r>
                          <a:rPr lang="en-US" sz="1200" b="0" i="1" smtClean="0">
                            <a:solidFill>
                              <a:srgbClr val="EE2126"/>
                            </a:solidFill>
                            <a:latin typeface="Cambria Math" panose="02040503050406030204" pitchFamily="18" charset="0"/>
                          </a:rPr>
                          <m:t>4</m:t>
                        </m:r>
                      </m:num>
                      <m:den>
                        <m:r>
                          <a:rPr lang="en-US" sz="1200" b="0" i="1" smtClean="0">
                            <a:solidFill>
                              <a:srgbClr val="EE2126"/>
                            </a:solidFill>
                            <a:latin typeface="Cambria Math" panose="02040503050406030204" pitchFamily="18" charset="0"/>
                          </a:rPr>
                          <m:t>3</m:t>
                        </m:r>
                      </m:den>
                    </m:f>
                  </m:oMath>
                </a14:m>
                <a:r>
                  <a:rPr lang="en-US" sz="1200" dirty="0">
                    <a:solidFill>
                      <a:srgbClr val="EE2126"/>
                    </a:solidFill>
                  </a:rPr>
                  <a:t> </a:t>
                </a:r>
              </a:p>
              <a:p>
                <a:r>
                  <a:rPr lang="en-US" sz="1200" dirty="0">
                    <a:solidFill>
                      <a:srgbClr val="EE2126"/>
                    </a:solidFill>
                  </a:rPr>
                  <a:t>2</a:t>
                </a:r>
              </a:p>
              <a:p>
                <a:r>
                  <a:rPr lang="en-US" sz="1200" dirty="0">
                    <a:solidFill>
                      <a:srgbClr val="EE2126"/>
                    </a:solidFill>
                  </a:rPr>
                  <a:t>0</a:t>
                </a:r>
              </a:p>
              <a:p>
                <a:endParaRPr lang="en-IN" dirty="0"/>
              </a:p>
            </p:txBody>
          </p:sp>
        </mc:Choice>
        <mc:Fallback xmlns="">
          <p:sp>
            <p:nvSpPr>
              <p:cNvPr id="3" name="Notes Placeholder 2"/>
              <p:cNvSpPr>
                <a:spLocks noGrp="1"/>
              </p:cNvSpPr>
              <p:nvPr>
                <p:ph type="body" idx="1"/>
              </p:nvPr>
            </p:nvSpPr>
            <p:spPr/>
            <p:txBody>
              <a:bodyPr/>
              <a:lstStyle/>
              <a:p>
                <a:r>
                  <a:rPr lang="en-US" sz="1200" dirty="0">
                    <a:solidFill>
                      <a:srgbClr val="EE2126"/>
                    </a:solidFill>
                  </a:rPr>
                  <a:t>–3</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EE2126"/>
                    </a:solidFill>
                    <a:latin typeface="Cambria Math" panose="02040503050406030204" pitchFamily="18" charset="0"/>
                  </a:rPr>
                  <a:t>2/5</a:t>
                </a:r>
                <a:r>
                  <a:rPr lang="en-US" sz="1200" dirty="0"/>
                  <a:t> </a:t>
                </a:r>
              </a:p>
              <a:p>
                <a:r>
                  <a:rPr lang="en-US" sz="1200" b="0" i="0">
                    <a:solidFill>
                      <a:srgbClr val="EE2126"/>
                    </a:solidFill>
                    <a:latin typeface="Cambria Math" panose="02040503050406030204" pitchFamily="18" charset="0"/>
                  </a:rPr>
                  <a:t>−4/3</a:t>
                </a:r>
                <a:r>
                  <a:rPr lang="en-US" sz="1200" dirty="0">
                    <a:solidFill>
                      <a:srgbClr val="EE2126"/>
                    </a:solidFill>
                  </a:rPr>
                  <a:t> </a:t>
                </a:r>
              </a:p>
              <a:p>
                <a:r>
                  <a:rPr lang="en-US" sz="1200" dirty="0">
                    <a:solidFill>
                      <a:srgbClr val="EE2126"/>
                    </a:solidFill>
                  </a:rPr>
                  <a:t>2</a:t>
                </a:r>
              </a:p>
              <a:p>
                <a:r>
                  <a:rPr lang="en-US" sz="1200" dirty="0">
                    <a:solidFill>
                      <a:srgbClr val="EE2126"/>
                    </a:solidFill>
                  </a:rPr>
                  <a:t>0</a:t>
                </a:r>
              </a:p>
              <a:p>
                <a:endParaRPr lang="en-IN" dirty="0"/>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101</a:t>
            </a:fld>
            <a:endParaRPr lang="en-US" dirty="0"/>
          </a:p>
        </p:txBody>
      </p:sp>
    </p:spTree>
    <p:extLst>
      <p:ext uri="{BB962C8B-B14F-4D97-AF65-F5344CB8AC3E}">
        <p14:creationId xmlns:p14="http://schemas.microsoft.com/office/powerpoint/2010/main" val="2836911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0DC0D4C-FD52-4CA4-A998-31C73A5A5BDE}" type="slidenum">
              <a:rPr lang="en-US" smtClean="0"/>
              <a:t>14</a:t>
            </a:fld>
            <a:endParaRPr lang="en-US" dirty="0"/>
          </a:p>
        </p:txBody>
      </p:sp>
    </p:spTree>
    <p:extLst>
      <p:ext uri="{BB962C8B-B14F-4D97-AF65-F5344CB8AC3E}">
        <p14:creationId xmlns:p14="http://schemas.microsoft.com/office/powerpoint/2010/main" val="4276050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dirty="0">
                <a:solidFill>
                  <a:srgbClr val="FF0000"/>
                </a:solidFill>
              </a:rPr>
              <a:t>true</a:t>
            </a:r>
          </a:p>
          <a:p>
            <a:r>
              <a:rPr lang="en-IN" sz="1200" b="0" dirty="0">
                <a:solidFill>
                  <a:srgbClr val="FF0000"/>
                </a:solidFill>
              </a:rPr>
              <a:t>false</a:t>
            </a:r>
          </a:p>
          <a:p>
            <a:r>
              <a:rPr lang="en-IN" sz="1200" b="0" dirty="0">
                <a:solidFill>
                  <a:srgbClr val="FF0000"/>
                </a:solidFill>
              </a:rPr>
              <a:t>false</a:t>
            </a:r>
          </a:p>
          <a:p>
            <a:r>
              <a:rPr lang="en-IN" sz="1200" b="0" dirty="0">
                <a:solidFill>
                  <a:srgbClr val="FF0000"/>
                </a:solidFill>
              </a:rPr>
              <a:t>true</a:t>
            </a:r>
          </a:p>
          <a:p>
            <a:r>
              <a:rPr lang="en-US" sz="1200" b="0" dirty="0">
                <a:solidFill>
                  <a:srgbClr val="FF0000"/>
                </a:solidFill>
              </a:rPr>
              <a:t>If a number is even, then it is divisible by 2. If a number is divisible by 2, then it is even.</a:t>
            </a:r>
            <a:endParaRPr lang="en-IN" sz="1200" b="0" dirty="0">
              <a:solidFill>
                <a:srgbClr val="FF0000"/>
              </a:solidFill>
            </a:endParaRPr>
          </a:p>
          <a:p>
            <a:endParaRPr lang="en-IN" b="0" dirty="0"/>
          </a:p>
        </p:txBody>
      </p:sp>
      <p:sp>
        <p:nvSpPr>
          <p:cNvPr id="4" name="Slide Number Placeholder 3"/>
          <p:cNvSpPr>
            <a:spLocks noGrp="1"/>
          </p:cNvSpPr>
          <p:nvPr>
            <p:ph type="sldNum" sz="quarter" idx="5"/>
          </p:nvPr>
        </p:nvSpPr>
        <p:spPr/>
        <p:txBody>
          <a:bodyPr/>
          <a:lstStyle/>
          <a:p>
            <a:fld id="{30DC0D4C-FD52-4CA4-A998-31C73A5A5BDE}" type="slidenum">
              <a:rPr lang="en-US" smtClean="0"/>
              <a:t>21</a:t>
            </a:fld>
            <a:endParaRPr lang="en-US" dirty="0"/>
          </a:p>
        </p:txBody>
      </p:sp>
    </p:spTree>
    <p:extLst>
      <p:ext uri="{BB962C8B-B14F-4D97-AF65-F5344CB8AC3E}">
        <p14:creationId xmlns:p14="http://schemas.microsoft.com/office/powerpoint/2010/main" val="1969694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29</a:t>
            </a:fld>
            <a:endParaRPr lang="en-US" dirty="0"/>
          </a:p>
        </p:txBody>
      </p:sp>
    </p:spTree>
    <p:extLst>
      <p:ext uri="{BB962C8B-B14F-4D97-AF65-F5344CB8AC3E}">
        <p14:creationId xmlns:p14="http://schemas.microsoft.com/office/powerpoint/2010/main" val="2495553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dirty="0">
                <a:solidFill>
                  <a:srgbClr val="FF0000"/>
                </a:solidFill>
              </a:rPr>
              <a:t>The forecast is rain.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rPr>
              <a:t>I will take an umbrella.</a:t>
            </a:r>
            <a:endParaRPr lang="en-IN" sz="1200"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rPr>
              <a:t>The last digit of a number is 0.</a:t>
            </a:r>
            <a:endParaRPr lang="en-IN" sz="1200"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rPr>
              <a:t>A number is divisible by 10.</a:t>
            </a:r>
            <a:endParaRPr lang="en-IN" sz="1200" b="1" dirty="0">
              <a:solidFill>
                <a:srgbClr val="FF0000"/>
              </a:solidFill>
            </a:endParaRPr>
          </a:p>
          <a:p>
            <a:endParaRPr lang="en-US" b="1" dirty="0"/>
          </a:p>
          <a:p>
            <a:endParaRPr lang="en-IN" b="1" dirty="0"/>
          </a:p>
        </p:txBody>
      </p:sp>
      <p:sp>
        <p:nvSpPr>
          <p:cNvPr id="4" name="Slide Number Placeholder 3"/>
          <p:cNvSpPr>
            <a:spLocks noGrp="1"/>
          </p:cNvSpPr>
          <p:nvPr>
            <p:ph type="sldNum" sz="quarter" idx="10"/>
          </p:nvPr>
        </p:nvSpPr>
        <p:spPr/>
        <p:txBody>
          <a:bodyPr/>
          <a:lstStyle/>
          <a:p>
            <a:fld id="{30DC0D4C-FD52-4CA4-A998-31C73A5A5BDE}" type="slidenum">
              <a:rPr lang="en-US" smtClean="0"/>
              <a:t>37</a:t>
            </a:fld>
            <a:endParaRPr lang="en-US" dirty="0"/>
          </a:p>
        </p:txBody>
      </p:sp>
    </p:spTree>
    <p:extLst>
      <p:ext uri="{BB962C8B-B14F-4D97-AF65-F5344CB8AC3E}">
        <p14:creationId xmlns:p14="http://schemas.microsoft.com/office/powerpoint/2010/main" val="4151954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rPr>
              <a:t> A quadrilateral has two sets of parallel sides. </a:t>
            </a:r>
            <a:endParaRPr lang="en-IN" sz="1200" b="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dirty="0">
                <a:solidFill>
                  <a:srgbClr val="FF0000"/>
                </a:solidFill>
              </a:rPr>
              <a:t>The quadrilateral is a parallelogram. </a:t>
            </a:r>
          </a:p>
          <a:p>
            <a:r>
              <a:rPr lang="en-IN" sz="1200" b="0" dirty="0">
                <a:solidFill>
                  <a:srgbClr val="FF0000"/>
                </a:solidFill>
              </a:rPr>
              <a:t>If a quadrilateral has two sets of parallel sides, then it is a</a:t>
            </a:r>
          </a:p>
          <a:p>
            <a:r>
              <a:rPr lang="en-IN" sz="1200" b="0" dirty="0">
                <a:solidFill>
                  <a:srgbClr val="FF0000"/>
                </a:solidFill>
              </a:rPr>
              <a:t>parallelogram.</a:t>
            </a:r>
          </a:p>
          <a:p>
            <a:endParaRPr lang="en-IN" b="0" dirty="0"/>
          </a:p>
        </p:txBody>
      </p:sp>
      <p:sp>
        <p:nvSpPr>
          <p:cNvPr id="4" name="Slide Number Placeholder 3"/>
          <p:cNvSpPr>
            <a:spLocks noGrp="1"/>
          </p:cNvSpPr>
          <p:nvPr>
            <p:ph type="sldNum" sz="quarter" idx="10"/>
          </p:nvPr>
        </p:nvSpPr>
        <p:spPr/>
        <p:txBody>
          <a:bodyPr/>
          <a:lstStyle/>
          <a:p>
            <a:fld id="{30DC0D4C-FD52-4CA4-A998-31C73A5A5BDE}" type="slidenum">
              <a:rPr lang="en-US" smtClean="0"/>
              <a:t>43</a:t>
            </a:fld>
            <a:endParaRPr lang="en-US" dirty="0"/>
          </a:p>
        </p:txBody>
      </p:sp>
    </p:spTree>
    <p:extLst>
      <p:ext uri="{BB962C8B-B14F-4D97-AF65-F5344CB8AC3E}">
        <p14:creationId xmlns:p14="http://schemas.microsoft.com/office/powerpoint/2010/main" val="2637588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u="none" strike="noStrike" baseline="0" dirty="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48</a:t>
            </a:fld>
            <a:endParaRPr lang="en-US" dirty="0"/>
          </a:p>
        </p:txBody>
      </p:sp>
    </p:spTree>
    <p:extLst>
      <p:ext uri="{BB962C8B-B14F-4D97-AF65-F5344CB8AC3E}">
        <p14:creationId xmlns:p14="http://schemas.microsoft.com/office/powerpoint/2010/main" val="1462116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A5452-2825-3D97-F310-73D79C352E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A7A57C-885D-3458-D305-8A92AA2D86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A4B1C0-53E7-7E59-1493-7D7A9173115D}"/>
              </a:ext>
            </a:extLst>
          </p:cNvPr>
          <p:cNvSpPr>
            <a:spLocks noGrp="1"/>
          </p:cNvSpPr>
          <p:nvPr>
            <p:ph type="dt" sz="half" idx="10"/>
          </p:nvPr>
        </p:nvSpPr>
        <p:spPr/>
        <p:txBody>
          <a:bodyPr/>
          <a:lstStyle/>
          <a:p>
            <a:fld id="{2E73E3DE-0704-2142-B08E-97861EA0B711}" type="datetimeFigureOut">
              <a:rPr lang="en-US" smtClean="0"/>
              <a:t>11/30/23</a:t>
            </a:fld>
            <a:endParaRPr lang="en-US"/>
          </a:p>
        </p:txBody>
      </p:sp>
      <p:sp>
        <p:nvSpPr>
          <p:cNvPr id="5" name="Footer Placeholder 4">
            <a:extLst>
              <a:ext uri="{FF2B5EF4-FFF2-40B4-BE49-F238E27FC236}">
                <a16:creationId xmlns:a16="http://schemas.microsoft.com/office/drawing/2014/main" id="{F8CB7598-CB10-F26D-CD06-5738724AD5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BF31C0-D120-EEF0-956A-93367E9A5A03}"/>
              </a:ext>
            </a:extLst>
          </p:cNvPr>
          <p:cNvSpPr>
            <a:spLocks noGrp="1"/>
          </p:cNvSpPr>
          <p:nvPr>
            <p:ph type="sldNum" sz="quarter" idx="12"/>
          </p:nvPr>
        </p:nvSpPr>
        <p:spPr/>
        <p:txBody>
          <a:bodyPr/>
          <a:lstStyle/>
          <a:p>
            <a:fld id="{AE3C32CA-3DFB-6345-B258-90251A8C201F}" type="slidenum">
              <a:rPr lang="en-US" smtClean="0"/>
              <a:t>‹#›</a:t>
            </a:fld>
            <a:endParaRPr lang="en-US"/>
          </a:p>
        </p:txBody>
      </p:sp>
    </p:spTree>
    <p:extLst>
      <p:ext uri="{BB962C8B-B14F-4D97-AF65-F5344CB8AC3E}">
        <p14:creationId xmlns:p14="http://schemas.microsoft.com/office/powerpoint/2010/main" val="3891982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08143-6C19-17C7-27BA-0BB10EBDE8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5A4909-1F5B-1C5D-5768-66990E4AA4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EAD84F-8212-668B-D0AF-81120A78D169}"/>
              </a:ext>
            </a:extLst>
          </p:cNvPr>
          <p:cNvSpPr>
            <a:spLocks noGrp="1"/>
          </p:cNvSpPr>
          <p:nvPr>
            <p:ph type="dt" sz="half" idx="10"/>
          </p:nvPr>
        </p:nvSpPr>
        <p:spPr/>
        <p:txBody>
          <a:bodyPr/>
          <a:lstStyle/>
          <a:p>
            <a:fld id="{2E73E3DE-0704-2142-B08E-97861EA0B711}" type="datetimeFigureOut">
              <a:rPr lang="en-US" smtClean="0"/>
              <a:t>11/30/23</a:t>
            </a:fld>
            <a:endParaRPr lang="en-US"/>
          </a:p>
        </p:txBody>
      </p:sp>
      <p:sp>
        <p:nvSpPr>
          <p:cNvPr id="5" name="Footer Placeholder 4">
            <a:extLst>
              <a:ext uri="{FF2B5EF4-FFF2-40B4-BE49-F238E27FC236}">
                <a16:creationId xmlns:a16="http://schemas.microsoft.com/office/drawing/2014/main" id="{53A997C5-0E68-8E0C-2037-AF3C66E436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02E41D-AAA3-3C53-1FEF-861DEF040236}"/>
              </a:ext>
            </a:extLst>
          </p:cNvPr>
          <p:cNvSpPr>
            <a:spLocks noGrp="1"/>
          </p:cNvSpPr>
          <p:nvPr>
            <p:ph type="sldNum" sz="quarter" idx="12"/>
          </p:nvPr>
        </p:nvSpPr>
        <p:spPr/>
        <p:txBody>
          <a:bodyPr/>
          <a:lstStyle/>
          <a:p>
            <a:fld id="{AE3C32CA-3DFB-6345-B258-90251A8C201F}" type="slidenum">
              <a:rPr lang="en-US" smtClean="0"/>
              <a:t>‹#›</a:t>
            </a:fld>
            <a:endParaRPr lang="en-US"/>
          </a:p>
        </p:txBody>
      </p:sp>
    </p:spTree>
    <p:extLst>
      <p:ext uri="{BB962C8B-B14F-4D97-AF65-F5344CB8AC3E}">
        <p14:creationId xmlns:p14="http://schemas.microsoft.com/office/powerpoint/2010/main" val="132771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5EFE0D-612A-6DDA-FBC9-8AB6CE8E6E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CEB4F3-2AB0-275A-0985-B0240BAB77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44B7DF-96FB-CFB6-22E4-1B11860B7304}"/>
              </a:ext>
            </a:extLst>
          </p:cNvPr>
          <p:cNvSpPr>
            <a:spLocks noGrp="1"/>
          </p:cNvSpPr>
          <p:nvPr>
            <p:ph type="dt" sz="half" idx="10"/>
          </p:nvPr>
        </p:nvSpPr>
        <p:spPr/>
        <p:txBody>
          <a:bodyPr/>
          <a:lstStyle/>
          <a:p>
            <a:fld id="{2E73E3DE-0704-2142-B08E-97861EA0B711}" type="datetimeFigureOut">
              <a:rPr lang="en-US" smtClean="0"/>
              <a:t>11/30/23</a:t>
            </a:fld>
            <a:endParaRPr lang="en-US"/>
          </a:p>
        </p:txBody>
      </p:sp>
      <p:sp>
        <p:nvSpPr>
          <p:cNvPr id="5" name="Footer Placeholder 4">
            <a:extLst>
              <a:ext uri="{FF2B5EF4-FFF2-40B4-BE49-F238E27FC236}">
                <a16:creationId xmlns:a16="http://schemas.microsoft.com/office/drawing/2014/main" id="{8E34F79C-692B-6534-F027-11358AB171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1B9215-F02D-C568-C1ED-F2C6902089AB}"/>
              </a:ext>
            </a:extLst>
          </p:cNvPr>
          <p:cNvSpPr>
            <a:spLocks noGrp="1"/>
          </p:cNvSpPr>
          <p:nvPr>
            <p:ph type="sldNum" sz="quarter" idx="12"/>
          </p:nvPr>
        </p:nvSpPr>
        <p:spPr/>
        <p:txBody>
          <a:bodyPr/>
          <a:lstStyle/>
          <a:p>
            <a:fld id="{AE3C32CA-3DFB-6345-B258-90251A8C201F}" type="slidenum">
              <a:rPr lang="en-US" smtClean="0"/>
              <a:t>‹#›</a:t>
            </a:fld>
            <a:endParaRPr lang="en-US"/>
          </a:p>
        </p:txBody>
      </p:sp>
    </p:spTree>
    <p:extLst>
      <p:ext uri="{BB962C8B-B14F-4D97-AF65-F5344CB8AC3E}">
        <p14:creationId xmlns:p14="http://schemas.microsoft.com/office/powerpoint/2010/main" val="2286962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DD3A1D-D0ED-E64E-9099-4FF590EB6605}"/>
              </a:ext>
            </a:extLst>
          </p:cNvPr>
          <p:cNvSpPr>
            <a:spLocks noGrp="1"/>
          </p:cNvSpPr>
          <p:nvPr>
            <p:ph type="dt" sz="half" idx="10"/>
          </p:nvPr>
        </p:nvSpPr>
        <p:spPr/>
        <p:txBody>
          <a:bodyPr/>
          <a:lstStyle/>
          <a:p>
            <a:fld id="{0C15664F-5CF3-934E-88C9-0AD27C45C74E}" type="datetimeFigureOut">
              <a:rPr lang="en-US" smtClean="0"/>
              <a:t>11/30/23</a:t>
            </a:fld>
            <a:endParaRPr lang="en-US" dirty="0"/>
          </a:p>
        </p:txBody>
      </p:sp>
      <p:sp>
        <p:nvSpPr>
          <p:cNvPr id="5" name="Footer Placeholder 4">
            <a:extLst>
              <a:ext uri="{FF2B5EF4-FFF2-40B4-BE49-F238E27FC236}">
                <a16:creationId xmlns:a16="http://schemas.microsoft.com/office/drawing/2014/main" id="{1C64D543-EA8C-9842-9BFA-56F3E51248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FA8BEA-2F03-974A-8B26-430B26EC5FEE}"/>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522023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1961451"/>
      </p:ext>
    </p:extLst>
  </p:cSld>
  <p:clrMapOvr>
    <a:masterClrMapping/>
  </p:clrMapOvr>
  <p:extLst>
    <p:ext uri="{DCECCB84-F9BA-43D5-87BE-67443E8EF086}">
      <p15:sldGuideLst xmlns:p15="http://schemas.microsoft.com/office/powerpoint/2012/main">
        <p15:guide id="1" orient="horz" pos="9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1-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6989081"/>
      </p:ext>
    </p:extLst>
  </p:cSld>
  <p:clrMapOvr>
    <a:masterClrMapping/>
  </p:clrMapOvr>
  <p:extLst>
    <p:ext uri="{DCECCB84-F9BA-43D5-87BE-67443E8EF086}">
      <p15:sldGuideLst xmlns:p15="http://schemas.microsoft.com/office/powerpoint/2012/main">
        <p15:guide id="1" orient="horz" pos="3772">
          <p15:clr>
            <a:srgbClr val="FBAE40"/>
          </p15:clr>
        </p15:guide>
        <p15:guide id="2" orient="horz" pos="804">
          <p15:clr>
            <a:srgbClr val="FBAE40"/>
          </p15:clr>
        </p15:guide>
        <p15:guide id="3" pos="384">
          <p15:clr>
            <a:srgbClr val="FBAE40"/>
          </p15:clr>
        </p15:guide>
        <p15:guide id="4" pos="3940">
          <p15:clr>
            <a:srgbClr val="FBAE40"/>
          </p15:clr>
        </p15:guide>
        <p15:guide id="5" pos="40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689D9-6DD0-113C-F674-61E80AC0F7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C725A3-D017-5C04-8882-5633CEF2F0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C93BFC-76EB-197B-DB25-8C566EAE08F4}"/>
              </a:ext>
            </a:extLst>
          </p:cNvPr>
          <p:cNvSpPr>
            <a:spLocks noGrp="1"/>
          </p:cNvSpPr>
          <p:nvPr>
            <p:ph type="dt" sz="half" idx="10"/>
          </p:nvPr>
        </p:nvSpPr>
        <p:spPr/>
        <p:txBody>
          <a:bodyPr/>
          <a:lstStyle/>
          <a:p>
            <a:fld id="{2E73E3DE-0704-2142-B08E-97861EA0B711}" type="datetimeFigureOut">
              <a:rPr lang="en-US" smtClean="0"/>
              <a:t>11/30/23</a:t>
            </a:fld>
            <a:endParaRPr lang="en-US"/>
          </a:p>
        </p:txBody>
      </p:sp>
      <p:sp>
        <p:nvSpPr>
          <p:cNvPr id="5" name="Footer Placeholder 4">
            <a:extLst>
              <a:ext uri="{FF2B5EF4-FFF2-40B4-BE49-F238E27FC236}">
                <a16:creationId xmlns:a16="http://schemas.microsoft.com/office/drawing/2014/main" id="{7C132C34-6EA5-A796-33A5-BB3543745E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20F6B-C97E-686E-C230-EB05D81C2FAD}"/>
              </a:ext>
            </a:extLst>
          </p:cNvPr>
          <p:cNvSpPr>
            <a:spLocks noGrp="1"/>
          </p:cNvSpPr>
          <p:nvPr>
            <p:ph type="sldNum" sz="quarter" idx="12"/>
          </p:nvPr>
        </p:nvSpPr>
        <p:spPr/>
        <p:txBody>
          <a:bodyPr/>
          <a:lstStyle/>
          <a:p>
            <a:fld id="{AE3C32CA-3DFB-6345-B258-90251A8C201F}" type="slidenum">
              <a:rPr lang="en-US" smtClean="0"/>
              <a:t>‹#›</a:t>
            </a:fld>
            <a:endParaRPr lang="en-US"/>
          </a:p>
        </p:txBody>
      </p:sp>
    </p:spTree>
    <p:extLst>
      <p:ext uri="{BB962C8B-B14F-4D97-AF65-F5344CB8AC3E}">
        <p14:creationId xmlns:p14="http://schemas.microsoft.com/office/powerpoint/2010/main" val="2512987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59831-0299-D674-9E38-D5689DC6B7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64DC84-A2CE-B004-0FB7-2D98BC96B2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E38851-A9B4-D962-3533-55E62B09EDA2}"/>
              </a:ext>
            </a:extLst>
          </p:cNvPr>
          <p:cNvSpPr>
            <a:spLocks noGrp="1"/>
          </p:cNvSpPr>
          <p:nvPr>
            <p:ph type="dt" sz="half" idx="10"/>
          </p:nvPr>
        </p:nvSpPr>
        <p:spPr/>
        <p:txBody>
          <a:bodyPr/>
          <a:lstStyle/>
          <a:p>
            <a:fld id="{2E73E3DE-0704-2142-B08E-97861EA0B711}" type="datetimeFigureOut">
              <a:rPr lang="en-US" smtClean="0"/>
              <a:t>11/30/23</a:t>
            </a:fld>
            <a:endParaRPr lang="en-US"/>
          </a:p>
        </p:txBody>
      </p:sp>
      <p:sp>
        <p:nvSpPr>
          <p:cNvPr id="5" name="Footer Placeholder 4">
            <a:extLst>
              <a:ext uri="{FF2B5EF4-FFF2-40B4-BE49-F238E27FC236}">
                <a16:creationId xmlns:a16="http://schemas.microsoft.com/office/drawing/2014/main" id="{A41B9D2D-6C1F-0843-215E-33E1DB9D95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75FEB5-05AC-9D62-EAF7-E9477973B0D6}"/>
              </a:ext>
            </a:extLst>
          </p:cNvPr>
          <p:cNvSpPr>
            <a:spLocks noGrp="1"/>
          </p:cNvSpPr>
          <p:nvPr>
            <p:ph type="sldNum" sz="quarter" idx="12"/>
          </p:nvPr>
        </p:nvSpPr>
        <p:spPr/>
        <p:txBody>
          <a:bodyPr/>
          <a:lstStyle/>
          <a:p>
            <a:fld id="{AE3C32CA-3DFB-6345-B258-90251A8C201F}" type="slidenum">
              <a:rPr lang="en-US" smtClean="0"/>
              <a:t>‹#›</a:t>
            </a:fld>
            <a:endParaRPr lang="en-US"/>
          </a:p>
        </p:txBody>
      </p:sp>
    </p:spTree>
    <p:extLst>
      <p:ext uri="{BB962C8B-B14F-4D97-AF65-F5344CB8AC3E}">
        <p14:creationId xmlns:p14="http://schemas.microsoft.com/office/powerpoint/2010/main" val="1795157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CB8B3-9E3B-C9F0-ACCB-AA508E7B6C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D6E773-B125-5A39-7432-58AF29CE1B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B17E8E-A191-4977-57DE-2597F7B0A1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3CB49D-6FF1-AB17-55B9-2484B15A8DD6}"/>
              </a:ext>
            </a:extLst>
          </p:cNvPr>
          <p:cNvSpPr>
            <a:spLocks noGrp="1"/>
          </p:cNvSpPr>
          <p:nvPr>
            <p:ph type="dt" sz="half" idx="10"/>
          </p:nvPr>
        </p:nvSpPr>
        <p:spPr/>
        <p:txBody>
          <a:bodyPr/>
          <a:lstStyle/>
          <a:p>
            <a:fld id="{2E73E3DE-0704-2142-B08E-97861EA0B711}" type="datetimeFigureOut">
              <a:rPr lang="en-US" smtClean="0"/>
              <a:t>11/30/23</a:t>
            </a:fld>
            <a:endParaRPr lang="en-US"/>
          </a:p>
        </p:txBody>
      </p:sp>
      <p:sp>
        <p:nvSpPr>
          <p:cNvPr id="6" name="Footer Placeholder 5">
            <a:extLst>
              <a:ext uri="{FF2B5EF4-FFF2-40B4-BE49-F238E27FC236}">
                <a16:creationId xmlns:a16="http://schemas.microsoft.com/office/drawing/2014/main" id="{180D7FAC-8FAD-E96F-16B5-17A7942C39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3A4D5E-C555-4560-38ED-A792454FD3C4}"/>
              </a:ext>
            </a:extLst>
          </p:cNvPr>
          <p:cNvSpPr>
            <a:spLocks noGrp="1"/>
          </p:cNvSpPr>
          <p:nvPr>
            <p:ph type="sldNum" sz="quarter" idx="12"/>
          </p:nvPr>
        </p:nvSpPr>
        <p:spPr/>
        <p:txBody>
          <a:bodyPr/>
          <a:lstStyle/>
          <a:p>
            <a:fld id="{AE3C32CA-3DFB-6345-B258-90251A8C201F}" type="slidenum">
              <a:rPr lang="en-US" smtClean="0"/>
              <a:t>‹#›</a:t>
            </a:fld>
            <a:endParaRPr lang="en-US"/>
          </a:p>
        </p:txBody>
      </p:sp>
    </p:spTree>
    <p:extLst>
      <p:ext uri="{BB962C8B-B14F-4D97-AF65-F5344CB8AC3E}">
        <p14:creationId xmlns:p14="http://schemas.microsoft.com/office/powerpoint/2010/main" val="3358578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73823-179E-99DE-FCF8-2EBB9445B8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BEB467-1632-3A4A-832C-A400012B0D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F10C53-F840-E39E-B8BB-DB7CCB1104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9D16AB-DF45-A1A0-55BA-6B15A204B8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A52AB0-0F8B-1475-7C9F-4016F15702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1A62EB-D780-B8BC-7FC5-3F53E90654B0}"/>
              </a:ext>
            </a:extLst>
          </p:cNvPr>
          <p:cNvSpPr>
            <a:spLocks noGrp="1"/>
          </p:cNvSpPr>
          <p:nvPr>
            <p:ph type="dt" sz="half" idx="10"/>
          </p:nvPr>
        </p:nvSpPr>
        <p:spPr/>
        <p:txBody>
          <a:bodyPr/>
          <a:lstStyle/>
          <a:p>
            <a:fld id="{2E73E3DE-0704-2142-B08E-97861EA0B711}" type="datetimeFigureOut">
              <a:rPr lang="en-US" smtClean="0"/>
              <a:t>11/30/23</a:t>
            </a:fld>
            <a:endParaRPr lang="en-US"/>
          </a:p>
        </p:txBody>
      </p:sp>
      <p:sp>
        <p:nvSpPr>
          <p:cNvPr id="8" name="Footer Placeholder 7">
            <a:extLst>
              <a:ext uri="{FF2B5EF4-FFF2-40B4-BE49-F238E27FC236}">
                <a16:creationId xmlns:a16="http://schemas.microsoft.com/office/drawing/2014/main" id="{370AF89F-3718-3E05-E238-1DB3B44944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A30300-D1F9-3E2E-7ACD-48FFDE94D3B5}"/>
              </a:ext>
            </a:extLst>
          </p:cNvPr>
          <p:cNvSpPr>
            <a:spLocks noGrp="1"/>
          </p:cNvSpPr>
          <p:nvPr>
            <p:ph type="sldNum" sz="quarter" idx="12"/>
          </p:nvPr>
        </p:nvSpPr>
        <p:spPr/>
        <p:txBody>
          <a:bodyPr/>
          <a:lstStyle/>
          <a:p>
            <a:fld id="{AE3C32CA-3DFB-6345-B258-90251A8C201F}" type="slidenum">
              <a:rPr lang="en-US" smtClean="0"/>
              <a:t>‹#›</a:t>
            </a:fld>
            <a:endParaRPr lang="en-US"/>
          </a:p>
        </p:txBody>
      </p:sp>
    </p:spTree>
    <p:extLst>
      <p:ext uri="{BB962C8B-B14F-4D97-AF65-F5344CB8AC3E}">
        <p14:creationId xmlns:p14="http://schemas.microsoft.com/office/powerpoint/2010/main" val="3455738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26D4D-294C-90B3-5637-2E5874EB6A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A4DC96-B5EC-1C8C-C1BA-4A1AB37F26D2}"/>
              </a:ext>
            </a:extLst>
          </p:cNvPr>
          <p:cNvSpPr>
            <a:spLocks noGrp="1"/>
          </p:cNvSpPr>
          <p:nvPr>
            <p:ph type="dt" sz="half" idx="10"/>
          </p:nvPr>
        </p:nvSpPr>
        <p:spPr/>
        <p:txBody>
          <a:bodyPr/>
          <a:lstStyle/>
          <a:p>
            <a:fld id="{2E73E3DE-0704-2142-B08E-97861EA0B711}" type="datetimeFigureOut">
              <a:rPr lang="en-US" smtClean="0"/>
              <a:t>11/30/23</a:t>
            </a:fld>
            <a:endParaRPr lang="en-US"/>
          </a:p>
        </p:txBody>
      </p:sp>
      <p:sp>
        <p:nvSpPr>
          <p:cNvPr id="4" name="Footer Placeholder 3">
            <a:extLst>
              <a:ext uri="{FF2B5EF4-FFF2-40B4-BE49-F238E27FC236}">
                <a16:creationId xmlns:a16="http://schemas.microsoft.com/office/drawing/2014/main" id="{F5CBB3BA-09DE-C4AB-6FB9-8007770342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526655-4C21-C1B1-E5A8-7154958141CA}"/>
              </a:ext>
            </a:extLst>
          </p:cNvPr>
          <p:cNvSpPr>
            <a:spLocks noGrp="1"/>
          </p:cNvSpPr>
          <p:nvPr>
            <p:ph type="sldNum" sz="quarter" idx="12"/>
          </p:nvPr>
        </p:nvSpPr>
        <p:spPr/>
        <p:txBody>
          <a:bodyPr/>
          <a:lstStyle/>
          <a:p>
            <a:fld id="{AE3C32CA-3DFB-6345-B258-90251A8C201F}" type="slidenum">
              <a:rPr lang="en-US" smtClean="0"/>
              <a:t>‹#›</a:t>
            </a:fld>
            <a:endParaRPr lang="en-US"/>
          </a:p>
        </p:txBody>
      </p:sp>
    </p:spTree>
    <p:extLst>
      <p:ext uri="{BB962C8B-B14F-4D97-AF65-F5344CB8AC3E}">
        <p14:creationId xmlns:p14="http://schemas.microsoft.com/office/powerpoint/2010/main" val="309969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7F7C92-64DA-FD65-7ACE-A04971506AB4}"/>
              </a:ext>
            </a:extLst>
          </p:cNvPr>
          <p:cNvSpPr>
            <a:spLocks noGrp="1"/>
          </p:cNvSpPr>
          <p:nvPr>
            <p:ph type="dt" sz="half" idx="10"/>
          </p:nvPr>
        </p:nvSpPr>
        <p:spPr/>
        <p:txBody>
          <a:bodyPr/>
          <a:lstStyle/>
          <a:p>
            <a:fld id="{2E73E3DE-0704-2142-B08E-97861EA0B711}" type="datetimeFigureOut">
              <a:rPr lang="en-US" smtClean="0"/>
              <a:t>11/30/23</a:t>
            </a:fld>
            <a:endParaRPr lang="en-US"/>
          </a:p>
        </p:txBody>
      </p:sp>
      <p:sp>
        <p:nvSpPr>
          <p:cNvPr id="3" name="Footer Placeholder 2">
            <a:extLst>
              <a:ext uri="{FF2B5EF4-FFF2-40B4-BE49-F238E27FC236}">
                <a16:creationId xmlns:a16="http://schemas.microsoft.com/office/drawing/2014/main" id="{430BA232-1686-D0B1-C7F3-6A5523D783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36D705-0642-018D-69EF-3C726D317D07}"/>
              </a:ext>
            </a:extLst>
          </p:cNvPr>
          <p:cNvSpPr>
            <a:spLocks noGrp="1"/>
          </p:cNvSpPr>
          <p:nvPr>
            <p:ph type="sldNum" sz="quarter" idx="12"/>
          </p:nvPr>
        </p:nvSpPr>
        <p:spPr/>
        <p:txBody>
          <a:bodyPr/>
          <a:lstStyle/>
          <a:p>
            <a:fld id="{AE3C32CA-3DFB-6345-B258-90251A8C201F}" type="slidenum">
              <a:rPr lang="en-US" smtClean="0"/>
              <a:t>‹#›</a:t>
            </a:fld>
            <a:endParaRPr lang="en-US"/>
          </a:p>
        </p:txBody>
      </p:sp>
    </p:spTree>
    <p:extLst>
      <p:ext uri="{BB962C8B-B14F-4D97-AF65-F5344CB8AC3E}">
        <p14:creationId xmlns:p14="http://schemas.microsoft.com/office/powerpoint/2010/main" val="35184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BDD89-716A-67ED-30CF-2B01A7F15D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CF0CD7-EAB0-784F-E8BB-970E609ED8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A1F11B-AA6D-58B8-E6BC-524BEDA42F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52DEE0-9424-D362-07BE-BD37C8381365}"/>
              </a:ext>
            </a:extLst>
          </p:cNvPr>
          <p:cNvSpPr>
            <a:spLocks noGrp="1"/>
          </p:cNvSpPr>
          <p:nvPr>
            <p:ph type="dt" sz="half" idx="10"/>
          </p:nvPr>
        </p:nvSpPr>
        <p:spPr/>
        <p:txBody>
          <a:bodyPr/>
          <a:lstStyle/>
          <a:p>
            <a:fld id="{2E73E3DE-0704-2142-B08E-97861EA0B711}" type="datetimeFigureOut">
              <a:rPr lang="en-US" smtClean="0"/>
              <a:t>11/30/23</a:t>
            </a:fld>
            <a:endParaRPr lang="en-US"/>
          </a:p>
        </p:txBody>
      </p:sp>
      <p:sp>
        <p:nvSpPr>
          <p:cNvPr id="6" name="Footer Placeholder 5">
            <a:extLst>
              <a:ext uri="{FF2B5EF4-FFF2-40B4-BE49-F238E27FC236}">
                <a16:creationId xmlns:a16="http://schemas.microsoft.com/office/drawing/2014/main" id="{96806EEC-2265-1B47-D9FD-0752F29CD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DA8E04-84B8-990A-509F-FA92C05E225D}"/>
              </a:ext>
            </a:extLst>
          </p:cNvPr>
          <p:cNvSpPr>
            <a:spLocks noGrp="1"/>
          </p:cNvSpPr>
          <p:nvPr>
            <p:ph type="sldNum" sz="quarter" idx="12"/>
          </p:nvPr>
        </p:nvSpPr>
        <p:spPr/>
        <p:txBody>
          <a:bodyPr/>
          <a:lstStyle/>
          <a:p>
            <a:fld id="{AE3C32CA-3DFB-6345-B258-90251A8C201F}" type="slidenum">
              <a:rPr lang="en-US" smtClean="0"/>
              <a:t>‹#›</a:t>
            </a:fld>
            <a:endParaRPr lang="en-US"/>
          </a:p>
        </p:txBody>
      </p:sp>
    </p:spTree>
    <p:extLst>
      <p:ext uri="{BB962C8B-B14F-4D97-AF65-F5344CB8AC3E}">
        <p14:creationId xmlns:p14="http://schemas.microsoft.com/office/powerpoint/2010/main" val="169641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EDBD3-223E-3A8B-1938-49C291FA2B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B3642F-46C2-AE32-96E7-C0DAAB64F2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A1CFDA-0606-3A8A-E285-4D23E94E4E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F082FE-78BB-D2A1-CCE4-F7EBEAE642FB}"/>
              </a:ext>
            </a:extLst>
          </p:cNvPr>
          <p:cNvSpPr>
            <a:spLocks noGrp="1"/>
          </p:cNvSpPr>
          <p:nvPr>
            <p:ph type="dt" sz="half" idx="10"/>
          </p:nvPr>
        </p:nvSpPr>
        <p:spPr/>
        <p:txBody>
          <a:bodyPr/>
          <a:lstStyle/>
          <a:p>
            <a:fld id="{2E73E3DE-0704-2142-B08E-97861EA0B711}" type="datetimeFigureOut">
              <a:rPr lang="en-US" smtClean="0"/>
              <a:t>11/30/23</a:t>
            </a:fld>
            <a:endParaRPr lang="en-US"/>
          </a:p>
        </p:txBody>
      </p:sp>
      <p:sp>
        <p:nvSpPr>
          <p:cNvPr id="6" name="Footer Placeholder 5">
            <a:extLst>
              <a:ext uri="{FF2B5EF4-FFF2-40B4-BE49-F238E27FC236}">
                <a16:creationId xmlns:a16="http://schemas.microsoft.com/office/drawing/2014/main" id="{B588B4E6-7418-6FD8-0D78-810A323DEE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9A11DD-9C55-7CAB-9CF5-C095EA244435}"/>
              </a:ext>
            </a:extLst>
          </p:cNvPr>
          <p:cNvSpPr>
            <a:spLocks noGrp="1"/>
          </p:cNvSpPr>
          <p:nvPr>
            <p:ph type="sldNum" sz="quarter" idx="12"/>
          </p:nvPr>
        </p:nvSpPr>
        <p:spPr/>
        <p:txBody>
          <a:bodyPr/>
          <a:lstStyle/>
          <a:p>
            <a:fld id="{AE3C32CA-3DFB-6345-B258-90251A8C201F}" type="slidenum">
              <a:rPr lang="en-US" smtClean="0"/>
              <a:t>‹#›</a:t>
            </a:fld>
            <a:endParaRPr lang="en-US"/>
          </a:p>
        </p:txBody>
      </p:sp>
    </p:spTree>
    <p:extLst>
      <p:ext uri="{BB962C8B-B14F-4D97-AF65-F5344CB8AC3E}">
        <p14:creationId xmlns:p14="http://schemas.microsoft.com/office/powerpoint/2010/main" val="1436415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F3E224-DF23-A17E-11E2-EF3D747C0A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FE0FBF-8184-A204-B42E-07434055A3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631ABC-BBC7-CE0D-D097-6971EFB1F2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3E3DE-0704-2142-B08E-97861EA0B711}" type="datetimeFigureOut">
              <a:rPr lang="en-US" smtClean="0"/>
              <a:t>11/30/23</a:t>
            </a:fld>
            <a:endParaRPr lang="en-US"/>
          </a:p>
        </p:txBody>
      </p:sp>
      <p:sp>
        <p:nvSpPr>
          <p:cNvPr id="5" name="Footer Placeholder 4">
            <a:extLst>
              <a:ext uri="{FF2B5EF4-FFF2-40B4-BE49-F238E27FC236}">
                <a16:creationId xmlns:a16="http://schemas.microsoft.com/office/drawing/2014/main" id="{AA318548-31CA-52BA-D3F3-29B524443F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8C59AD-0608-0D77-DC0C-10699057B4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3C32CA-3DFB-6345-B258-90251A8C201F}" type="slidenum">
              <a:rPr lang="en-US" smtClean="0"/>
              <a:t>‹#›</a:t>
            </a:fld>
            <a:endParaRPr lang="en-US"/>
          </a:p>
        </p:txBody>
      </p:sp>
    </p:spTree>
    <p:extLst>
      <p:ext uri="{BB962C8B-B14F-4D97-AF65-F5344CB8AC3E}">
        <p14:creationId xmlns:p14="http://schemas.microsoft.com/office/powerpoint/2010/main" val="3496847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70.png"/><Relationship Id="rId5" Type="http://schemas.openxmlformats.org/officeDocument/2006/relationships/image" Target="../media/image61.png"/><Relationship Id="rId4" Type="http://schemas.openxmlformats.org/officeDocument/2006/relationships/image" Target="../media/image51.png"/></Relationships>
</file>

<file path=ppt/slides/_rels/slide10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hyperlink" Target="https://www.youtube.com/watch?v=yAjkQ1YqLEE"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NUL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NUL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9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NUL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NUL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759" y="0"/>
            <a:ext cx="11259239" cy="1143000"/>
          </a:xfrm>
        </p:spPr>
        <p:txBody>
          <a:bodyPr>
            <a:normAutofit fontScale="90000"/>
          </a:bodyPr>
          <a:lstStyle/>
          <a:p>
            <a:pPr algn="ctr"/>
            <a:r>
              <a:rPr lang="en-US" dirty="0"/>
              <a:t>Today’s “Plan”—Thursday November 9, 2023</a:t>
            </a:r>
            <a:br>
              <a:rPr lang="en-US" dirty="0"/>
            </a:br>
            <a:r>
              <a:rPr lang="en-US" dirty="0"/>
              <a:t>Geometry</a:t>
            </a:r>
          </a:p>
        </p:txBody>
      </p:sp>
      <p:sp>
        <p:nvSpPr>
          <p:cNvPr id="3" name="TextBox 2"/>
          <p:cNvSpPr txBox="1"/>
          <p:nvPr/>
        </p:nvSpPr>
        <p:spPr>
          <a:xfrm>
            <a:off x="0" y="1143000"/>
            <a:ext cx="9407229" cy="5509200"/>
          </a:xfrm>
          <a:prstGeom prst="rect">
            <a:avLst/>
          </a:prstGeom>
          <a:noFill/>
        </p:spPr>
        <p:txBody>
          <a:bodyPr wrap="square" rtlCol="0">
            <a:spAutoFit/>
          </a:bodyPr>
          <a:lstStyle/>
          <a:p>
            <a:pPr marL="514350" indent="-514350">
              <a:buFont typeface="+mj-lt"/>
              <a:buAutoNum type="arabicPeriod"/>
            </a:pPr>
            <a:r>
              <a:rPr lang="en-US" sz="3200" dirty="0"/>
              <a:t>Attendance</a:t>
            </a:r>
            <a:br>
              <a:rPr lang="en-US" sz="3200" dirty="0"/>
            </a:br>
            <a:endParaRPr lang="en-US" sz="3200" dirty="0"/>
          </a:p>
          <a:p>
            <a:pPr marL="514350" indent="-514350">
              <a:buFont typeface="+mj-lt"/>
              <a:buAutoNum type="arabicPeriod"/>
            </a:pPr>
            <a:r>
              <a:rPr lang="en-US" sz="3200" dirty="0"/>
              <a:t>Who still needs to finish the Module 2 Test?</a:t>
            </a:r>
            <a:br>
              <a:rPr lang="en-US" sz="3200" dirty="0"/>
            </a:br>
            <a:endParaRPr lang="en-US" sz="3200" dirty="0"/>
          </a:p>
          <a:p>
            <a:pPr marL="514350" indent="-514350">
              <a:buFont typeface="+mj-lt"/>
              <a:buAutoNum type="arabicPeriod"/>
            </a:pPr>
            <a:r>
              <a:rPr lang="en-US" sz="3200" dirty="0"/>
              <a:t>Module 3 Vocab</a:t>
            </a:r>
          </a:p>
          <a:p>
            <a:pPr marL="971550" lvl="1" indent="-514350">
              <a:buFont typeface="+mj-lt"/>
              <a:buAutoNum type="arabicPeriod"/>
            </a:pPr>
            <a:r>
              <a:rPr lang="en-US" sz="3200" dirty="0"/>
              <a:t>pg. 152</a:t>
            </a:r>
          </a:p>
          <a:p>
            <a:pPr marL="971550" lvl="1" indent="-514350">
              <a:buFont typeface="+mj-lt"/>
              <a:buAutoNum type="arabicPeriod"/>
            </a:pPr>
            <a:r>
              <a:rPr lang="en-US" sz="3200" dirty="0"/>
              <a:t>In partners, make a </a:t>
            </a:r>
            <a:r>
              <a:rPr lang="en-US" sz="3200" dirty="0" err="1"/>
              <a:t>Blooket</a:t>
            </a:r>
            <a:r>
              <a:rPr lang="en-US" sz="3200" dirty="0"/>
              <a:t>/Kahoot from the terms in your column (we will assign these)</a:t>
            </a:r>
          </a:p>
          <a:p>
            <a:pPr marL="971550" lvl="1" indent="-514350">
              <a:buFont typeface="+mj-lt"/>
              <a:buAutoNum type="arabicPeriod"/>
            </a:pPr>
            <a:r>
              <a:rPr lang="en-US" sz="3200" dirty="0"/>
              <a:t>Put the definition for the question:  then have 4 of the terms for your options</a:t>
            </a:r>
            <a:br>
              <a:rPr lang="en-US" sz="3200" dirty="0"/>
            </a:br>
            <a:endParaRPr lang="en-US" sz="3200" dirty="0"/>
          </a:p>
        </p:txBody>
      </p:sp>
      <p:sp>
        <p:nvSpPr>
          <p:cNvPr id="4" name="TextBox 3">
            <a:extLst>
              <a:ext uri="{FF2B5EF4-FFF2-40B4-BE49-F238E27FC236}">
                <a16:creationId xmlns:a16="http://schemas.microsoft.com/office/drawing/2014/main" id="{4F49DF56-73CD-3ED0-A5AD-B1BDBB9BEF1C}"/>
              </a:ext>
            </a:extLst>
          </p:cNvPr>
          <p:cNvSpPr txBox="1"/>
          <p:nvPr/>
        </p:nvSpPr>
        <p:spPr>
          <a:xfrm>
            <a:off x="9211733" y="1292629"/>
            <a:ext cx="2950888" cy="2554545"/>
          </a:xfrm>
          <a:prstGeom prst="rect">
            <a:avLst/>
          </a:prstGeom>
          <a:noFill/>
        </p:spPr>
        <p:txBody>
          <a:bodyPr wrap="square" rtlCol="0">
            <a:spAutoFit/>
          </a:bodyPr>
          <a:lstStyle/>
          <a:p>
            <a:r>
              <a:rPr lang="en-US" sz="3200" b="1" i="1" u="sng" dirty="0">
                <a:solidFill>
                  <a:srgbClr val="7030A0"/>
                </a:solidFill>
              </a:rPr>
              <a:t>Our Learning Target:</a:t>
            </a:r>
            <a:endParaRPr lang="en-US" sz="3200" dirty="0">
              <a:solidFill>
                <a:srgbClr val="7030A0"/>
              </a:solidFill>
            </a:endParaRPr>
          </a:p>
          <a:p>
            <a:r>
              <a:rPr lang="en-US" sz="3200" dirty="0">
                <a:solidFill>
                  <a:srgbClr val="7030A0"/>
                </a:solidFill>
              </a:rPr>
              <a:t>Learn some vocabulary from this new unit.</a:t>
            </a:r>
          </a:p>
        </p:txBody>
      </p:sp>
    </p:spTree>
    <p:extLst>
      <p:ext uri="{BB962C8B-B14F-4D97-AF65-F5344CB8AC3E}">
        <p14:creationId xmlns:p14="http://schemas.microsoft.com/office/powerpoint/2010/main" val="2452723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64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666471"/>
            <a:ext cx="10795315" cy="160367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Step 1 Draw several examples.</a:t>
            </a:r>
          </a:p>
          <a:p>
            <a:r>
              <a:rPr lang="en-US" sz="2800" dirty="0"/>
              <a:t>               An isosceles trapezoid is a trapezoid with two opposite</a:t>
            </a:r>
            <a:br>
              <a:rPr lang="en-US" sz="2800" dirty="0"/>
            </a:br>
            <a:r>
              <a:rPr lang="en-US" sz="2800" dirty="0"/>
              <a:t>               congruent legs.</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0070C0"/>
                </a:solidFill>
              </a:rPr>
            </a:br>
            <a:r>
              <a:rPr lang="en-US" sz="2800" b="0" dirty="0">
                <a:solidFill>
                  <a:schemeClr val="tx1"/>
                </a:solidFill>
              </a:rPr>
              <a:t>Geometric Conjectures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9335" y="3428999"/>
            <a:ext cx="6886575" cy="1238250"/>
          </a:xfrm>
          <a:prstGeom prst="rect">
            <a:avLst/>
          </a:prstGeom>
        </p:spPr>
      </p:pic>
    </p:spTree>
    <p:extLst>
      <p:ext uri="{BB962C8B-B14F-4D97-AF65-F5344CB8AC3E}">
        <p14:creationId xmlns:p14="http://schemas.microsoft.com/office/powerpoint/2010/main" val="97696539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0" y="1491169"/>
            <a:ext cx="4762749" cy="3960058"/>
          </a:xfrm>
          <a:prstGeom prst="rect">
            <a:avLst/>
          </a:prstGeom>
          <a:noFill/>
        </p:spPr>
        <p:txBody>
          <a:bodyPr wrap="square" rtlCol="0">
            <a:spAutoFit/>
          </a:bodyPr>
          <a:lstStyle/>
          <a:p>
            <a:pPr>
              <a:spcBef>
                <a:spcPts val="1200"/>
              </a:spcBef>
            </a:pPr>
            <a:r>
              <a:rPr lang="en-US" sz="2800" b="1" dirty="0"/>
              <a:t>Find the slope of each line. </a:t>
            </a:r>
            <a:endParaRPr lang="en-US" sz="2800" dirty="0"/>
          </a:p>
          <a:p>
            <a:pPr>
              <a:spcBef>
                <a:spcPts val="2000"/>
              </a:spcBef>
            </a:pPr>
            <a:r>
              <a:rPr lang="en-US" sz="2800" b="1" dirty="0"/>
              <a:t>1. </a:t>
            </a:r>
            <a:r>
              <a:rPr lang="en-US" sz="2800" i="1" dirty="0">
                <a:solidFill>
                  <a:srgbClr val="44546A"/>
                </a:solidFill>
                <a:effectLst/>
                <a:latin typeface="+mj-lt"/>
                <a:ea typeface="Calibri" panose="020F0502020204030204" pitchFamily="34" charset="0"/>
                <a:cs typeface="Cambria Math" panose="02040503050406030204" pitchFamily="18" charset="0"/>
              </a:rPr>
              <a:t>a</a:t>
            </a:r>
            <a:r>
              <a:rPr lang="pt-BR" sz="2800" dirty="0">
                <a:solidFill>
                  <a:schemeClr val="tx2"/>
                </a:solidFill>
              </a:rPr>
              <a:t> </a:t>
            </a:r>
            <a:r>
              <a:rPr lang="en-US" sz="2800" b="1" dirty="0"/>
              <a:t> </a:t>
            </a:r>
            <a:endParaRPr lang="en-US" sz="2800" b="1" dirty="0">
              <a:solidFill>
                <a:schemeClr val="tx2"/>
              </a:solidFill>
            </a:endParaRPr>
          </a:p>
          <a:p>
            <a:pPr>
              <a:spcBef>
                <a:spcPts val="2000"/>
              </a:spcBef>
            </a:pPr>
            <a:r>
              <a:rPr lang="en-US" sz="2800" b="1" dirty="0"/>
              <a:t>2. </a:t>
            </a:r>
            <a:r>
              <a:rPr lang="en-US" sz="2800" i="1" dirty="0">
                <a:solidFill>
                  <a:srgbClr val="44546A"/>
                </a:solidFill>
                <a:effectLst/>
                <a:latin typeface="+mj-lt"/>
                <a:ea typeface="Calibri" panose="020F0502020204030204" pitchFamily="34" charset="0"/>
                <a:cs typeface="Cambria Math" panose="02040503050406030204" pitchFamily="18" charset="0"/>
              </a:rPr>
              <a:t>b</a:t>
            </a:r>
            <a:endParaRPr lang="en-US" sz="2800" b="1" i="1" dirty="0">
              <a:solidFill>
                <a:schemeClr val="tx2"/>
              </a:solidFill>
              <a:latin typeface="+mj-lt"/>
            </a:endParaRPr>
          </a:p>
          <a:p>
            <a:pPr>
              <a:spcBef>
                <a:spcPts val="2000"/>
              </a:spcBef>
            </a:pPr>
            <a:r>
              <a:rPr lang="en-US" sz="2800" b="1" dirty="0"/>
              <a:t>3. </a:t>
            </a:r>
            <a:r>
              <a:rPr lang="en-US" sz="2800" i="1" dirty="0">
                <a:solidFill>
                  <a:srgbClr val="44546A"/>
                </a:solidFill>
                <a:effectLst/>
                <a:latin typeface="+mj-lt"/>
                <a:ea typeface="Calibri" panose="020F0502020204030204" pitchFamily="34" charset="0"/>
                <a:cs typeface="Cambria Math" panose="02040503050406030204" pitchFamily="18" charset="0"/>
              </a:rPr>
              <a:t>c</a:t>
            </a:r>
            <a:endParaRPr lang="en-US" sz="2800" b="1" i="1" dirty="0">
              <a:latin typeface="+mj-lt"/>
            </a:endParaRPr>
          </a:p>
          <a:p>
            <a:pPr>
              <a:spcBef>
                <a:spcPts val="2000"/>
              </a:spcBef>
            </a:pPr>
            <a:r>
              <a:rPr lang="en-US" sz="2800" b="1" dirty="0"/>
              <a:t>4. </a:t>
            </a:r>
            <a:r>
              <a:rPr lang="en-US" sz="2800" i="1" dirty="0">
                <a:solidFill>
                  <a:srgbClr val="44546A"/>
                </a:solidFill>
                <a:effectLst/>
                <a:latin typeface="+mj-lt"/>
                <a:ea typeface="Calibri" panose="020F0502020204030204" pitchFamily="34" charset="0"/>
                <a:cs typeface="Cambria Math" panose="02040503050406030204" pitchFamily="18" charset="0"/>
              </a:rPr>
              <a:t>d</a:t>
            </a:r>
            <a:r>
              <a:rPr lang="en-US" sz="2800" b="1" dirty="0"/>
              <a:t> </a:t>
            </a:r>
          </a:p>
          <a:p>
            <a:pPr>
              <a:spcBef>
                <a:spcPts val="2000"/>
              </a:spcBef>
            </a:pPr>
            <a:r>
              <a:rPr lang="en-US" sz="2800" b="1" dirty="0"/>
              <a:t>5. </a:t>
            </a:r>
            <a:r>
              <a:rPr lang="en-US" sz="2800" i="1" dirty="0">
                <a:solidFill>
                  <a:srgbClr val="44546A"/>
                </a:solidFill>
                <a:effectLst/>
                <a:latin typeface="Cambria Math" panose="02040503050406030204" pitchFamily="18" charset="0"/>
                <a:ea typeface="Calibri" panose="020F0502020204030204" pitchFamily="34" charset="0"/>
                <a:cs typeface="Cambria Math" panose="02040503050406030204" pitchFamily="18" charset="0"/>
              </a:rPr>
              <a:t>e</a:t>
            </a:r>
            <a:endParaRPr lang="en-US" sz="2800" i="1" dirty="0">
              <a:solidFill>
                <a:schemeClr val="tx2"/>
              </a:solidFill>
            </a:endParaRP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73409" cy="8367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Warm Up</a:t>
            </a:r>
            <a:endParaRPr lang="en-US" sz="2800" dirty="0">
              <a:solidFill>
                <a:srgbClr val="0070C0"/>
              </a:solidFill>
            </a:endParaRPr>
          </a:p>
        </p:txBody>
      </p:sp>
      <p:pic>
        <p:nvPicPr>
          <p:cNvPr id="3" name="Picture 2"/>
          <p:cNvPicPr>
            <a:picLocks noChangeAspect="1"/>
          </p:cNvPicPr>
          <p:nvPr/>
        </p:nvPicPr>
        <p:blipFill>
          <a:blip r:embed="rId3"/>
          <a:stretch>
            <a:fillRect/>
          </a:stretch>
        </p:blipFill>
        <p:spPr>
          <a:xfrm>
            <a:off x="7294189" y="1571655"/>
            <a:ext cx="3305175" cy="3286125"/>
          </a:xfrm>
          <a:prstGeom prst="rect">
            <a:avLst/>
          </a:prstGeom>
        </p:spPr>
      </p:pic>
    </p:spTree>
    <p:extLst>
      <p:ext uri="{BB962C8B-B14F-4D97-AF65-F5344CB8AC3E}">
        <p14:creationId xmlns:p14="http://schemas.microsoft.com/office/powerpoint/2010/main" val="224766147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0" y="1491169"/>
            <a:ext cx="4762749" cy="3960058"/>
          </a:xfrm>
          <a:prstGeom prst="rect">
            <a:avLst/>
          </a:prstGeom>
          <a:noFill/>
        </p:spPr>
        <p:txBody>
          <a:bodyPr wrap="square" rtlCol="0">
            <a:spAutoFit/>
          </a:bodyPr>
          <a:lstStyle/>
          <a:p>
            <a:pPr>
              <a:spcBef>
                <a:spcPts val="1200"/>
              </a:spcBef>
            </a:pPr>
            <a:r>
              <a:rPr lang="en-US" sz="2800" b="1" dirty="0"/>
              <a:t>Find the slope of each line. </a:t>
            </a:r>
            <a:endParaRPr lang="en-US" sz="2800" dirty="0"/>
          </a:p>
          <a:p>
            <a:pPr>
              <a:spcBef>
                <a:spcPts val="2000"/>
              </a:spcBef>
            </a:pPr>
            <a:r>
              <a:rPr lang="en-US" sz="2800" b="1" dirty="0"/>
              <a:t>1. </a:t>
            </a:r>
            <a:r>
              <a:rPr lang="en-US" sz="2800" i="1" dirty="0">
                <a:solidFill>
                  <a:srgbClr val="44546A"/>
                </a:solidFill>
                <a:ea typeface="Calibri" panose="020F0502020204030204" pitchFamily="34" charset="0"/>
                <a:cs typeface="Cambria Math" panose="02040503050406030204" pitchFamily="18" charset="0"/>
              </a:rPr>
              <a:t>a</a:t>
            </a:r>
            <a:r>
              <a:rPr lang="pt-BR" sz="2800" dirty="0">
                <a:solidFill>
                  <a:schemeClr val="tx2"/>
                </a:solidFill>
              </a:rPr>
              <a:t> </a:t>
            </a:r>
            <a:r>
              <a:rPr lang="en-US" sz="2800" b="1" dirty="0"/>
              <a:t> </a:t>
            </a:r>
            <a:endParaRPr lang="en-US" sz="2800" b="1" dirty="0">
              <a:solidFill>
                <a:schemeClr val="tx2"/>
              </a:solidFill>
            </a:endParaRPr>
          </a:p>
          <a:p>
            <a:pPr>
              <a:spcBef>
                <a:spcPts val="2000"/>
              </a:spcBef>
            </a:pPr>
            <a:r>
              <a:rPr lang="en-US" sz="2800" b="1" dirty="0"/>
              <a:t>2. </a:t>
            </a:r>
            <a:r>
              <a:rPr lang="en-US" sz="2800" i="1" dirty="0">
                <a:solidFill>
                  <a:srgbClr val="44546A"/>
                </a:solidFill>
                <a:ea typeface="Calibri" panose="020F0502020204030204" pitchFamily="34" charset="0"/>
                <a:cs typeface="Cambria Math" panose="02040503050406030204" pitchFamily="18" charset="0"/>
              </a:rPr>
              <a:t>b</a:t>
            </a:r>
            <a:endParaRPr lang="en-US" sz="2800" b="1" i="1" dirty="0">
              <a:solidFill>
                <a:schemeClr val="tx2"/>
              </a:solidFill>
            </a:endParaRPr>
          </a:p>
          <a:p>
            <a:pPr>
              <a:spcBef>
                <a:spcPts val="2000"/>
              </a:spcBef>
            </a:pPr>
            <a:r>
              <a:rPr lang="en-US" sz="2800" b="1" dirty="0"/>
              <a:t>3. </a:t>
            </a:r>
            <a:r>
              <a:rPr lang="en-US" sz="2800" i="1" dirty="0">
                <a:solidFill>
                  <a:srgbClr val="44546A"/>
                </a:solidFill>
                <a:ea typeface="Calibri" panose="020F0502020204030204" pitchFamily="34" charset="0"/>
                <a:cs typeface="Cambria Math" panose="02040503050406030204" pitchFamily="18" charset="0"/>
              </a:rPr>
              <a:t>c</a:t>
            </a:r>
            <a:endParaRPr lang="en-US" sz="2800" b="1" i="1" dirty="0"/>
          </a:p>
          <a:p>
            <a:pPr>
              <a:spcBef>
                <a:spcPts val="2000"/>
              </a:spcBef>
            </a:pPr>
            <a:r>
              <a:rPr lang="en-US" sz="2800" b="1" dirty="0"/>
              <a:t>4. </a:t>
            </a:r>
            <a:r>
              <a:rPr lang="en-US" sz="2800" i="1" dirty="0">
                <a:solidFill>
                  <a:srgbClr val="44546A"/>
                </a:solidFill>
                <a:ea typeface="Calibri" panose="020F0502020204030204" pitchFamily="34" charset="0"/>
                <a:cs typeface="Cambria Math" panose="02040503050406030204" pitchFamily="18" charset="0"/>
              </a:rPr>
              <a:t>d</a:t>
            </a:r>
            <a:r>
              <a:rPr lang="en-US" sz="2800" b="1" dirty="0"/>
              <a:t> </a:t>
            </a:r>
          </a:p>
          <a:p>
            <a:pPr>
              <a:spcBef>
                <a:spcPts val="2000"/>
              </a:spcBef>
            </a:pPr>
            <a:r>
              <a:rPr lang="en-US" sz="2800" b="1" dirty="0"/>
              <a:t>5. </a:t>
            </a:r>
            <a:r>
              <a:rPr lang="en-US" sz="2800" i="1" dirty="0">
                <a:solidFill>
                  <a:srgbClr val="44546A"/>
                </a:solidFill>
                <a:latin typeface="Cambria Math" panose="02040503050406030204" pitchFamily="18" charset="0"/>
                <a:ea typeface="Calibri" panose="020F0502020204030204" pitchFamily="34" charset="0"/>
                <a:cs typeface="Cambria Math" panose="02040503050406030204" pitchFamily="18" charset="0"/>
              </a:rPr>
              <a:t>e</a:t>
            </a:r>
            <a:endParaRPr lang="en-US" sz="2800" i="1" dirty="0">
              <a:solidFill>
                <a:schemeClr val="tx2"/>
              </a:solidFill>
            </a:endParaRP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73409" cy="8367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Warm Up</a:t>
            </a:r>
            <a:endParaRPr lang="en-US" sz="2800" dirty="0">
              <a:solidFill>
                <a:srgbClr val="0070C0"/>
              </a:solidFill>
            </a:endParaRPr>
          </a:p>
        </p:txBody>
      </p:sp>
      <p:pic>
        <p:nvPicPr>
          <p:cNvPr id="3" name="Picture 2"/>
          <p:cNvPicPr>
            <a:picLocks noChangeAspect="1"/>
          </p:cNvPicPr>
          <p:nvPr/>
        </p:nvPicPr>
        <p:blipFill>
          <a:blip r:embed="rId3"/>
          <a:stretch>
            <a:fillRect/>
          </a:stretch>
        </p:blipFill>
        <p:spPr>
          <a:xfrm>
            <a:off x="7294189" y="1571655"/>
            <a:ext cx="3305175" cy="3286125"/>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1217446" y="2080941"/>
                <a:ext cx="1618638" cy="52322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800" i="1" dirty="0" smtClean="0">
                          <a:solidFill>
                            <a:srgbClr val="EE2126"/>
                          </a:solidFill>
                          <a:latin typeface="Cambria Math" panose="02040503050406030204" pitchFamily="18" charset="0"/>
                          <a:cs typeface="Arial" panose="020B0604020202020204" pitchFamily="34" charset="0"/>
                        </a:rPr>
                        <m:t>−</m:t>
                      </m:r>
                      <m:r>
                        <a:rPr lang="en-US" sz="2800" i="1" dirty="0">
                          <a:solidFill>
                            <a:srgbClr val="EE2126"/>
                          </a:solidFill>
                          <a:latin typeface="Cambria Math" panose="02040503050406030204" pitchFamily="18" charset="0"/>
                        </a:rPr>
                        <m:t>3</m:t>
                      </m:r>
                    </m:oMath>
                  </m:oMathPara>
                </a14:m>
                <a:endParaRPr lang="en-US" sz="2800" dirty="0">
                  <a:latin typeface="Proxima Nova" panose="02000506030000020004"/>
                </a:endParaRPr>
              </a:p>
            </p:txBody>
          </p:sp>
        </mc:Choice>
        <mc:Fallback xmlns="">
          <p:sp>
            <p:nvSpPr>
              <p:cNvPr id="7" name="Rectangle 6"/>
              <p:cNvSpPr>
                <a:spLocks noRot="1" noChangeAspect="1" noMove="1" noResize="1" noEditPoints="1" noAdjustHandles="1" noChangeArrowheads="1" noChangeShapeType="1" noTextEdit="1"/>
              </p:cNvSpPr>
              <p:nvPr/>
            </p:nvSpPr>
            <p:spPr>
              <a:xfrm>
                <a:off x="1217446" y="2080941"/>
                <a:ext cx="1618638" cy="523220"/>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423467" y="2608850"/>
                <a:ext cx="583249" cy="714683"/>
              </a:xfrm>
              <a:prstGeom prst="rect">
                <a:avLst/>
              </a:prstGeom>
            </p:spPr>
            <p:txBody>
              <a:bodyPr wrap="square">
                <a:spAutoFit/>
              </a:bodyPr>
              <a:lstStyle/>
              <a:p>
                <a14:m>
                  <m:oMath xmlns:m="http://schemas.openxmlformats.org/officeDocument/2006/math">
                    <m:f>
                      <m:fPr>
                        <m:ctrlPr>
                          <a:rPr lang="en-US" sz="2800" i="1" smtClean="0">
                            <a:solidFill>
                              <a:srgbClr val="EE2126"/>
                            </a:solidFill>
                            <a:latin typeface="Cambria Math" panose="02040503050406030204" pitchFamily="18" charset="0"/>
                          </a:rPr>
                        </m:ctrlPr>
                      </m:fPr>
                      <m:num>
                        <m:r>
                          <a:rPr lang="en-US" sz="2800" b="0" i="1" smtClean="0">
                            <a:solidFill>
                              <a:srgbClr val="EE2126"/>
                            </a:solidFill>
                            <a:latin typeface="Cambria Math" panose="02040503050406030204" pitchFamily="18" charset="0"/>
                          </a:rPr>
                          <m:t>2</m:t>
                        </m:r>
                      </m:num>
                      <m:den>
                        <m:r>
                          <a:rPr lang="en-US" sz="2800" b="0" i="1" smtClean="0">
                            <a:solidFill>
                              <a:srgbClr val="EE2126"/>
                            </a:solidFill>
                            <a:latin typeface="Cambria Math" panose="02040503050406030204" pitchFamily="18" charset="0"/>
                          </a:rPr>
                          <m:t>5</m:t>
                        </m:r>
                      </m:den>
                    </m:f>
                  </m:oMath>
                </a14:m>
                <a:r>
                  <a:rPr lang="en-US" sz="2800" dirty="0"/>
                  <a:t> </a:t>
                </a:r>
              </a:p>
            </p:txBody>
          </p:sp>
        </mc:Choice>
        <mc:Fallback xmlns="">
          <p:sp>
            <p:nvSpPr>
              <p:cNvPr id="8" name="Rectangle 7"/>
              <p:cNvSpPr>
                <a:spLocks noRot="1" noChangeAspect="1" noMove="1" noResize="1" noEditPoints="1" noAdjustHandles="1" noChangeArrowheads="1" noChangeShapeType="1" noTextEdit="1"/>
              </p:cNvSpPr>
              <p:nvPr/>
            </p:nvSpPr>
            <p:spPr>
              <a:xfrm>
                <a:off x="1423467" y="2608850"/>
                <a:ext cx="583249" cy="714683"/>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250152" y="3453823"/>
                <a:ext cx="665142" cy="713529"/>
              </a:xfrm>
              <a:prstGeom prst="rect">
                <a:avLst/>
              </a:prstGeom>
            </p:spPr>
            <p:txBody>
              <a:bodyPr wrap="square">
                <a:spAutoFit/>
              </a:bodyPr>
              <a:lstStyle/>
              <a:p>
                <a14:m>
                  <m:oMath xmlns:m="http://schemas.openxmlformats.org/officeDocument/2006/math">
                    <m:r>
                      <a:rPr lang="en-IN" sz="2800" b="0" i="0" smtClean="0">
                        <a:solidFill>
                          <a:srgbClr val="EE2126"/>
                        </a:solidFill>
                        <a:latin typeface="Cambria Math" panose="02040503050406030204" pitchFamily="18" charset="0"/>
                      </a:rPr>
                      <m:t>−</m:t>
                    </m:r>
                    <m:f>
                      <m:fPr>
                        <m:ctrlPr>
                          <a:rPr lang="en-US" sz="2800" i="1" smtClean="0">
                            <a:solidFill>
                              <a:srgbClr val="EE2126"/>
                            </a:solidFill>
                            <a:latin typeface="Cambria Math" panose="02040503050406030204" pitchFamily="18" charset="0"/>
                          </a:rPr>
                        </m:ctrlPr>
                      </m:fPr>
                      <m:num>
                        <m:r>
                          <a:rPr lang="en-US" sz="2800" b="0" i="1" smtClean="0">
                            <a:solidFill>
                              <a:srgbClr val="EE2126"/>
                            </a:solidFill>
                            <a:latin typeface="Cambria Math" panose="02040503050406030204" pitchFamily="18" charset="0"/>
                          </a:rPr>
                          <m:t>4</m:t>
                        </m:r>
                      </m:num>
                      <m:den>
                        <m:r>
                          <a:rPr lang="en-US" sz="2800" b="0" i="1" smtClean="0">
                            <a:solidFill>
                              <a:srgbClr val="EE2126"/>
                            </a:solidFill>
                            <a:latin typeface="Cambria Math" panose="02040503050406030204" pitchFamily="18" charset="0"/>
                          </a:rPr>
                          <m:t>3</m:t>
                        </m:r>
                      </m:den>
                    </m:f>
                  </m:oMath>
                </a14:m>
                <a:r>
                  <a:rPr lang="en-US" sz="2800" dirty="0"/>
                  <a:t> </a:t>
                </a:r>
              </a:p>
            </p:txBody>
          </p:sp>
        </mc:Choice>
        <mc:Fallback xmlns="">
          <p:sp>
            <p:nvSpPr>
              <p:cNvPr id="9" name="Rectangle 8"/>
              <p:cNvSpPr>
                <a:spLocks noRot="1" noChangeAspect="1" noMove="1" noResize="1" noEditPoints="1" noAdjustHandles="1" noChangeArrowheads="1" noChangeShapeType="1" noTextEdit="1"/>
              </p:cNvSpPr>
              <p:nvPr/>
            </p:nvSpPr>
            <p:spPr>
              <a:xfrm>
                <a:off x="1250152" y="3453823"/>
                <a:ext cx="665142" cy="713529"/>
              </a:xfrm>
              <a:prstGeom prst="rect">
                <a:avLst/>
              </a:prstGeom>
              <a:blipFill>
                <a:blip r:embed="rId6"/>
                <a:stretch>
                  <a:fillRect/>
                </a:stretch>
              </a:blipFill>
            </p:spPr>
            <p:txBody>
              <a:bodyPr/>
              <a:lstStyle/>
              <a:p>
                <a:r>
                  <a:rPr lang="en-IN">
                    <a:noFill/>
                  </a:rPr>
                  <a:t> </a:t>
                </a:r>
              </a:p>
            </p:txBody>
          </p:sp>
        </mc:Fallback>
      </mc:AlternateContent>
      <p:sp>
        <p:nvSpPr>
          <p:cNvPr id="10" name="Rectangle 9"/>
          <p:cNvSpPr/>
          <p:nvPr/>
        </p:nvSpPr>
        <p:spPr>
          <a:xfrm>
            <a:off x="1442125" y="4207430"/>
            <a:ext cx="473169" cy="523220"/>
          </a:xfrm>
          <a:prstGeom prst="rect">
            <a:avLst/>
          </a:prstGeom>
        </p:spPr>
        <p:txBody>
          <a:bodyPr wrap="square">
            <a:spAutoFit/>
          </a:bodyPr>
          <a:lstStyle/>
          <a:p>
            <a:r>
              <a:rPr lang="en-US" sz="2800" dirty="0">
                <a:solidFill>
                  <a:srgbClr val="EE2126"/>
                </a:solidFill>
                <a:latin typeface="Proxima Nova" panose="02000506030000020004"/>
              </a:rPr>
              <a:t>2</a:t>
            </a:r>
            <a:endParaRPr lang="en-US" sz="2800" dirty="0">
              <a:latin typeface="Proxima Nova" panose="02000506030000020004"/>
            </a:endParaRPr>
          </a:p>
        </p:txBody>
      </p:sp>
      <p:sp>
        <p:nvSpPr>
          <p:cNvPr id="11" name="Rectangle 10"/>
          <p:cNvSpPr/>
          <p:nvPr/>
        </p:nvSpPr>
        <p:spPr>
          <a:xfrm>
            <a:off x="1477295" y="4866827"/>
            <a:ext cx="685613" cy="523220"/>
          </a:xfrm>
          <a:prstGeom prst="rect">
            <a:avLst/>
          </a:prstGeom>
        </p:spPr>
        <p:txBody>
          <a:bodyPr wrap="square">
            <a:spAutoFit/>
          </a:bodyPr>
          <a:lstStyle/>
          <a:p>
            <a:r>
              <a:rPr lang="en-US" sz="2800" dirty="0">
                <a:solidFill>
                  <a:srgbClr val="EE2126"/>
                </a:solidFill>
                <a:latin typeface="Proxima Nova" panose="02000506030000020004"/>
              </a:rPr>
              <a:t>0</a:t>
            </a:r>
            <a:endParaRPr lang="en-US" sz="2800" dirty="0">
              <a:latin typeface="Proxima Nova" panose="02000506030000020004"/>
            </a:endParaRPr>
          </a:p>
        </p:txBody>
      </p:sp>
    </p:spTree>
    <p:extLst>
      <p:ext uri="{BB962C8B-B14F-4D97-AF65-F5344CB8AC3E}">
        <p14:creationId xmlns:p14="http://schemas.microsoft.com/office/powerpoint/2010/main" val="38382737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8119351" cy="9177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1</a:t>
            </a:r>
            <a:endParaRPr lang="en-US" sz="2800" dirty="0">
              <a:solidFill>
                <a:srgbClr val="33175A"/>
              </a:solidFill>
            </a:endParaRPr>
          </a:p>
          <a:p>
            <a:r>
              <a:rPr lang="en-US" sz="2800" b="0" dirty="0">
                <a:solidFill>
                  <a:schemeClr val="tx1"/>
                </a:solidFill>
              </a:rPr>
              <a:t>Determine Line Relationships When Given Points</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200E8A8-CE53-D245-9987-63340DF3D0A1}"/>
                  </a:ext>
                </a:extLst>
              </p:cNvPr>
              <p:cNvSpPr txBox="1">
                <a:spLocks/>
              </p:cNvSpPr>
              <p:nvPr/>
            </p:nvSpPr>
            <p:spPr>
              <a:xfrm>
                <a:off x="459873" y="1793631"/>
                <a:ext cx="10143057" cy="425754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rgbClr val="221E1F"/>
                    </a:solidFill>
                  </a:rPr>
                  <a:t>Determine whether </a:t>
                </a:r>
                <a14:m>
                  <m:oMath xmlns:m="http://schemas.openxmlformats.org/officeDocument/2006/math">
                    <m:acc>
                      <m:accPr>
                        <m:chr m:val="⃡"/>
                        <m:ctrlPr>
                          <a:rPr lang="en-US" sz="2800" b="1" i="1">
                            <a:latin typeface="Cambria Math" panose="02040503050406030204" pitchFamily="18" charset="0"/>
                          </a:rPr>
                        </m:ctrlPr>
                      </m:accPr>
                      <m:e>
                        <m:r>
                          <a:rPr lang="en-US" sz="2800" b="1" i="1" smtClean="0">
                            <a:solidFill>
                              <a:schemeClr val="tx1"/>
                            </a:solidFill>
                            <a:latin typeface="Cambria Math" panose="02040503050406030204" pitchFamily="18" charset="0"/>
                          </a:rPr>
                          <m:t>𝑨𝑩</m:t>
                        </m:r>
                      </m:e>
                    </m:acc>
                    <m:r>
                      <a:rPr lang="en-US" sz="2800" b="0" i="1">
                        <a:latin typeface="Cambria Math" panose="02040503050406030204" pitchFamily="18" charset="0"/>
                      </a:rPr>
                      <m:t> </m:t>
                    </m:r>
                  </m:oMath>
                </a14:m>
                <a:r>
                  <a:rPr lang="en-US" sz="2800" b="1" dirty="0">
                    <a:solidFill>
                      <a:srgbClr val="221E1F"/>
                    </a:solidFill>
                  </a:rPr>
                  <a:t> and </a:t>
                </a:r>
                <a14:m>
                  <m:oMath xmlns:m="http://schemas.openxmlformats.org/officeDocument/2006/math">
                    <m:acc>
                      <m:accPr>
                        <m:chr m:val="⃡"/>
                        <m:ctrlPr>
                          <a:rPr lang="en-US" sz="2800" b="1" i="1">
                            <a:latin typeface="Cambria Math" panose="02040503050406030204" pitchFamily="18" charset="0"/>
                          </a:rPr>
                        </m:ctrlPr>
                      </m:accPr>
                      <m:e>
                        <m:r>
                          <a:rPr lang="en-US" sz="2800" b="1" i="1" smtClean="0">
                            <a:solidFill>
                              <a:schemeClr val="tx1"/>
                            </a:solidFill>
                            <a:latin typeface="Cambria Math" panose="02040503050406030204" pitchFamily="18" charset="0"/>
                          </a:rPr>
                          <m:t>𝑪𝑫</m:t>
                        </m:r>
                      </m:e>
                    </m:acc>
                  </m:oMath>
                </a14:m>
                <a:r>
                  <a:rPr lang="en-US" sz="2800" b="1" dirty="0">
                    <a:solidFill>
                      <a:srgbClr val="221E1F"/>
                    </a:solidFill>
                  </a:rPr>
                  <a:t> are </a:t>
                </a:r>
                <a:r>
                  <a:rPr lang="en-US" sz="2800" b="1" i="1" dirty="0">
                    <a:solidFill>
                      <a:srgbClr val="221E1F"/>
                    </a:solidFill>
                  </a:rPr>
                  <a:t>parallel</a:t>
                </a:r>
                <a:r>
                  <a:rPr lang="en-US" sz="2800" b="1" dirty="0">
                    <a:solidFill>
                      <a:srgbClr val="221E1F"/>
                    </a:solidFill>
                  </a:rPr>
                  <a:t>, </a:t>
                </a:r>
                <a:r>
                  <a:rPr lang="en-US" sz="2800" b="1" i="1" dirty="0">
                    <a:solidFill>
                      <a:srgbClr val="221E1F"/>
                    </a:solidFill>
                  </a:rPr>
                  <a:t>perpendicular</a:t>
                </a:r>
                <a:r>
                  <a:rPr lang="en-US" sz="2800" b="1" dirty="0">
                    <a:solidFill>
                      <a:srgbClr val="221E1F"/>
                    </a:solidFill>
                  </a:rPr>
                  <a:t>, or </a:t>
                </a:r>
                <a:r>
                  <a:rPr lang="en-US" sz="2800" b="1" i="1" dirty="0">
                    <a:solidFill>
                      <a:srgbClr val="221E1F"/>
                    </a:solidFill>
                  </a:rPr>
                  <a:t>neither</a:t>
                </a:r>
                <a:r>
                  <a:rPr lang="en-US" sz="2800" b="1" dirty="0">
                    <a:solidFill>
                      <a:srgbClr val="221E1F"/>
                    </a:solidFill>
                  </a:rPr>
                  <a:t> for </a:t>
                </a:r>
                <a14:m>
                  <m:oMath xmlns:m="http://schemas.openxmlformats.org/officeDocument/2006/math">
                    <m:r>
                      <a:rPr lang="en-US" sz="2800" b="1" i="1" dirty="0" smtClean="0">
                        <a:solidFill>
                          <a:srgbClr val="221E1F"/>
                        </a:solidFill>
                        <a:latin typeface="Cambria Math" panose="02040503050406030204" pitchFamily="18" charset="0"/>
                      </a:rPr>
                      <m:t>𝑨</m:t>
                    </m:r>
                    <m:r>
                      <a:rPr lang="en-US" sz="2800" b="1" i="1" dirty="0" smtClean="0">
                        <a:solidFill>
                          <a:srgbClr val="221E1F"/>
                        </a:solidFill>
                        <a:latin typeface="Cambria Math" panose="02040503050406030204" pitchFamily="18" charset="0"/>
                      </a:rPr>
                      <m:t>(</m:t>
                    </m:r>
                    <m:r>
                      <a:rPr lang="en-US" sz="2800" b="1" i="1" dirty="0" smtClean="0">
                        <a:solidFill>
                          <a:srgbClr val="221E1F"/>
                        </a:solidFill>
                        <a:latin typeface="Cambria Math" panose="02040503050406030204" pitchFamily="18" charset="0"/>
                      </a:rPr>
                      <m:t>𝟑</m:t>
                    </m:r>
                    <m:r>
                      <a:rPr lang="en-US" sz="2800" b="1" i="1" dirty="0" smtClean="0">
                        <a:solidFill>
                          <a:srgbClr val="221E1F"/>
                        </a:solidFill>
                        <a:latin typeface="Cambria Math" panose="02040503050406030204" pitchFamily="18" charset="0"/>
                      </a:rPr>
                      <m:t>, </m:t>
                    </m:r>
                    <m:r>
                      <a:rPr lang="en-US" sz="2800" b="1" i="1" dirty="0" smtClean="0">
                        <a:solidFill>
                          <a:srgbClr val="221E1F"/>
                        </a:solidFill>
                        <a:latin typeface="Cambria Math" panose="02040503050406030204" pitchFamily="18" charset="0"/>
                      </a:rPr>
                      <m:t>𝟔</m:t>
                    </m:r>
                    <m:r>
                      <a:rPr lang="en-US" sz="2800" b="1" i="1" dirty="0" smtClean="0">
                        <a:solidFill>
                          <a:srgbClr val="221E1F"/>
                        </a:solidFill>
                        <a:latin typeface="Cambria Math" panose="02040503050406030204" pitchFamily="18" charset="0"/>
                      </a:rPr>
                      <m:t>)</m:t>
                    </m:r>
                  </m:oMath>
                </a14:m>
                <a:r>
                  <a:rPr lang="en-US" sz="2800" b="1" dirty="0">
                    <a:solidFill>
                      <a:srgbClr val="221E1F"/>
                    </a:solidFill>
                  </a:rPr>
                  <a:t>, </a:t>
                </a:r>
                <a14:m>
                  <m:oMath xmlns:m="http://schemas.openxmlformats.org/officeDocument/2006/math">
                    <m:r>
                      <a:rPr lang="en-US" sz="2800" b="1" i="1" dirty="0" smtClean="0">
                        <a:solidFill>
                          <a:srgbClr val="221E1F"/>
                        </a:solidFill>
                        <a:latin typeface="Cambria Math" panose="02040503050406030204" pitchFamily="18" charset="0"/>
                      </a:rPr>
                      <m:t>𝑩</m:t>
                    </m:r>
                    <m:r>
                      <a:rPr lang="en-US" sz="2800" b="1" i="1" dirty="0" smtClean="0">
                        <a:solidFill>
                          <a:srgbClr val="221E1F"/>
                        </a:solidFill>
                        <a:latin typeface="Cambria Math" panose="02040503050406030204" pitchFamily="18" charset="0"/>
                      </a:rPr>
                      <m:t>(−</m:t>
                    </m:r>
                    <m:r>
                      <a:rPr lang="en-US" sz="2800" b="1" i="1" dirty="0">
                        <a:solidFill>
                          <a:srgbClr val="221E1F"/>
                        </a:solidFill>
                        <a:latin typeface="Cambria Math" panose="02040503050406030204" pitchFamily="18" charset="0"/>
                      </a:rPr>
                      <m:t>𝟗</m:t>
                    </m:r>
                    <m:r>
                      <a:rPr lang="en-US" sz="2800" b="1" i="1" dirty="0">
                        <a:solidFill>
                          <a:srgbClr val="221E1F"/>
                        </a:solidFill>
                        <a:latin typeface="Cambria Math" panose="02040503050406030204" pitchFamily="18" charset="0"/>
                      </a:rPr>
                      <m:t>, </m:t>
                    </m:r>
                    <m:r>
                      <a:rPr lang="en-US" sz="2800" b="1" i="1" dirty="0">
                        <a:solidFill>
                          <a:srgbClr val="221E1F"/>
                        </a:solidFill>
                        <a:latin typeface="Cambria Math" panose="02040503050406030204" pitchFamily="18" charset="0"/>
                      </a:rPr>
                      <m:t>𝟐</m:t>
                    </m:r>
                    <m:r>
                      <a:rPr lang="en-US" sz="2800" b="1" i="1" dirty="0" smtClean="0">
                        <a:solidFill>
                          <a:srgbClr val="221E1F"/>
                        </a:solidFill>
                        <a:latin typeface="Cambria Math" panose="02040503050406030204" pitchFamily="18" charset="0"/>
                      </a:rPr>
                      <m:t>)</m:t>
                    </m:r>
                  </m:oMath>
                </a14:m>
                <a:r>
                  <a:rPr lang="en-US" sz="2800" b="1" dirty="0">
                    <a:solidFill>
                      <a:srgbClr val="221E1F"/>
                    </a:solidFill>
                  </a:rPr>
                  <a:t>, </a:t>
                </a:r>
                <a14:m>
                  <m:oMath xmlns:m="http://schemas.openxmlformats.org/officeDocument/2006/math">
                    <m:r>
                      <a:rPr lang="en-US" sz="2800" b="1" i="1" dirty="0" smtClean="0">
                        <a:solidFill>
                          <a:schemeClr val="tx1"/>
                        </a:solidFill>
                        <a:latin typeface="Cambria Math" panose="02040503050406030204" pitchFamily="18" charset="0"/>
                      </a:rPr>
                      <m:t>𝑪</m:t>
                    </m:r>
                    <m:r>
                      <a:rPr lang="en-US" sz="2800" b="1" i="1" dirty="0" smtClean="0">
                        <a:solidFill>
                          <a:schemeClr val="tx1"/>
                        </a:solidFill>
                        <a:latin typeface="Cambria Math" panose="02040503050406030204" pitchFamily="18" charset="0"/>
                      </a:rPr>
                      <m:t>(</m:t>
                    </m:r>
                    <m:r>
                      <a:rPr lang="en-US" sz="2800" b="1" i="1" dirty="0" smtClean="0">
                        <a:solidFill>
                          <a:srgbClr val="221E1F"/>
                        </a:solidFill>
                        <a:latin typeface="Cambria Math" panose="02040503050406030204" pitchFamily="18" charset="0"/>
                      </a:rPr>
                      <m:t>𝟓</m:t>
                    </m:r>
                    <m:r>
                      <a:rPr lang="en-US" sz="2800" b="1" i="1" dirty="0" smtClean="0">
                        <a:solidFill>
                          <a:srgbClr val="221E1F"/>
                        </a:solidFill>
                        <a:latin typeface="Cambria Math" panose="02040503050406030204" pitchFamily="18" charset="0"/>
                      </a:rPr>
                      <m:t>, </m:t>
                    </m:r>
                    <m:r>
                      <a:rPr lang="en-US" sz="2800" b="1" i="1" dirty="0" smtClean="0">
                        <a:solidFill>
                          <a:srgbClr val="221E1F"/>
                        </a:solidFill>
                        <a:latin typeface="Cambria Math" panose="02040503050406030204" pitchFamily="18" charset="0"/>
                      </a:rPr>
                      <m:t>𝟒</m:t>
                    </m:r>
                    <m:r>
                      <a:rPr lang="en-US" sz="2800" b="1" i="1" dirty="0" smtClean="0">
                        <a:solidFill>
                          <a:srgbClr val="221E1F"/>
                        </a:solidFill>
                        <a:latin typeface="Cambria Math" panose="02040503050406030204" pitchFamily="18" charset="0"/>
                      </a:rPr>
                      <m:t>)</m:t>
                    </m:r>
                  </m:oMath>
                </a14:m>
                <a:r>
                  <a:rPr lang="en-US" sz="2800" b="1" dirty="0">
                    <a:solidFill>
                      <a:srgbClr val="221E1F"/>
                    </a:solidFill>
                  </a:rPr>
                  <a:t>, and </a:t>
                </a:r>
                <a14:m>
                  <m:oMath xmlns:m="http://schemas.openxmlformats.org/officeDocument/2006/math">
                    <m:r>
                      <a:rPr lang="en-US" sz="2800" b="1" i="1" dirty="0" smtClean="0">
                        <a:solidFill>
                          <a:srgbClr val="221E1F"/>
                        </a:solidFill>
                        <a:latin typeface="Cambria Math" panose="02040503050406030204" pitchFamily="18" charset="0"/>
                      </a:rPr>
                      <m:t>𝑫</m:t>
                    </m:r>
                    <m:r>
                      <a:rPr lang="en-US" sz="2800" b="1" i="1" dirty="0" smtClean="0">
                        <a:solidFill>
                          <a:srgbClr val="221E1F"/>
                        </a:solidFill>
                        <a:latin typeface="Cambria Math" panose="02040503050406030204" pitchFamily="18" charset="0"/>
                      </a:rPr>
                      <m:t>(</m:t>
                    </m:r>
                    <m:r>
                      <a:rPr lang="en-US" sz="2800" b="1" i="1" dirty="0" smtClean="0">
                        <a:solidFill>
                          <a:srgbClr val="221E1F"/>
                        </a:solidFill>
                        <a:latin typeface="Cambria Math" panose="02040503050406030204" pitchFamily="18" charset="0"/>
                      </a:rPr>
                      <m:t>𝟐</m:t>
                    </m:r>
                    <m:r>
                      <a:rPr lang="en-US" sz="2800" b="1" i="1" dirty="0" smtClean="0">
                        <a:solidFill>
                          <a:srgbClr val="221E1F"/>
                        </a:solidFill>
                        <a:latin typeface="Cambria Math" panose="02040503050406030204" pitchFamily="18" charset="0"/>
                      </a:rPr>
                      <m:t>, </m:t>
                    </m:r>
                    <m:r>
                      <a:rPr lang="en-US" sz="2800" b="1" i="1" dirty="0" smtClean="0">
                        <a:solidFill>
                          <a:srgbClr val="221E1F"/>
                        </a:solidFill>
                        <a:latin typeface="Cambria Math" panose="02040503050406030204" pitchFamily="18" charset="0"/>
                      </a:rPr>
                      <m:t>𝟑</m:t>
                    </m:r>
                    <m:r>
                      <a:rPr lang="en-US" sz="2800" b="1" i="1" dirty="0" smtClean="0">
                        <a:solidFill>
                          <a:srgbClr val="221E1F"/>
                        </a:solidFill>
                        <a:latin typeface="Cambria Math" panose="02040503050406030204" pitchFamily="18" charset="0"/>
                      </a:rPr>
                      <m:t>)</m:t>
                    </m:r>
                  </m:oMath>
                </a14:m>
                <a:r>
                  <a:rPr lang="en-US" sz="2800" b="1" dirty="0">
                    <a:solidFill>
                      <a:srgbClr val="221E1F"/>
                    </a:solidFill>
                  </a:rPr>
                  <a:t>. Graph each line to verify your answer.</a:t>
                </a:r>
              </a:p>
              <a:p>
                <a:pPr marL="514350" indent="-514350">
                  <a:buAutoNum type="alphaLcPeriod"/>
                </a:pPr>
                <a:endParaRPr lang="en-US" sz="2800" b="1" dirty="0">
                  <a:solidFill>
                    <a:schemeClr val="tx1"/>
                  </a:solidFill>
                </a:endParaRPr>
              </a:p>
            </p:txBody>
          </p:sp>
        </mc:Choice>
        <mc:Fallback xmlns="">
          <p:sp>
            <p:nvSpPr>
              <p:cNvPr id="7" name="Content Placeholder 2">
                <a:extLst>
                  <a:ext uri="{FF2B5EF4-FFF2-40B4-BE49-F238E27FC236}">
                    <a16:creationId xmlns:a16="http://schemas.microsoft.com/office/drawing/2014/main" id="{0200E8A8-CE53-D245-9987-63340DF3D0A1}"/>
                  </a:ext>
                </a:extLst>
              </p:cNvPr>
              <p:cNvSpPr txBox="1">
                <a:spLocks noRot="1" noChangeAspect="1" noMove="1" noResize="1" noEditPoints="1" noAdjustHandles="1" noChangeArrowheads="1" noChangeShapeType="1" noTextEdit="1"/>
              </p:cNvSpPr>
              <p:nvPr/>
            </p:nvSpPr>
            <p:spPr>
              <a:xfrm>
                <a:off x="459873" y="1793631"/>
                <a:ext cx="10143057" cy="4257545"/>
              </a:xfrm>
              <a:prstGeom prst="rect">
                <a:avLst/>
              </a:prstGeom>
              <a:blipFill>
                <a:blip r:embed="rId2"/>
                <a:stretch>
                  <a:fillRect l="-1202" t="-143" r="-781"/>
                </a:stretch>
              </a:blipFill>
            </p:spPr>
            <p:txBody>
              <a:bodyPr/>
              <a:lstStyle/>
              <a:p>
                <a:r>
                  <a:rPr lang="en-US">
                    <a:noFill/>
                  </a:rPr>
                  <a:t> </a:t>
                </a:r>
              </a:p>
            </p:txBody>
          </p:sp>
        </mc:Fallback>
      </mc:AlternateContent>
    </p:spTree>
    <p:extLst>
      <p:ext uri="{BB962C8B-B14F-4D97-AF65-F5344CB8AC3E}">
        <p14:creationId xmlns:p14="http://schemas.microsoft.com/office/powerpoint/2010/main" val="337625777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8119351" cy="9177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1</a:t>
            </a:r>
            <a:endParaRPr lang="en-US" sz="2800" dirty="0">
              <a:solidFill>
                <a:srgbClr val="33175A"/>
              </a:solidFill>
            </a:endParaRPr>
          </a:p>
          <a:p>
            <a:r>
              <a:rPr lang="en-US" sz="2800" b="0" dirty="0">
                <a:solidFill>
                  <a:schemeClr val="tx1"/>
                </a:solidFill>
              </a:rPr>
              <a:t>Determine Line Relationships When Given Points</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200E8A8-CE53-D245-9987-63340DF3D0A1}"/>
                  </a:ext>
                </a:extLst>
              </p:cNvPr>
              <p:cNvSpPr txBox="1">
                <a:spLocks/>
              </p:cNvSpPr>
              <p:nvPr/>
            </p:nvSpPr>
            <p:spPr>
              <a:xfrm>
                <a:off x="459873" y="1846385"/>
                <a:ext cx="6573973" cy="420479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Step 1 </a:t>
                </a:r>
                <a:r>
                  <a:rPr lang="en-US" sz="2800" b="1" dirty="0">
                    <a:solidFill>
                      <a:srgbClr val="221E1F"/>
                    </a:solidFill>
                  </a:rPr>
                  <a:t>Find the slope of each line.</a:t>
                </a:r>
              </a:p>
              <a:p>
                <a:r>
                  <a:rPr lang="en-US" sz="2800" dirty="0"/>
                  <a:t>slope </a:t>
                </a:r>
                <a14:m>
                  <m:oMath xmlns:m="http://schemas.openxmlformats.org/officeDocument/2006/math">
                    <m:r>
                      <a:rPr lang="en-US" sz="2800" b="0" i="0" smtClean="0">
                        <a:latin typeface="Cambria Math" panose="02040503050406030204" pitchFamily="18" charset="0"/>
                      </a:rPr>
                      <m:t>=</m:t>
                    </m:r>
                    <m:f>
                      <m:fPr>
                        <m:ctrlPr>
                          <a:rPr lang="en-US" sz="2800" i="1" smtClean="0">
                            <a:latin typeface="Cambria Math" panose="02040503050406030204" pitchFamily="18" charset="0"/>
                          </a:rPr>
                        </m:ctrlPr>
                      </m:fPr>
                      <m:num>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1</m:t>
                            </m:r>
                          </m:sub>
                        </m:sSub>
                      </m:num>
                      <m:den>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den>
                    </m:f>
                  </m:oMath>
                </a14:m>
                <a:r>
                  <a:rPr lang="en-US" sz="2800" dirty="0"/>
                  <a:t>, where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r>
                      <a:rPr lang="en-US" sz="2800" dirty="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b="0" i="1" smtClean="0">
                            <a:latin typeface="Cambria Math" panose="02040503050406030204" pitchFamily="18" charset="0"/>
                          </a:rPr>
                          <m:t>2</m:t>
                        </m:r>
                      </m:sub>
                    </m:sSub>
                  </m:oMath>
                </a14:m>
                <a:endParaRPr lang="en-US" sz="2800" dirty="0"/>
              </a:p>
              <a:p>
                <a:r>
                  <a:rPr lang="en-US" sz="2800" dirty="0"/>
                  <a:t>slope of </a:t>
                </a:r>
                <a14:m>
                  <m:oMath xmlns:m="http://schemas.openxmlformats.org/officeDocument/2006/math">
                    <m:acc>
                      <m:accPr>
                        <m:chr m:val="⃡"/>
                        <m:ctrlPr>
                          <a:rPr lang="en-US" sz="2800" b="1" i="1">
                            <a:latin typeface="Cambria Math" panose="02040503050406030204" pitchFamily="18" charset="0"/>
                          </a:rPr>
                        </m:ctrlPr>
                      </m:accPr>
                      <m:e>
                        <m:r>
                          <a:rPr lang="en-US" sz="2800" b="0" i="1" smtClean="0">
                            <a:solidFill>
                              <a:schemeClr val="tx2"/>
                            </a:solidFill>
                            <a:latin typeface="Cambria Math" panose="02040503050406030204" pitchFamily="18" charset="0"/>
                          </a:rPr>
                          <m:t>𝐴𝐵</m:t>
                        </m:r>
                      </m:e>
                    </m:acc>
                  </m:oMath>
                </a14:m>
                <a:r>
                  <a:rPr lang="en-US" sz="2800" dirty="0"/>
                  <a:t> </a:t>
                </a:r>
                <a14:m>
                  <m:oMath xmlns:m="http://schemas.openxmlformats.org/officeDocument/2006/math">
                    <m:r>
                      <a:rPr lang="en-US" sz="2800" smtClean="0">
                        <a:latin typeface="Cambria Math" panose="02040503050406030204" pitchFamily="18" charset="0"/>
                      </a:rPr>
                      <m:t>=</m:t>
                    </m:r>
                    <m:f>
                      <m:fPr>
                        <m:ctrlPr>
                          <a:rPr lang="en-US" sz="2800" i="1">
                            <a:latin typeface="Cambria Math" panose="02040503050406030204" pitchFamily="18" charset="0"/>
                          </a:rPr>
                        </m:ctrlPr>
                      </m:fPr>
                      <m:num>
                        <m:r>
                          <a:rPr lang="en-US" sz="2800" b="0" i="1" smtClean="0">
                            <a:latin typeface="Cambria Math" panose="02040503050406030204" pitchFamily="18" charset="0"/>
                          </a:rPr>
                          <m:t>6</m:t>
                        </m:r>
                        <m:r>
                          <a:rPr lang="en-US" sz="2800" i="1">
                            <a:latin typeface="Cambria Math" panose="02040503050406030204" pitchFamily="18" charset="0"/>
                          </a:rPr>
                          <m:t>−</m:t>
                        </m:r>
                        <m:r>
                          <a:rPr lang="en-US" sz="2800" b="0" i="1" smtClean="0">
                            <a:latin typeface="Cambria Math" panose="02040503050406030204" pitchFamily="18" charset="0"/>
                          </a:rPr>
                          <m:t>2</m:t>
                        </m:r>
                      </m:num>
                      <m:den>
                        <m:r>
                          <a:rPr lang="en-US" sz="2800" b="0" i="1" smtClean="0">
                            <a:latin typeface="Cambria Math" panose="02040503050406030204" pitchFamily="18" charset="0"/>
                          </a:rPr>
                          <m:t>3</m:t>
                        </m:r>
                        <m:r>
                          <a:rPr lang="en-US" sz="2800" i="1">
                            <a:latin typeface="Cambria Math" panose="02040503050406030204" pitchFamily="18" charset="0"/>
                          </a:rPr>
                          <m:t>−</m:t>
                        </m:r>
                        <m:r>
                          <a:rPr lang="en-US" sz="2800" b="0" i="1" smtClean="0">
                            <a:latin typeface="Cambria Math" panose="02040503050406030204" pitchFamily="18" charset="0"/>
                          </a:rPr>
                          <m:t>(−9)</m:t>
                        </m:r>
                        <m:r>
                          <a:rPr lang="en-US" sz="2800" i="1" smtClean="0">
                            <a:latin typeface="Cambria Math" panose="02040503050406030204" pitchFamily="18" charset="0"/>
                          </a:rPr>
                          <m:t> </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4</m:t>
                        </m:r>
                      </m:num>
                      <m:den>
                        <m:r>
                          <a:rPr lang="en-US" sz="2800" b="0" i="1" smtClean="0">
                            <a:latin typeface="Cambria Math" panose="02040503050406030204" pitchFamily="18" charset="0"/>
                          </a:rPr>
                          <m:t>12</m:t>
                        </m:r>
                      </m:den>
                    </m:f>
                  </m:oMath>
                </a14:m>
                <a:r>
                  <a:rPr lang="en-US" sz="2800" dirty="0"/>
                  <a:t> or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3</m:t>
                        </m:r>
                      </m:den>
                    </m:f>
                  </m:oMath>
                </a14:m>
                <a:endParaRPr lang="en-US" sz="2800" dirty="0"/>
              </a:p>
              <a:p>
                <a:r>
                  <a:rPr lang="en-US" sz="2800" dirty="0"/>
                  <a:t>slope of </a:t>
                </a:r>
                <a14:m>
                  <m:oMath xmlns:m="http://schemas.openxmlformats.org/officeDocument/2006/math">
                    <m:acc>
                      <m:accPr>
                        <m:chr m:val="⃡"/>
                        <m:ctrlPr>
                          <a:rPr lang="en-US" sz="2800" b="1" i="1">
                            <a:latin typeface="Cambria Math" panose="02040503050406030204" pitchFamily="18" charset="0"/>
                          </a:rPr>
                        </m:ctrlPr>
                      </m:accPr>
                      <m:e>
                        <m:r>
                          <a:rPr lang="en-US" sz="2800" b="0" i="1" smtClean="0">
                            <a:latin typeface="Cambria Math" panose="02040503050406030204" pitchFamily="18" charset="0"/>
                          </a:rPr>
                          <m:t>𝐶𝐷</m:t>
                        </m:r>
                      </m:e>
                    </m:acc>
                  </m:oMath>
                </a14:m>
                <a:r>
                  <a:rPr lang="en-US" sz="2800" dirty="0"/>
                  <a:t> </a:t>
                </a:r>
                <a14:m>
                  <m:oMath xmlns:m="http://schemas.openxmlformats.org/officeDocument/2006/math">
                    <m:r>
                      <a:rPr lang="en-US" sz="2800">
                        <a:latin typeface="Cambria Math" panose="02040503050406030204" pitchFamily="18" charset="0"/>
                      </a:rPr>
                      <m:t>=</m:t>
                    </m:r>
                    <m:f>
                      <m:fPr>
                        <m:ctrlPr>
                          <a:rPr lang="en-US" sz="2800" i="1">
                            <a:latin typeface="Cambria Math" panose="02040503050406030204" pitchFamily="18" charset="0"/>
                          </a:rPr>
                        </m:ctrlPr>
                      </m:fPr>
                      <m:num>
                        <m:r>
                          <a:rPr lang="en-US" sz="2800" b="0" i="1" smtClean="0">
                            <a:latin typeface="Cambria Math" panose="02040503050406030204" pitchFamily="18" charset="0"/>
                          </a:rPr>
                          <m:t>4</m:t>
                        </m:r>
                        <m:r>
                          <a:rPr lang="en-US" sz="2800" i="1">
                            <a:latin typeface="Cambria Math" panose="02040503050406030204" pitchFamily="18" charset="0"/>
                          </a:rPr>
                          <m:t> −</m:t>
                        </m:r>
                        <m:r>
                          <a:rPr lang="en-US" sz="2800" b="0" i="1" smtClean="0">
                            <a:latin typeface="Cambria Math" panose="02040503050406030204" pitchFamily="18" charset="0"/>
                          </a:rPr>
                          <m:t>3</m:t>
                        </m:r>
                      </m:num>
                      <m:den>
                        <m:r>
                          <a:rPr lang="en-US" sz="2800" b="0" i="1" smtClean="0">
                            <a:latin typeface="Cambria Math" panose="02040503050406030204" pitchFamily="18" charset="0"/>
                          </a:rPr>
                          <m:t>5</m:t>
                        </m:r>
                        <m:r>
                          <a:rPr lang="en-US" sz="2800" i="1">
                            <a:latin typeface="Cambria Math" panose="02040503050406030204" pitchFamily="18" charset="0"/>
                          </a:rPr>
                          <m:t> −</m:t>
                        </m:r>
                        <m:r>
                          <a:rPr lang="en-US" sz="2800" b="0" i="1" smtClean="0">
                            <a:latin typeface="Cambria Math" panose="02040503050406030204" pitchFamily="18" charset="0"/>
                          </a:rPr>
                          <m:t>2</m:t>
                        </m:r>
                        <m:r>
                          <a:rPr lang="en-US" sz="2800" i="1">
                            <a:latin typeface="Cambria Math" panose="02040503050406030204" pitchFamily="18" charset="0"/>
                          </a:rPr>
                          <m:t> </m:t>
                        </m:r>
                      </m:den>
                    </m:f>
                  </m:oMath>
                </a14:m>
                <a:r>
                  <a:rPr lang="en-US" sz="2800" dirty="0"/>
                  <a:t> or </a:t>
                </a:r>
                <a14:m>
                  <m:oMath xmlns:m="http://schemas.openxmlformats.org/officeDocument/2006/math">
                    <m:f>
                      <m:fPr>
                        <m:ctrlPr>
                          <a:rPr lang="en-US" sz="2800" i="1">
                            <a:latin typeface="Cambria Math" panose="02040503050406030204" pitchFamily="18" charset="0"/>
                          </a:rPr>
                        </m:ctrlPr>
                      </m:fPr>
                      <m:num>
                        <m:r>
                          <a:rPr lang="en-US" sz="2800" b="0" i="1">
                            <a:latin typeface="Cambria Math" panose="02040503050406030204" pitchFamily="18" charset="0"/>
                          </a:rPr>
                          <m:t>1</m:t>
                        </m:r>
                      </m:num>
                      <m:den>
                        <m:r>
                          <a:rPr lang="en-US" sz="2800" b="0" i="1">
                            <a:latin typeface="Cambria Math" panose="02040503050406030204" pitchFamily="18" charset="0"/>
                          </a:rPr>
                          <m:t>3</m:t>
                        </m:r>
                      </m:den>
                    </m:f>
                  </m:oMath>
                </a14:m>
                <a:endParaRPr lang="en-US" sz="2800" dirty="0"/>
              </a:p>
              <a:p>
                <a:pPr marL="514350" indent="-514350">
                  <a:buAutoNum type="alphaLcPeriod"/>
                </a:pPr>
                <a:endParaRPr lang="en-US" sz="2800" b="1" dirty="0">
                  <a:solidFill>
                    <a:schemeClr val="tx1"/>
                  </a:solidFill>
                </a:endParaRPr>
              </a:p>
            </p:txBody>
          </p:sp>
        </mc:Choice>
        <mc:Fallback xmlns="">
          <p:sp>
            <p:nvSpPr>
              <p:cNvPr id="7" name="Content Placeholder 2">
                <a:extLst>
                  <a:ext uri="{FF2B5EF4-FFF2-40B4-BE49-F238E27FC236}">
                    <a16:creationId xmlns:a16="http://schemas.microsoft.com/office/drawing/2014/main" id="{0200E8A8-CE53-D245-9987-63340DF3D0A1}"/>
                  </a:ext>
                </a:extLst>
              </p:cNvPr>
              <p:cNvSpPr txBox="1">
                <a:spLocks noRot="1" noChangeAspect="1" noMove="1" noResize="1" noEditPoints="1" noAdjustHandles="1" noChangeArrowheads="1" noChangeShapeType="1" noTextEdit="1"/>
              </p:cNvSpPr>
              <p:nvPr/>
            </p:nvSpPr>
            <p:spPr>
              <a:xfrm>
                <a:off x="459873" y="1846385"/>
                <a:ext cx="6573973" cy="4204791"/>
              </a:xfrm>
              <a:prstGeom prst="rect">
                <a:avLst/>
              </a:prstGeom>
              <a:blipFill>
                <a:blip r:embed="rId2"/>
                <a:stretch>
                  <a:fillRect l="-1854" t="-1594"/>
                </a:stretch>
              </a:blipFill>
            </p:spPr>
            <p:txBody>
              <a:bodyPr/>
              <a:lstStyle/>
              <a:p>
                <a:r>
                  <a:rPr lang="en-US">
                    <a:noFill/>
                  </a:rPr>
                  <a:t> </a:t>
                </a:r>
              </a:p>
            </p:txBody>
          </p:sp>
        </mc:Fallback>
      </mc:AlternateContent>
    </p:spTree>
    <p:extLst>
      <p:ext uri="{BB962C8B-B14F-4D97-AF65-F5344CB8AC3E}">
        <p14:creationId xmlns:p14="http://schemas.microsoft.com/office/powerpoint/2010/main" val="397994765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8119351" cy="9177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1</a:t>
            </a:r>
            <a:endParaRPr lang="en-US" sz="2800" dirty="0">
              <a:solidFill>
                <a:srgbClr val="33175A"/>
              </a:solidFill>
            </a:endParaRPr>
          </a:p>
          <a:p>
            <a:r>
              <a:rPr lang="en-US" sz="2800" b="0" dirty="0">
                <a:solidFill>
                  <a:schemeClr val="tx1"/>
                </a:solidFill>
              </a:rPr>
              <a:t>Determine Line Relationships When Given Points</a:t>
            </a:r>
          </a:p>
        </p:txBody>
      </p:sp>
      <p:sp>
        <p:nvSpPr>
          <p:cNvPr id="7" name="Content Placeholder 2">
            <a:extLst>
              <a:ext uri="{FF2B5EF4-FFF2-40B4-BE49-F238E27FC236}">
                <a16:creationId xmlns:a16="http://schemas.microsoft.com/office/drawing/2014/main" id="{0200E8A8-CE53-D245-9987-63340DF3D0A1}"/>
              </a:ext>
            </a:extLst>
          </p:cNvPr>
          <p:cNvSpPr txBox="1">
            <a:spLocks/>
          </p:cNvSpPr>
          <p:nvPr/>
        </p:nvSpPr>
        <p:spPr>
          <a:xfrm>
            <a:off x="459873" y="1723292"/>
            <a:ext cx="6925665" cy="432788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Step 2 </a:t>
            </a:r>
            <a:r>
              <a:rPr lang="en-US" sz="2800" b="1" dirty="0">
                <a:solidFill>
                  <a:srgbClr val="221E1F"/>
                </a:solidFill>
              </a:rPr>
              <a:t>Determine the relationship.</a:t>
            </a:r>
          </a:p>
          <a:p>
            <a:r>
              <a:rPr lang="en-US" sz="2800" dirty="0"/>
              <a:t>The two lines have the same slope, so they are parallel.</a:t>
            </a:r>
          </a:p>
          <a:p>
            <a:pPr marL="514350" indent="-514350">
              <a:buAutoNum type="alphaLcPeriod"/>
            </a:pPr>
            <a:endParaRPr lang="en-US" sz="2800" b="1" dirty="0">
              <a:solidFill>
                <a:schemeClr val="tx1"/>
              </a:solidFill>
            </a:endParaRPr>
          </a:p>
        </p:txBody>
      </p:sp>
      <p:pic>
        <p:nvPicPr>
          <p:cNvPr id="4" name="Picture 3">
            <a:extLst>
              <a:ext uri="{FF2B5EF4-FFF2-40B4-BE49-F238E27FC236}">
                <a16:creationId xmlns:a16="http://schemas.microsoft.com/office/drawing/2014/main" id="{9D082062-715A-445F-9343-97D1ED2179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3244" y="1867367"/>
            <a:ext cx="2974407" cy="2974407"/>
          </a:xfrm>
          <a:prstGeom prst="rect">
            <a:avLst/>
          </a:prstGeom>
        </p:spPr>
      </p:pic>
    </p:spTree>
    <p:extLst>
      <p:ext uri="{BB962C8B-B14F-4D97-AF65-F5344CB8AC3E}">
        <p14:creationId xmlns:p14="http://schemas.microsoft.com/office/powerpoint/2010/main" val="263211132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759" y="0"/>
            <a:ext cx="11259239" cy="1143000"/>
          </a:xfrm>
        </p:spPr>
        <p:txBody>
          <a:bodyPr>
            <a:normAutofit fontScale="90000"/>
          </a:bodyPr>
          <a:lstStyle/>
          <a:p>
            <a:pPr algn="ctr"/>
            <a:r>
              <a:rPr lang="en-US" dirty="0"/>
              <a:t>Today’s “Plan”—Wednesday November 29, 2023</a:t>
            </a:r>
            <a:br>
              <a:rPr lang="en-US" dirty="0"/>
            </a:br>
            <a:r>
              <a:rPr lang="en-US" dirty="0"/>
              <a:t>Geometry</a:t>
            </a:r>
          </a:p>
        </p:txBody>
      </p:sp>
      <p:sp>
        <p:nvSpPr>
          <p:cNvPr id="3" name="TextBox 2"/>
          <p:cNvSpPr txBox="1"/>
          <p:nvPr/>
        </p:nvSpPr>
        <p:spPr>
          <a:xfrm>
            <a:off x="29379" y="1398494"/>
            <a:ext cx="9407229" cy="1938992"/>
          </a:xfrm>
          <a:prstGeom prst="rect">
            <a:avLst/>
          </a:prstGeom>
          <a:noFill/>
        </p:spPr>
        <p:txBody>
          <a:bodyPr wrap="square" rtlCol="0">
            <a:spAutoFit/>
          </a:bodyPr>
          <a:lstStyle/>
          <a:p>
            <a:r>
              <a:rPr lang="en-US" sz="6000" b="1" i="1" u="sng" dirty="0"/>
              <a:t>Assignment:</a:t>
            </a:r>
          </a:p>
          <a:p>
            <a:pPr marL="457200" indent="-457200">
              <a:buFont typeface="Arial" panose="020B0604020202020204" pitchFamily="34" charset="0"/>
              <a:buChar char="•"/>
            </a:pPr>
            <a:r>
              <a:rPr lang="en-US" sz="6000" dirty="0"/>
              <a:t>Page 221, #1-6</a:t>
            </a:r>
          </a:p>
        </p:txBody>
      </p:sp>
      <p:sp>
        <p:nvSpPr>
          <p:cNvPr id="4" name="TextBox 3">
            <a:extLst>
              <a:ext uri="{FF2B5EF4-FFF2-40B4-BE49-F238E27FC236}">
                <a16:creationId xmlns:a16="http://schemas.microsoft.com/office/drawing/2014/main" id="{4F49DF56-73CD-3ED0-A5AD-B1BDBB9BEF1C}"/>
              </a:ext>
            </a:extLst>
          </p:cNvPr>
          <p:cNvSpPr txBox="1"/>
          <p:nvPr/>
        </p:nvSpPr>
        <p:spPr>
          <a:xfrm>
            <a:off x="9211733" y="1292629"/>
            <a:ext cx="2950888" cy="2062103"/>
          </a:xfrm>
          <a:prstGeom prst="rect">
            <a:avLst/>
          </a:prstGeom>
          <a:noFill/>
        </p:spPr>
        <p:txBody>
          <a:bodyPr wrap="square" rtlCol="0">
            <a:spAutoFit/>
          </a:bodyPr>
          <a:lstStyle/>
          <a:p>
            <a:r>
              <a:rPr lang="en-US" sz="3200" b="1" i="1" u="sng" dirty="0">
                <a:solidFill>
                  <a:srgbClr val="7030A0"/>
                </a:solidFill>
              </a:rPr>
              <a:t>Our Learning Target:</a:t>
            </a:r>
            <a:endParaRPr lang="en-US" sz="3200" dirty="0">
              <a:solidFill>
                <a:srgbClr val="7030A0"/>
              </a:solidFill>
            </a:endParaRPr>
          </a:p>
          <a:p>
            <a:r>
              <a:rPr lang="en-US" sz="3200" dirty="0">
                <a:solidFill>
                  <a:srgbClr val="7030A0"/>
                </a:solidFill>
              </a:rPr>
              <a:t>Understanding properties.</a:t>
            </a:r>
          </a:p>
        </p:txBody>
      </p:sp>
    </p:spTree>
    <p:extLst>
      <p:ext uri="{BB962C8B-B14F-4D97-AF65-F5344CB8AC3E}">
        <p14:creationId xmlns:p14="http://schemas.microsoft.com/office/powerpoint/2010/main" val="412884624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759" y="0"/>
            <a:ext cx="11259239" cy="1143000"/>
          </a:xfrm>
        </p:spPr>
        <p:txBody>
          <a:bodyPr>
            <a:normAutofit fontScale="90000"/>
          </a:bodyPr>
          <a:lstStyle/>
          <a:p>
            <a:pPr algn="ctr"/>
            <a:r>
              <a:rPr lang="en-US" dirty="0"/>
              <a:t>Today’s “Plan”—Thursday November 30, 2023</a:t>
            </a:r>
            <a:br>
              <a:rPr lang="en-US" dirty="0"/>
            </a:br>
            <a:r>
              <a:rPr lang="en-US" dirty="0"/>
              <a:t>Geometry</a:t>
            </a:r>
          </a:p>
        </p:txBody>
      </p:sp>
      <p:sp>
        <p:nvSpPr>
          <p:cNvPr id="3" name="TextBox 2"/>
          <p:cNvSpPr txBox="1"/>
          <p:nvPr/>
        </p:nvSpPr>
        <p:spPr>
          <a:xfrm>
            <a:off x="29379" y="1143000"/>
            <a:ext cx="9407229" cy="3970318"/>
          </a:xfrm>
          <a:prstGeom prst="rect">
            <a:avLst/>
          </a:prstGeom>
          <a:noFill/>
        </p:spPr>
        <p:txBody>
          <a:bodyPr wrap="square" rtlCol="0">
            <a:spAutoFit/>
          </a:bodyPr>
          <a:lstStyle/>
          <a:p>
            <a:pPr marL="514350" indent="-514350">
              <a:buAutoNum type="arabicPeriod"/>
            </a:pPr>
            <a:r>
              <a:rPr lang="en-US" sz="3600" b="1" i="1" dirty="0"/>
              <a:t>Sit at a table by yourself!</a:t>
            </a:r>
            <a:br>
              <a:rPr lang="en-US" sz="3600" b="1" i="1" dirty="0"/>
            </a:br>
            <a:endParaRPr lang="en-US" sz="3600" b="1" i="1" dirty="0"/>
          </a:p>
          <a:p>
            <a:pPr marL="514350" indent="-514350">
              <a:buAutoNum type="arabicPeriod"/>
            </a:pPr>
            <a:r>
              <a:rPr lang="en-US" sz="3600" dirty="0"/>
              <a:t>Any questions on </a:t>
            </a:r>
            <a:r>
              <a:rPr lang="en-US" sz="3600" b="1" i="1" u="sng" dirty="0"/>
              <a:t>pg. 221 #1-6</a:t>
            </a:r>
            <a:br>
              <a:rPr lang="en-US" sz="3600" b="1" i="1" dirty="0"/>
            </a:br>
            <a:endParaRPr lang="en-US" sz="3600" b="1" i="1" dirty="0"/>
          </a:p>
          <a:p>
            <a:pPr marL="514350" indent="-514350">
              <a:buAutoNum type="arabicPeriod"/>
            </a:pPr>
            <a:r>
              <a:rPr lang="en-US" sz="3600" dirty="0"/>
              <a:t>Brain Stretcher</a:t>
            </a:r>
            <a:br>
              <a:rPr lang="en-US" sz="3600" dirty="0"/>
            </a:br>
            <a:endParaRPr lang="en-US" sz="3600" dirty="0"/>
          </a:p>
          <a:p>
            <a:pPr marL="514350" indent="-514350">
              <a:buAutoNum type="arabicPeriod"/>
            </a:pPr>
            <a:r>
              <a:rPr lang="en-US" sz="3600" dirty="0"/>
              <a:t>Today’s assignment</a:t>
            </a:r>
          </a:p>
        </p:txBody>
      </p:sp>
      <p:sp>
        <p:nvSpPr>
          <p:cNvPr id="4" name="TextBox 3">
            <a:extLst>
              <a:ext uri="{FF2B5EF4-FFF2-40B4-BE49-F238E27FC236}">
                <a16:creationId xmlns:a16="http://schemas.microsoft.com/office/drawing/2014/main" id="{4F49DF56-73CD-3ED0-A5AD-B1BDBB9BEF1C}"/>
              </a:ext>
            </a:extLst>
          </p:cNvPr>
          <p:cNvSpPr txBox="1"/>
          <p:nvPr/>
        </p:nvSpPr>
        <p:spPr>
          <a:xfrm>
            <a:off x="9211733" y="1292629"/>
            <a:ext cx="2950888" cy="2062103"/>
          </a:xfrm>
          <a:prstGeom prst="rect">
            <a:avLst/>
          </a:prstGeom>
          <a:noFill/>
        </p:spPr>
        <p:txBody>
          <a:bodyPr wrap="square" rtlCol="0">
            <a:spAutoFit/>
          </a:bodyPr>
          <a:lstStyle/>
          <a:p>
            <a:r>
              <a:rPr lang="en-US" sz="3200" b="1" i="1" u="sng" dirty="0">
                <a:solidFill>
                  <a:srgbClr val="7030A0"/>
                </a:solidFill>
              </a:rPr>
              <a:t>Our Learning Target:</a:t>
            </a:r>
            <a:endParaRPr lang="en-US" sz="3200" dirty="0">
              <a:solidFill>
                <a:srgbClr val="7030A0"/>
              </a:solidFill>
            </a:endParaRPr>
          </a:p>
          <a:p>
            <a:r>
              <a:rPr lang="en-US" sz="3200" dirty="0">
                <a:solidFill>
                  <a:srgbClr val="7030A0"/>
                </a:solidFill>
              </a:rPr>
              <a:t>Understanding properties.</a:t>
            </a:r>
          </a:p>
        </p:txBody>
      </p:sp>
    </p:spTree>
    <p:extLst>
      <p:ext uri="{BB962C8B-B14F-4D97-AF65-F5344CB8AC3E}">
        <p14:creationId xmlns:p14="http://schemas.microsoft.com/office/powerpoint/2010/main" val="19915506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759" y="0"/>
            <a:ext cx="11259239" cy="1143000"/>
          </a:xfrm>
        </p:spPr>
        <p:txBody>
          <a:bodyPr>
            <a:normAutofit fontScale="90000"/>
          </a:bodyPr>
          <a:lstStyle/>
          <a:p>
            <a:pPr algn="ctr"/>
            <a:r>
              <a:rPr lang="en-US" dirty="0"/>
              <a:t>Today’s “Plan”—Thursday November 30, 2023</a:t>
            </a:r>
            <a:br>
              <a:rPr lang="en-US" dirty="0"/>
            </a:br>
            <a:r>
              <a:rPr lang="en-US" dirty="0"/>
              <a:t>Geometry</a:t>
            </a:r>
          </a:p>
        </p:txBody>
      </p:sp>
      <p:sp>
        <p:nvSpPr>
          <p:cNvPr id="3" name="TextBox 2"/>
          <p:cNvSpPr txBox="1"/>
          <p:nvPr/>
        </p:nvSpPr>
        <p:spPr>
          <a:xfrm>
            <a:off x="29379" y="1143000"/>
            <a:ext cx="9407229" cy="5632311"/>
          </a:xfrm>
          <a:prstGeom prst="rect">
            <a:avLst/>
          </a:prstGeom>
          <a:noFill/>
        </p:spPr>
        <p:txBody>
          <a:bodyPr wrap="square" rtlCol="0">
            <a:spAutoFit/>
          </a:bodyPr>
          <a:lstStyle/>
          <a:p>
            <a:r>
              <a:rPr lang="en-US" sz="3600" dirty="0"/>
              <a:t>We need to update the “Games” portion of our estesparksteam.com website.</a:t>
            </a:r>
          </a:p>
          <a:p>
            <a:endParaRPr lang="en-US" sz="3600" dirty="0"/>
          </a:p>
          <a:p>
            <a:r>
              <a:rPr lang="en-US" sz="3600" dirty="0"/>
              <a:t>Your task:</a:t>
            </a:r>
          </a:p>
          <a:p>
            <a:pPr marL="571500" indent="-571500">
              <a:buFont typeface="Arial" panose="020B0604020202020204" pitchFamily="34" charset="0"/>
              <a:buChar char="•"/>
            </a:pPr>
            <a:r>
              <a:rPr lang="en-US" sz="3600" dirty="0"/>
              <a:t>Find good </a:t>
            </a:r>
            <a:r>
              <a:rPr lang="en-US" sz="3600" b="1" i="1" dirty="0"/>
              <a:t>math</a:t>
            </a:r>
            <a:r>
              <a:rPr lang="en-US" sz="3600" dirty="0"/>
              <a:t> games.</a:t>
            </a:r>
          </a:p>
          <a:p>
            <a:pPr marL="571500" indent="-571500">
              <a:buFont typeface="Arial" panose="020B0604020202020204" pitchFamily="34" charset="0"/>
              <a:buChar char="•"/>
            </a:pPr>
            <a:r>
              <a:rPr lang="en-US" sz="3600" dirty="0"/>
              <a:t>Play them, have fun, make sure they are good.</a:t>
            </a:r>
          </a:p>
          <a:p>
            <a:pPr marL="571500" indent="-571500">
              <a:buFont typeface="Arial" panose="020B0604020202020204" pitchFamily="34" charset="0"/>
              <a:buChar char="•"/>
            </a:pPr>
            <a:r>
              <a:rPr lang="en-US" sz="3600" dirty="0"/>
              <a:t>When you find good ones:</a:t>
            </a:r>
          </a:p>
          <a:p>
            <a:pPr marL="1028700" lvl="1" indent="-571500">
              <a:buFont typeface="Arial" panose="020B0604020202020204" pitchFamily="34" charset="0"/>
              <a:buChar char="•"/>
            </a:pPr>
            <a:r>
              <a:rPr lang="en-US" sz="3600" dirty="0"/>
              <a:t>In a document, </a:t>
            </a:r>
            <a:r>
              <a:rPr lang="en-US" sz="3600" b="1" i="1" dirty="0"/>
              <a:t>type the name of the game</a:t>
            </a:r>
            <a:r>
              <a:rPr lang="en-US" sz="3600" dirty="0"/>
              <a:t>.</a:t>
            </a:r>
          </a:p>
          <a:p>
            <a:pPr marL="1028700" lvl="1" indent="-571500">
              <a:buFont typeface="Arial" panose="020B0604020202020204" pitchFamily="34" charset="0"/>
              <a:buChar char="•"/>
            </a:pPr>
            <a:r>
              <a:rPr lang="en-US" sz="3600" b="1" i="1" dirty="0"/>
              <a:t>Copy the link/website address.</a:t>
            </a:r>
          </a:p>
          <a:p>
            <a:pPr marL="1028700" lvl="1" indent="-571500">
              <a:buFont typeface="Arial" panose="020B0604020202020204" pitchFamily="34" charset="0"/>
              <a:buChar char="•"/>
            </a:pPr>
            <a:r>
              <a:rPr lang="en-US" sz="3600" dirty="0"/>
              <a:t>Give a </a:t>
            </a:r>
            <a:r>
              <a:rPr lang="en-US" sz="3600" b="1" i="1" dirty="0"/>
              <a:t>brief</a:t>
            </a:r>
            <a:r>
              <a:rPr lang="en-US" sz="3600" dirty="0"/>
              <a:t> </a:t>
            </a:r>
            <a:r>
              <a:rPr lang="en-US" sz="3600" b="1" i="1" dirty="0"/>
              <a:t>description</a:t>
            </a:r>
            <a:r>
              <a:rPr lang="en-US" sz="3600" dirty="0"/>
              <a:t> of the game.</a:t>
            </a:r>
          </a:p>
        </p:txBody>
      </p:sp>
      <p:sp>
        <p:nvSpPr>
          <p:cNvPr id="4" name="TextBox 3">
            <a:extLst>
              <a:ext uri="{FF2B5EF4-FFF2-40B4-BE49-F238E27FC236}">
                <a16:creationId xmlns:a16="http://schemas.microsoft.com/office/drawing/2014/main" id="{4F49DF56-73CD-3ED0-A5AD-B1BDBB9BEF1C}"/>
              </a:ext>
            </a:extLst>
          </p:cNvPr>
          <p:cNvSpPr txBox="1"/>
          <p:nvPr/>
        </p:nvSpPr>
        <p:spPr>
          <a:xfrm>
            <a:off x="9211733" y="1292629"/>
            <a:ext cx="2950888" cy="2062103"/>
          </a:xfrm>
          <a:prstGeom prst="rect">
            <a:avLst/>
          </a:prstGeom>
          <a:noFill/>
        </p:spPr>
        <p:txBody>
          <a:bodyPr wrap="square" rtlCol="0">
            <a:spAutoFit/>
          </a:bodyPr>
          <a:lstStyle/>
          <a:p>
            <a:r>
              <a:rPr lang="en-US" sz="3200" b="1" i="1" u="sng" dirty="0">
                <a:solidFill>
                  <a:srgbClr val="7030A0"/>
                </a:solidFill>
              </a:rPr>
              <a:t>Our Learning Target:</a:t>
            </a:r>
            <a:endParaRPr lang="en-US" sz="3200" dirty="0">
              <a:solidFill>
                <a:srgbClr val="7030A0"/>
              </a:solidFill>
            </a:endParaRPr>
          </a:p>
          <a:p>
            <a:r>
              <a:rPr lang="en-US" sz="3200" dirty="0">
                <a:solidFill>
                  <a:srgbClr val="7030A0"/>
                </a:solidFill>
              </a:rPr>
              <a:t>Understanding properties.</a:t>
            </a:r>
          </a:p>
        </p:txBody>
      </p:sp>
    </p:spTree>
    <p:extLst>
      <p:ext uri="{BB962C8B-B14F-4D97-AF65-F5344CB8AC3E}">
        <p14:creationId xmlns:p14="http://schemas.microsoft.com/office/powerpoint/2010/main" val="3775306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64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br>
              <a:rPr lang="en-US" sz="2800" dirty="0">
                <a:solidFill>
                  <a:srgbClr val="0070C0"/>
                </a:solidFill>
              </a:rPr>
            </a:br>
            <a:r>
              <a:rPr lang="en-US" sz="2800" b="0" dirty="0">
                <a:solidFill>
                  <a:schemeClr val="tx1"/>
                </a:solidFill>
              </a:rPr>
              <a:t>Make Conjectures from Data</a:t>
            </a:r>
          </a:p>
        </p:txBody>
      </p:sp>
      <p:sp>
        <p:nvSpPr>
          <p:cNvPr id="6" name="Content Placeholder 2">
            <a:extLst>
              <a:ext uri="{FF2B5EF4-FFF2-40B4-BE49-F238E27FC236}">
                <a16:creationId xmlns:a16="http://schemas.microsoft.com/office/drawing/2014/main" id="{83F3EB91-17DF-D044-83E2-63ED6DCD3089}"/>
              </a:ext>
            </a:extLst>
          </p:cNvPr>
          <p:cNvSpPr txBox="1">
            <a:spLocks/>
          </p:cNvSpPr>
          <p:nvPr/>
        </p:nvSpPr>
        <p:spPr>
          <a:xfrm>
            <a:off x="459873" y="1666470"/>
            <a:ext cx="4583616" cy="352505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GAS PRICES The table shows the average price of gasoline in the United States for the years 2010 through 2018. Make a conjecture about the price of gas in 2019. Explain how this conjecture is supported by the data given.</a:t>
            </a:r>
          </a:p>
        </p:txBody>
      </p:sp>
      <p:graphicFrame>
        <p:nvGraphicFramePr>
          <p:cNvPr id="8" name="Table 7"/>
          <p:cNvGraphicFramePr>
            <a:graphicFrameLocks noGrp="1"/>
          </p:cNvGraphicFramePr>
          <p:nvPr/>
        </p:nvGraphicFramePr>
        <p:xfrm>
          <a:off x="5182313" y="1628195"/>
          <a:ext cx="5302533" cy="4572000"/>
        </p:xfrm>
        <a:graphic>
          <a:graphicData uri="http://schemas.openxmlformats.org/drawingml/2006/table">
            <a:tbl>
              <a:tblPr firstRow="1" bandRow="1">
                <a:tableStyleId>{5C22544A-7EE6-4342-B048-85BDC9FD1C3A}</a:tableStyleId>
              </a:tblPr>
              <a:tblGrid>
                <a:gridCol w="1179984">
                  <a:extLst>
                    <a:ext uri="{9D8B030D-6E8A-4147-A177-3AD203B41FA5}">
                      <a16:colId xmlns:a16="http://schemas.microsoft.com/office/drawing/2014/main" val="3856225609"/>
                    </a:ext>
                  </a:extLst>
                </a:gridCol>
                <a:gridCol w="4122549">
                  <a:extLst>
                    <a:ext uri="{9D8B030D-6E8A-4147-A177-3AD203B41FA5}">
                      <a16:colId xmlns:a16="http://schemas.microsoft.com/office/drawing/2014/main" val="2828376852"/>
                    </a:ext>
                  </a:extLst>
                </a:gridCol>
              </a:tblGrid>
              <a:tr h="370840">
                <a:tc>
                  <a:txBody>
                    <a:bodyPr/>
                    <a:lstStyle/>
                    <a:p>
                      <a:pPr algn="ctr"/>
                      <a:r>
                        <a:rPr lang="en-IN" sz="2400" b="0" i="0" u="none" strike="noStrike" kern="1200" baseline="0" dirty="0">
                          <a:solidFill>
                            <a:schemeClr val="bg1"/>
                          </a:solidFill>
                          <a:latin typeface="+mn-lt"/>
                          <a:ea typeface="+mn-ea"/>
                          <a:cs typeface="+mn-cs"/>
                        </a:rPr>
                        <a:t> </a:t>
                      </a:r>
                      <a:r>
                        <a:rPr lang="en-IN" sz="2400" b="1" i="0" u="none" strike="noStrike" kern="1200" baseline="0" dirty="0">
                          <a:solidFill>
                            <a:schemeClr val="bg1"/>
                          </a:solidFill>
                          <a:latin typeface="+mn-lt"/>
                          <a:ea typeface="+mn-ea"/>
                          <a:cs typeface="+mn-cs"/>
                        </a:rPr>
                        <a:t>Year</a:t>
                      </a:r>
                      <a:endParaRPr lang="en-IN" sz="2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r>
                        <a:rPr lang="en-IN" sz="2400" b="1" i="0" u="none" strike="noStrike" kern="1200" baseline="0" dirty="0">
                          <a:solidFill>
                            <a:schemeClr val="bg1"/>
                          </a:solidFill>
                          <a:latin typeface="+mn-lt"/>
                          <a:ea typeface="+mn-ea"/>
                          <a:cs typeface="+mn-cs"/>
                        </a:rPr>
                        <a:t>Price (dollars per gallon)</a:t>
                      </a:r>
                      <a:endParaRPr lang="en-IN" sz="2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4261553065"/>
                  </a:ext>
                </a:extLst>
              </a:tr>
              <a:tr h="370840">
                <a:tc>
                  <a:txBody>
                    <a:bodyPr/>
                    <a:lstStyle/>
                    <a:p>
                      <a:pPr algn="ctr"/>
                      <a:r>
                        <a:rPr lang="en-IN" sz="2400" dirty="0">
                          <a:solidFill>
                            <a:schemeClr val="tx2"/>
                          </a:solidFill>
                        </a:rPr>
                        <a:t>2010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b="0" i="0" u="none" strike="noStrike" kern="1200" baseline="0" dirty="0">
                          <a:solidFill>
                            <a:schemeClr val="tx2"/>
                          </a:solidFill>
                          <a:latin typeface="+mn-lt"/>
                          <a:ea typeface="+mn-ea"/>
                          <a:cs typeface="+mn-cs"/>
                        </a:rPr>
                        <a:t>2.84</a:t>
                      </a:r>
                      <a:endParaRPr lang="en-IN" sz="24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269114"/>
                  </a:ext>
                </a:extLst>
              </a:tr>
              <a:tr h="370840">
                <a:tc>
                  <a:txBody>
                    <a:bodyPr/>
                    <a:lstStyle/>
                    <a:p>
                      <a:pPr algn="ctr"/>
                      <a:r>
                        <a:rPr lang="en-IN" sz="2400" dirty="0">
                          <a:solidFill>
                            <a:schemeClr val="tx2"/>
                          </a:solidFill>
                        </a:rPr>
                        <a:t>2011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dirty="0">
                          <a:solidFill>
                            <a:schemeClr val="tx2"/>
                          </a:solidFill>
                        </a:rPr>
                        <a:t>3.58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0403357"/>
                  </a:ext>
                </a:extLst>
              </a:tr>
              <a:tr h="370840">
                <a:tc>
                  <a:txBody>
                    <a:bodyPr/>
                    <a:lstStyle/>
                    <a:p>
                      <a:pPr algn="ctr"/>
                      <a:r>
                        <a:rPr lang="en-IN" sz="2400" dirty="0">
                          <a:solidFill>
                            <a:schemeClr val="tx2"/>
                          </a:solidFill>
                        </a:rPr>
                        <a:t>2012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dirty="0">
                          <a:solidFill>
                            <a:schemeClr val="tx2"/>
                          </a:solidFill>
                        </a:rPr>
                        <a:t>3.68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7042892"/>
                  </a:ext>
                </a:extLst>
              </a:tr>
              <a:tr h="370840">
                <a:tc>
                  <a:txBody>
                    <a:bodyPr/>
                    <a:lstStyle/>
                    <a:p>
                      <a:pPr algn="ctr"/>
                      <a:r>
                        <a:rPr lang="en-IN" sz="2400" dirty="0">
                          <a:solidFill>
                            <a:schemeClr val="tx2"/>
                          </a:solidFill>
                        </a:rPr>
                        <a:t>2013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dirty="0">
                          <a:solidFill>
                            <a:schemeClr val="tx2"/>
                          </a:solidFill>
                        </a:rPr>
                        <a:t>3.58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7851467"/>
                  </a:ext>
                </a:extLst>
              </a:tr>
              <a:tr h="370840">
                <a:tc>
                  <a:txBody>
                    <a:bodyPr/>
                    <a:lstStyle/>
                    <a:p>
                      <a:pPr algn="ctr"/>
                      <a:r>
                        <a:rPr lang="en-IN" sz="2400" dirty="0">
                          <a:solidFill>
                            <a:schemeClr val="tx2"/>
                          </a:solidFill>
                        </a:rPr>
                        <a:t>2014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dirty="0">
                          <a:solidFill>
                            <a:schemeClr val="tx2"/>
                          </a:solidFill>
                        </a:rPr>
                        <a:t>3.44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4037273"/>
                  </a:ext>
                </a:extLst>
              </a:tr>
              <a:tr h="370840">
                <a:tc>
                  <a:txBody>
                    <a:bodyPr/>
                    <a:lstStyle/>
                    <a:p>
                      <a:pPr algn="ctr"/>
                      <a:r>
                        <a:rPr lang="en-IN" sz="2400" dirty="0">
                          <a:solidFill>
                            <a:schemeClr val="tx2"/>
                          </a:solidFill>
                        </a:rPr>
                        <a:t>2015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dirty="0">
                          <a:solidFill>
                            <a:schemeClr val="tx2"/>
                          </a:solidFill>
                        </a:rPr>
                        <a:t>2.43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892195"/>
                  </a:ext>
                </a:extLst>
              </a:tr>
              <a:tr h="259080">
                <a:tc>
                  <a:txBody>
                    <a:bodyPr/>
                    <a:lstStyle/>
                    <a:p>
                      <a:pPr algn="ctr"/>
                      <a:r>
                        <a:rPr lang="en-IN" sz="2400" dirty="0">
                          <a:solidFill>
                            <a:schemeClr val="tx2"/>
                          </a:solidFill>
                        </a:rPr>
                        <a:t>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dirty="0">
                          <a:solidFill>
                            <a:schemeClr val="tx2"/>
                          </a:solidFill>
                        </a:rPr>
                        <a:t>2.14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3558772"/>
                  </a:ext>
                </a:extLst>
              </a:tr>
              <a:tr h="259080">
                <a:tc>
                  <a:txBody>
                    <a:bodyPr/>
                    <a:lstStyle/>
                    <a:p>
                      <a:pPr algn="ctr"/>
                      <a:r>
                        <a:rPr lang="en-IN" sz="2400" dirty="0">
                          <a:solidFill>
                            <a:schemeClr val="tx2"/>
                          </a:solidFill>
                        </a:rPr>
                        <a:t>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dirty="0">
                          <a:solidFill>
                            <a:schemeClr val="tx2"/>
                          </a:solidFill>
                        </a:rPr>
                        <a:t>2.42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2233032"/>
                  </a:ext>
                </a:extLst>
              </a:tr>
              <a:tr h="259080">
                <a:tc>
                  <a:txBody>
                    <a:bodyPr/>
                    <a:lstStyle/>
                    <a:p>
                      <a:pPr algn="ctr"/>
                      <a:r>
                        <a:rPr lang="en-IN" sz="2400" dirty="0">
                          <a:solidFill>
                            <a:schemeClr val="tx2"/>
                          </a:solidFill>
                        </a:rPr>
                        <a:t>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dirty="0">
                          <a:solidFill>
                            <a:schemeClr val="tx2"/>
                          </a:solidFill>
                        </a:rPr>
                        <a:t>2.84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2138657"/>
                  </a:ext>
                </a:extLst>
              </a:tr>
            </a:tbl>
          </a:graphicData>
        </a:graphic>
      </p:graphicFrame>
    </p:spTree>
    <p:extLst>
      <p:ext uri="{BB962C8B-B14F-4D97-AF65-F5344CB8AC3E}">
        <p14:creationId xmlns:p14="http://schemas.microsoft.com/office/powerpoint/2010/main" val="3790824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64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br>
              <a:rPr lang="en-US" sz="2800" dirty="0">
                <a:solidFill>
                  <a:srgbClr val="0070C0"/>
                </a:solidFill>
              </a:rPr>
            </a:br>
            <a:r>
              <a:rPr lang="en-US" sz="2800" b="0" dirty="0">
                <a:solidFill>
                  <a:schemeClr val="tx1"/>
                </a:solidFill>
              </a:rPr>
              <a:t>Make Conjectures from Data</a:t>
            </a:r>
          </a:p>
        </p:txBody>
      </p:sp>
      <p:sp>
        <p:nvSpPr>
          <p:cNvPr id="5" name="Content Placeholder 2">
            <a:extLst>
              <a:ext uri="{FF2B5EF4-FFF2-40B4-BE49-F238E27FC236}">
                <a16:creationId xmlns:a16="http://schemas.microsoft.com/office/drawing/2014/main" id="{83F3EB91-17DF-D044-83E2-63ED6DCD3089}"/>
              </a:ext>
            </a:extLst>
          </p:cNvPr>
          <p:cNvSpPr txBox="1">
            <a:spLocks/>
          </p:cNvSpPr>
          <p:nvPr/>
        </p:nvSpPr>
        <p:spPr>
          <a:xfrm>
            <a:off x="459873" y="1524964"/>
            <a:ext cx="5883777" cy="474674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chemeClr val="tx1"/>
                </a:solidFill>
              </a:rPr>
              <a:t>Check</a:t>
            </a:r>
          </a:p>
          <a:p>
            <a:r>
              <a:rPr lang="en-US" sz="2800" b="1" dirty="0">
                <a:solidFill>
                  <a:schemeClr val="tx1"/>
                </a:solidFill>
              </a:rPr>
              <a:t>HEARING LOSS </a:t>
            </a:r>
            <a:r>
              <a:rPr lang="en-US" sz="2800" dirty="0"/>
              <a:t>Almost 50% of young adults between the ages of 12 and 35 years old are exposed to damaging levels of sound from the use of personal electronic devices. The intensity of a sound and the time spent listening to a sound highly affects the amount of damage that can be done to someone’s hearing.</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nvGraphicFramePr>
            <p:xfrm>
              <a:off x="6343650" y="1964506"/>
              <a:ext cx="4586288" cy="3867658"/>
            </p:xfrm>
            <a:graphic>
              <a:graphicData uri="http://schemas.openxmlformats.org/drawingml/2006/table">
                <a:tbl>
                  <a:tblPr firstRow="1" bandRow="1">
                    <a:tableStyleId>{5C22544A-7EE6-4342-B048-85BDC9FD1C3A}</a:tableStyleId>
                  </a:tblPr>
                  <a:tblGrid>
                    <a:gridCol w="2150036">
                      <a:extLst>
                        <a:ext uri="{9D8B030D-6E8A-4147-A177-3AD203B41FA5}">
                          <a16:colId xmlns:a16="http://schemas.microsoft.com/office/drawing/2014/main" val="56891301"/>
                        </a:ext>
                      </a:extLst>
                    </a:gridCol>
                    <a:gridCol w="2436252">
                      <a:extLst>
                        <a:ext uri="{9D8B030D-6E8A-4147-A177-3AD203B41FA5}">
                          <a16:colId xmlns:a16="http://schemas.microsoft.com/office/drawing/2014/main" val="2517454264"/>
                        </a:ext>
                      </a:extLst>
                    </a:gridCol>
                  </a:tblGrid>
                  <a:tr h="370840">
                    <a:tc>
                      <a:txBody>
                        <a:bodyPr/>
                        <a:lstStyle/>
                        <a:p>
                          <a:pPr algn="ctr"/>
                          <a:r>
                            <a:rPr lang="en-IN" sz="2400" dirty="0">
                              <a:solidFill>
                                <a:schemeClr val="bg1"/>
                              </a:solidFill>
                            </a:rPr>
                            <a:t>Decibel</a:t>
                          </a:r>
                        </a:p>
                        <a:p>
                          <a:pPr algn="ctr"/>
                          <a:r>
                            <a:rPr lang="en-IN" sz="2400" dirty="0">
                              <a:solidFill>
                                <a:schemeClr val="bg1"/>
                              </a:solidFill>
                            </a:rPr>
                            <a:t>Level (dBA)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en-IN" sz="2400" dirty="0">
                              <a:solidFill>
                                <a:schemeClr val="bg1"/>
                              </a:solidFill>
                            </a:rPr>
                            <a:t>Exposure </a:t>
                          </a:r>
                          <a:br>
                            <a:rPr lang="en-IN" sz="2400" dirty="0">
                              <a:solidFill>
                                <a:schemeClr val="bg1"/>
                              </a:solidFill>
                            </a:rPr>
                          </a:br>
                          <a:r>
                            <a:rPr lang="en-IN" sz="2400" dirty="0">
                              <a:solidFill>
                                <a:schemeClr val="bg1"/>
                              </a:solidFill>
                            </a:rPr>
                            <a:t>Time (hours)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483438018"/>
                      </a:ext>
                    </a:extLst>
                  </a:tr>
                  <a:tr h="370840">
                    <a:tc>
                      <a:txBody>
                        <a:bodyPr/>
                        <a:lstStyle/>
                        <a:p>
                          <a:pPr algn="ctr"/>
                          <a:r>
                            <a:rPr lang="en-IN" sz="2400" dirty="0">
                              <a:solidFill>
                                <a:schemeClr val="tx2"/>
                              </a:solidFill>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400" dirty="0">
                              <a:solidFill>
                                <a:schemeClr val="tx2"/>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2201394"/>
                      </a:ext>
                    </a:extLst>
                  </a:tr>
                  <a:tr h="370840">
                    <a:tc>
                      <a:txBody>
                        <a:bodyPr/>
                        <a:lstStyle/>
                        <a:p>
                          <a:pPr algn="ctr"/>
                          <a:r>
                            <a:rPr lang="en-IN" sz="2400" dirty="0">
                              <a:solidFill>
                                <a:schemeClr val="tx2"/>
                              </a:solidFill>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2"/>
                              </a:solidFill>
                            </a:rPr>
                            <a:t>4</a:t>
                          </a:r>
                          <a:endParaRPr lang="en-IN" sz="24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735404"/>
                      </a:ext>
                    </a:extLst>
                  </a:tr>
                  <a:tr h="370840">
                    <a:tc>
                      <a:txBody>
                        <a:bodyPr/>
                        <a:lstStyle/>
                        <a:p>
                          <a:pPr algn="ctr"/>
                          <a:r>
                            <a:rPr lang="en-IN" sz="2400" dirty="0">
                              <a:solidFill>
                                <a:schemeClr val="tx2"/>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2"/>
                              </a:solidFill>
                            </a:rPr>
                            <a:t>2</a:t>
                          </a:r>
                          <a:endParaRPr lang="en-IN" sz="24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0849418"/>
                      </a:ext>
                    </a:extLst>
                  </a:tr>
                  <a:tr h="370840">
                    <a:tc>
                      <a:txBody>
                        <a:bodyPr/>
                        <a:lstStyle/>
                        <a:p>
                          <a:pPr algn="ctr"/>
                          <a:r>
                            <a:rPr lang="en-IN" sz="2400" dirty="0">
                              <a:solidFill>
                                <a:schemeClr val="tx2"/>
                              </a:solidFill>
                            </a:rPr>
                            <a:t>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2"/>
                              </a:solidFill>
                            </a:rPr>
                            <a:t>1</a:t>
                          </a:r>
                          <a:endParaRPr lang="en-IN" sz="24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0209898"/>
                      </a:ext>
                    </a:extLst>
                  </a:tr>
                  <a:tr h="370840">
                    <a:tc>
                      <a:txBody>
                        <a:bodyPr/>
                        <a:lstStyle/>
                        <a:p>
                          <a:pPr algn="ctr"/>
                          <a:r>
                            <a:rPr lang="en-IN" sz="2400" dirty="0">
                              <a:solidFill>
                                <a:schemeClr val="tx2"/>
                              </a:solidFill>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f>
                                <m:fPr>
                                  <m:ctrlPr>
                                    <a:rPr lang="en-IN" sz="2400" i="1" smtClean="0">
                                      <a:solidFill>
                                        <a:schemeClr val="tx2"/>
                                      </a:solidFill>
                                      <a:latin typeface="Cambria Math" panose="02040503050406030204" pitchFamily="18" charset="0"/>
                                    </a:rPr>
                                  </m:ctrlPr>
                                </m:fPr>
                                <m:num>
                                  <m:r>
                                    <a:rPr lang="en-US" sz="2400" b="0" i="1" smtClean="0">
                                      <a:solidFill>
                                        <a:schemeClr val="tx2"/>
                                      </a:solidFill>
                                      <a:latin typeface="Cambria Math" panose="02040503050406030204" pitchFamily="18" charset="0"/>
                                    </a:rPr>
                                    <m:t>1</m:t>
                                  </m:r>
                                </m:num>
                                <m:den>
                                  <m:r>
                                    <a:rPr lang="en-US" sz="2400" b="0" i="1" smtClean="0">
                                      <a:solidFill>
                                        <a:schemeClr val="tx2"/>
                                      </a:solidFill>
                                      <a:latin typeface="Cambria Math" panose="02040503050406030204" pitchFamily="18" charset="0"/>
                                    </a:rPr>
                                    <m:t>2</m:t>
                                  </m:r>
                                </m:den>
                              </m:f>
                            </m:oMath>
                          </a14:m>
                          <a:r>
                            <a:rPr lang="en-IN" sz="2400" dirty="0">
                              <a:solidFill>
                                <a:schemeClr val="tx2"/>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1740773"/>
                      </a:ext>
                    </a:extLst>
                  </a:tr>
                  <a:tr h="370840">
                    <a:tc>
                      <a:txBody>
                        <a:bodyPr/>
                        <a:lstStyle/>
                        <a:p>
                          <a:pPr algn="ctr"/>
                          <a:r>
                            <a:rPr lang="en-IN" sz="2400" dirty="0">
                              <a:solidFill>
                                <a:schemeClr val="tx2"/>
                              </a:solidFill>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f>
                                <m:fPr>
                                  <m:ctrlPr>
                                    <a:rPr lang="en-IN" sz="2400" i="1" smtClean="0">
                                      <a:solidFill>
                                        <a:schemeClr val="tx2"/>
                                      </a:solidFill>
                                      <a:latin typeface="Cambria Math" panose="02040503050406030204" pitchFamily="18" charset="0"/>
                                    </a:rPr>
                                  </m:ctrlPr>
                                </m:fPr>
                                <m:num>
                                  <m:r>
                                    <a:rPr lang="en-US" sz="2400" b="0" i="1" smtClean="0">
                                      <a:solidFill>
                                        <a:schemeClr val="tx2"/>
                                      </a:solidFill>
                                      <a:latin typeface="Cambria Math" panose="02040503050406030204" pitchFamily="18" charset="0"/>
                                    </a:rPr>
                                    <m:t>1</m:t>
                                  </m:r>
                                </m:num>
                                <m:den>
                                  <m:r>
                                    <a:rPr lang="en-US" sz="2400" b="0" i="1" smtClean="0">
                                      <a:solidFill>
                                        <a:schemeClr val="tx2"/>
                                      </a:solidFill>
                                      <a:latin typeface="Cambria Math" panose="02040503050406030204" pitchFamily="18" charset="0"/>
                                    </a:rPr>
                                    <m:t>4</m:t>
                                  </m:r>
                                </m:den>
                              </m:f>
                            </m:oMath>
                          </a14:m>
                          <a:r>
                            <a:rPr lang="en-IN" sz="2400" dirty="0">
                              <a:solidFill>
                                <a:schemeClr val="tx2"/>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0432528"/>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566737521"/>
                  </p:ext>
                </p:extLst>
              </p:nvPr>
            </p:nvGraphicFramePr>
            <p:xfrm>
              <a:off x="6343650" y="1964506"/>
              <a:ext cx="4586288" cy="3867658"/>
            </p:xfrm>
            <a:graphic>
              <a:graphicData uri="http://schemas.openxmlformats.org/drawingml/2006/table">
                <a:tbl>
                  <a:tblPr firstRow="1" bandRow="1">
                    <a:tableStyleId>{5C22544A-7EE6-4342-B048-85BDC9FD1C3A}</a:tableStyleId>
                  </a:tblPr>
                  <a:tblGrid>
                    <a:gridCol w="2150036">
                      <a:extLst>
                        <a:ext uri="{9D8B030D-6E8A-4147-A177-3AD203B41FA5}">
                          <a16:colId xmlns:a16="http://schemas.microsoft.com/office/drawing/2014/main" val="56891301"/>
                        </a:ext>
                      </a:extLst>
                    </a:gridCol>
                    <a:gridCol w="2436252">
                      <a:extLst>
                        <a:ext uri="{9D8B030D-6E8A-4147-A177-3AD203B41FA5}">
                          <a16:colId xmlns:a16="http://schemas.microsoft.com/office/drawing/2014/main" val="2517454264"/>
                        </a:ext>
                      </a:extLst>
                    </a:gridCol>
                  </a:tblGrid>
                  <a:tr h="822960">
                    <a:tc>
                      <a:txBody>
                        <a:bodyPr/>
                        <a:lstStyle/>
                        <a:p>
                          <a:pPr algn="ctr"/>
                          <a:r>
                            <a:rPr lang="en-IN" sz="2400" dirty="0">
                              <a:solidFill>
                                <a:schemeClr val="bg1"/>
                              </a:solidFill>
                            </a:rPr>
                            <a:t>Decibel</a:t>
                          </a:r>
                        </a:p>
                        <a:p>
                          <a:pPr algn="ctr"/>
                          <a:r>
                            <a:rPr lang="en-IN" sz="2400" dirty="0">
                              <a:solidFill>
                                <a:schemeClr val="bg1"/>
                              </a:solidFill>
                            </a:rPr>
                            <a:t>Level (dBA)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en-IN" sz="2400" dirty="0">
                              <a:solidFill>
                                <a:schemeClr val="bg1"/>
                              </a:solidFill>
                            </a:rPr>
                            <a:t>Exposure </a:t>
                          </a:r>
                          <a:r>
                            <a:rPr lang="en-IN" sz="2400" dirty="0" smtClean="0">
                              <a:solidFill>
                                <a:schemeClr val="bg1"/>
                              </a:solidFill>
                            </a:rPr>
                            <a:t/>
                          </a:r>
                          <a:br>
                            <a:rPr lang="en-IN" sz="2400" dirty="0" smtClean="0">
                              <a:solidFill>
                                <a:schemeClr val="bg1"/>
                              </a:solidFill>
                            </a:rPr>
                          </a:br>
                          <a:r>
                            <a:rPr lang="en-IN" sz="2400" dirty="0" smtClean="0">
                              <a:solidFill>
                                <a:schemeClr val="bg1"/>
                              </a:solidFill>
                            </a:rPr>
                            <a:t>Time (</a:t>
                          </a:r>
                          <a:r>
                            <a:rPr lang="en-IN" sz="2400" dirty="0">
                              <a:solidFill>
                                <a:schemeClr val="bg1"/>
                              </a:solidFill>
                            </a:rPr>
                            <a:t>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483438018"/>
                      </a:ext>
                    </a:extLst>
                  </a:tr>
                  <a:tr h="457200">
                    <a:tc>
                      <a:txBody>
                        <a:bodyPr/>
                        <a:lstStyle/>
                        <a:p>
                          <a:pPr algn="ctr"/>
                          <a:r>
                            <a:rPr lang="en-IN" sz="2400" dirty="0">
                              <a:solidFill>
                                <a:schemeClr val="tx2"/>
                              </a:solidFill>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400" dirty="0">
                              <a:solidFill>
                                <a:schemeClr val="tx2"/>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2201394"/>
                      </a:ext>
                    </a:extLst>
                  </a:tr>
                  <a:tr h="457200">
                    <a:tc>
                      <a:txBody>
                        <a:bodyPr/>
                        <a:lstStyle/>
                        <a:p>
                          <a:pPr algn="ctr"/>
                          <a:r>
                            <a:rPr lang="en-IN" sz="2400" dirty="0">
                              <a:solidFill>
                                <a:schemeClr val="tx2"/>
                              </a:solidFill>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2"/>
                              </a:solidFill>
                            </a:rPr>
                            <a:t>4</a:t>
                          </a:r>
                          <a:endParaRPr lang="en-IN" sz="24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735404"/>
                      </a:ext>
                    </a:extLst>
                  </a:tr>
                  <a:tr h="457200">
                    <a:tc>
                      <a:txBody>
                        <a:bodyPr/>
                        <a:lstStyle/>
                        <a:p>
                          <a:pPr algn="ctr"/>
                          <a:r>
                            <a:rPr lang="en-IN" sz="2400" dirty="0">
                              <a:solidFill>
                                <a:schemeClr val="tx2"/>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2"/>
                              </a:solidFill>
                            </a:rPr>
                            <a:t>2</a:t>
                          </a:r>
                          <a:endParaRPr lang="en-IN" sz="24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0849418"/>
                      </a:ext>
                    </a:extLst>
                  </a:tr>
                  <a:tr h="457200">
                    <a:tc>
                      <a:txBody>
                        <a:bodyPr/>
                        <a:lstStyle/>
                        <a:p>
                          <a:pPr algn="ctr"/>
                          <a:r>
                            <a:rPr lang="en-IN" sz="2400" dirty="0">
                              <a:solidFill>
                                <a:schemeClr val="tx2"/>
                              </a:solidFill>
                            </a:rPr>
                            <a:t>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2"/>
                              </a:solidFill>
                            </a:rPr>
                            <a:t>1</a:t>
                          </a:r>
                          <a:endParaRPr lang="en-IN" sz="24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0209898"/>
                      </a:ext>
                    </a:extLst>
                  </a:tr>
                  <a:tr h="607949">
                    <a:tc>
                      <a:txBody>
                        <a:bodyPr/>
                        <a:lstStyle/>
                        <a:p>
                          <a:pPr algn="ctr"/>
                          <a:r>
                            <a:rPr lang="en-IN" sz="2400" dirty="0">
                              <a:solidFill>
                                <a:schemeClr val="tx2"/>
                              </a:solidFill>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8500" t="-442000" r="-750" b="-111000"/>
                          </a:stretch>
                        </a:blipFill>
                      </a:tcPr>
                    </a:tc>
                    <a:extLst>
                      <a:ext uri="{0D108BD9-81ED-4DB2-BD59-A6C34878D82A}">
                        <a16:rowId xmlns:a16="http://schemas.microsoft.com/office/drawing/2014/main" val="4061740773"/>
                      </a:ext>
                    </a:extLst>
                  </a:tr>
                  <a:tr h="607949">
                    <a:tc>
                      <a:txBody>
                        <a:bodyPr/>
                        <a:lstStyle/>
                        <a:p>
                          <a:pPr algn="ctr"/>
                          <a:r>
                            <a:rPr lang="en-IN" sz="2400" dirty="0">
                              <a:solidFill>
                                <a:schemeClr val="tx2"/>
                              </a:solidFill>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8500" t="-542000" r="-750" b="-11000"/>
                          </a:stretch>
                        </a:blipFill>
                      </a:tcPr>
                    </a:tc>
                    <a:extLst>
                      <a:ext uri="{0D108BD9-81ED-4DB2-BD59-A6C34878D82A}">
                        <a16:rowId xmlns:a16="http://schemas.microsoft.com/office/drawing/2014/main" val="2720432528"/>
                      </a:ext>
                    </a:extLst>
                  </a:tr>
                </a:tbl>
              </a:graphicData>
            </a:graphic>
          </p:graphicFrame>
        </mc:Fallback>
      </mc:AlternateContent>
    </p:spTree>
    <p:extLst>
      <p:ext uri="{BB962C8B-B14F-4D97-AF65-F5344CB8AC3E}">
        <p14:creationId xmlns:p14="http://schemas.microsoft.com/office/powerpoint/2010/main" val="463073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64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US" sz="2800" b="0" dirty="0">
                <a:solidFill>
                  <a:schemeClr val="tx1"/>
                </a:solidFill>
              </a:rPr>
              <a:t>Counterexamples</a:t>
            </a:r>
          </a:p>
        </p:txBody>
      </p:sp>
      <p:sp>
        <p:nvSpPr>
          <p:cNvPr id="6" name="Content Placeholder 2">
            <a:extLst>
              <a:ext uri="{FF2B5EF4-FFF2-40B4-BE49-F238E27FC236}">
                <a16:creationId xmlns:a16="http://schemas.microsoft.com/office/drawing/2014/main" id="{6684FE74-CD2E-4C44-B64A-F1E5DEE53F02}"/>
              </a:ext>
            </a:extLst>
          </p:cNvPr>
          <p:cNvSpPr txBox="1">
            <a:spLocks/>
          </p:cNvSpPr>
          <p:nvPr/>
        </p:nvSpPr>
        <p:spPr>
          <a:xfrm>
            <a:off x="459873" y="1780269"/>
            <a:ext cx="9245442" cy="2545546"/>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dirty="0">
                <a:latin typeface="+mj-lt"/>
              </a:rPr>
              <a:t>To show that a conjecture is true for all cases, you must prove it. It only takes one example that contradicts the conjecture, however, to show that a conjecture is not always true. This example is called a </a:t>
            </a:r>
            <a:r>
              <a:rPr lang="en-US" sz="2800" b="1" dirty="0">
                <a:solidFill>
                  <a:schemeClr val="tx1"/>
                </a:solidFill>
                <a:latin typeface="+mj-lt"/>
              </a:rPr>
              <a:t>counterexample</a:t>
            </a:r>
            <a:r>
              <a:rPr lang="en-US" sz="2800" dirty="0">
                <a:latin typeface="+mj-lt"/>
              </a:rPr>
              <a:t>, and it can be a number, a drawing, or a statement.</a:t>
            </a:r>
            <a:endParaRPr lang="en-US" sz="2800" dirty="0"/>
          </a:p>
        </p:txBody>
      </p:sp>
    </p:spTree>
    <p:extLst>
      <p:ext uri="{BB962C8B-B14F-4D97-AF65-F5344CB8AC3E}">
        <p14:creationId xmlns:p14="http://schemas.microsoft.com/office/powerpoint/2010/main" val="3633560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64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US" sz="2800" b="0" dirty="0">
                <a:solidFill>
                  <a:schemeClr val="tx1"/>
                </a:solidFill>
              </a:rPr>
              <a:t>Counterexamples</a:t>
            </a:r>
          </a:p>
        </p:txBody>
      </p:sp>
      <p:sp>
        <p:nvSpPr>
          <p:cNvPr id="7" name="Content Placeholder 2">
            <a:extLst>
              <a:ext uri="{FF2B5EF4-FFF2-40B4-BE49-F238E27FC236}">
                <a16:creationId xmlns:a16="http://schemas.microsoft.com/office/drawing/2014/main" id="{6684FE74-CD2E-4C44-B64A-F1E5DEE53F02}"/>
              </a:ext>
            </a:extLst>
          </p:cNvPr>
          <p:cNvSpPr txBox="1">
            <a:spLocks/>
          </p:cNvSpPr>
          <p:nvPr/>
        </p:nvSpPr>
        <p:spPr>
          <a:xfrm>
            <a:off x="459873" y="1780269"/>
            <a:ext cx="8607125" cy="2545546"/>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dirty="0">
                <a:solidFill>
                  <a:srgbClr val="00A6B9"/>
                </a:solidFill>
                <a:latin typeface="+mj-lt"/>
              </a:rPr>
              <a:t>Think About It!</a:t>
            </a:r>
          </a:p>
          <a:p>
            <a:r>
              <a:rPr lang="en-US" sz="2800" dirty="0">
                <a:solidFill>
                  <a:srgbClr val="5E5E5E"/>
                </a:solidFill>
                <a:latin typeface="Arial Body"/>
              </a:rPr>
              <a:t>What is a counterexample for the conjecture </a:t>
            </a:r>
            <a:r>
              <a:rPr lang="en-US" sz="2800" i="1" dirty="0">
                <a:solidFill>
                  <a:srgbClr val="5E5E5E"/>
                </a:solidFill>
                <a:latin typeface="Arial Body"/>
              </a:rPr>
              <a:t>All silvery coins are nickels</a:t>
            </a:r>
            <a:r>
              <a:rPr lang="en-US" sz="2800" dirty="0">
                <a:solidFill>
                  <a:srgbClr val="5E5E5E"/>
                </a:solidFill>
                <a:latin typeface="Arial Body"/>
              </a:rPr>
              <a:t>?</a:t>
            </a:r>
          </a:p>
        </p:txBody>
      </p:sp>
    </p:spTree>
    <p:extLst>
      <p:ext uri="{BB962C8B-B14F-4D97-AF65-F5344CB8AC3E}">
        <p14:creationId xmlns:p14="http://schemas.microsoft.com/office/powerpoint/2010/main" val="1601060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64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5</a:t>
            </a:r>
            <a:br>
              <a:rPr lang="en-US" sz="2800" dirty="0">
                <a:solidFill>
                  <a:srgbClr val="0070C0"/>
                </a:solidFill>
              </a:rPr>
            </a:br>
            <a:r>
              <a:rPr lang="en-US" sz="2800" b="0" dirty="0">
                <a:solidFill>
                  <a:schemeClr val="tx1"/>
                </a:solidFill>
              </a:rPr>
              <a:t>Find Counterexamples</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63ED06F2-E6A2-48B2-BE48-28A14A3D70BA}"/>
                  </a:ext>
                </a:extLst>
              </p:cNvPr>
              <p:cNvSpPr txBox="1">
                <a:spLocks/>
              </p:cNvSpPr>
              <p:nvPr/>
            </p:nvSpPr>
            <p:spPr>
              <a:xfrm>
                <a:off x="456860" y="1713899"/>
                <a:ext cx="7307791" cy="347803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Find a counterexample to show that each conjecture is false.</a:t>
                </a:r>
              </a:p>
              <a:p>
                <a:pPr marL="357188" indent="-357188"/>
                <a:r>
                  <a:rPr lang="en-US" sz="2800" b="1" dirty="0">
                    <a:solidFill>
                      <a:schemeClr val="tx1"/>
                    </a:solidFill>
                  </a:rPr>
                  <a:t>a. If </a:t>
                </a:r>
                <a:r>
                  <a:rPr lang="en-US" sz="2800" b="1" i="1" dirty="0">
                    <a:solidFill>
                      <a:schemeClr val="tx1"/>
                    </a:solidFill>
                  </a:rPr>
                  <a:t>n</a:t>
                </a:r>
                <a:r>
                  <a:rPr lang="en-US" sz="2800" b="1" dirty="0">
                    <a:solidFill>
                      <a:schemeClr val="tx1"/>
                    </a:solidFill>
                  </a:rPr>
                  <a:t> is a real number, then </a:t>
                </a:r>
                <a14:m>
                  <m:oMath xmlns:m="http://schemas.openxmlformats.org/officeDocument/2006/math">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𝒏</m:t>
                    </m:r>
                  </m:oMath>
                </a14:m>
                <a:r>
                  <a:rPr lang="en-US" sz="2800" b="1" dirty="0">
                    <a:solidFill>
                      <a:schemeClr val="tx1"/>
                    </a:solidFill>
                  </a:rPr>
                  <a:t> is a negative number.</a:t>
                </a:r>
              </a:p>
              <a:p>
                <a:pPr marL="357188" indent="-357188"/>
                <a:r>
                  <a:rPr lang="en-US" sz="2800" b="1" dirty="0">
                    <a:solidFill>
                      <a:schemeClr val="tx1"/>
                    </a:solidFill>
                  </a:rPr>
                  <a:t>b. If </a:t>
                </a:r>
                <a14:m>
                  <m:oMath xmlns:m="http://schemas.openxmlformats.org/officeDocument/2006/math">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𝑨𝑩𝑪</m:t>
                    </m:r>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𝑫𝑩𝑬</m:t>
                    </m:r>
                  </m:oMath>
                </a14:m>
                <a:r>
                  <a:rPr lang="en-US" sz="2800" b="1" dirty="0">
                    <a:solidFill>
                      <a:schemeClr val="tx1"/>
                    </a:solidFill>
                  </a:rPr>
                  <a:t>, then </a:t>
                </a:r>
                <a14:m>
                  <m:oMath xmlns:m="http://schemas.openxmlformats.org/officeDocument/2006/math">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𝑨𝑩𝑪</m:t>
                    </m:r>
                  </m:oMath>
                </a14:m>
                <a:r>
                  <a:rPr lang="en-US" sz="2800" b="1" dirty="0">
                    <a:solidFill>
                      <a:schemeClr val="tx1"/>
                    </a:solidFill>
                  </a:rPr>
                  <a:t> and </a:t>
                </a:r>
                <a14:m>
                  <m:oMath xmlns:m="http://schemas.openxmlformats.org/officeDocument/2006/math">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𝑫𝑩𝑬</m:t>
                    </m:r>
                  </m:oMath>
                </a14:m>
                <a:r>
                  <a:rPr lang="en-US" sz="2800" b="1" dirty="0">
                    <a:solidFill>
                      <a:schemeClr val="tx1"/>
                    </a:solidFill>
                  </a:rPr>
                  <a:t> are vertical angles.</a:t>
                </a:r>
              </a:p>
            </p:txBody>
          </p:sp>
        </mc:Choice>
        <mc:Fallback xmlns="">
          <p:sp>
            <p:nvSpPr>
              <p:cNvPr id="9" name="Content Placeholder 2">
                <a:extLst>
                  <a:ext uri="{FF2B5EF4-FFF2-40B4-BE49-F238E27FC236}">
                    <a16:creationId xmlns:a16="http://schemas.microsoft.com/office/drawing/2014/main" id="{63ED06F2-E6A2-48B2-BE48-28A14A3D70BA}"/>
                  </a:ext>
                </a:extLst>
              </p:cNvPr>
              <p:cNvSpPr txBox="1">
                <a:spLocks noRot="1" noChangeAspect="1" noMove="1" noResize="1" noEditPoints="1" noAdjustHandles="1" noChangeArrowheads="1" noChangeShapeType="1" noTextEdit="1"/>
              </p:cNvSpPr>
              <p:nvPr/>
            </p:nvSpPr>
            <p:spPr>
              <a:xfrm>
                <a:off x="456860" y="1713899"/>
                <a:ext cx="7307791" cy="3478033"/>
              </a:xfrm>
              <a:prstGeom prst="rect">
                <a:avLst/>
              </a:prstGeom>
              <a:blipFill>
                <a:blip r:embed="rId2"/>
                <a:stretch>
                  <a:fillRect l="-1751" t="-1751" r="-1084"/>
                </a:stretch>
              </a:blipFill>
            </p:spPr>
            <p:txBody>
              <a:bodyPr/>
              <a:lstStyle/>
              <a:p>
                <a:r>
                  <a:rPr lang="en-IN">
                    <a:noFill/>
                  </a:rPr>
                  <a:t> </a:t>
                </a:r>
              </a:p>
            </p:txBody>
          </p:sp>
        </mc:Fallback>
      </mc:AlternateContent>
    </p:spTree>
    <p:extLst>
      <p:ext uri="{BB962C8B-B14F-4D97-AF65-F5344CB8AC3E}">
        <p14:creationId xmlns:p14="http://schemas.microsoft.com/office/powerpoint/2010/main" val="639460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64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5</a:t>
            </a:r>
            <a:br>
              <a:rPr lang="en-US" sz="2800" dirty="0">
                <a:solidFill>
                  <a:srgbClr val="0070C0"/>
                </a:solidFill>
              </a:rPr>
            </a:br>
            <a:r>
              <a:rPr lang="en-US" sz="2800" b="0" dirty="0">
                <a:solidFill>
                  <a:schemeClr val="tx1"/>
                </a:solidFill>
              </a:rPr>
              <a:t>Find Counterexamples</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63ED06F2-E6A2-48B2-BE48-28A14A3D70BA}"/>
                  </a:ext>
                </a:extLst>
              </p:cNvPr>
              <p:cNvSpPr txBox="1">
                <a:spLocks/>
              </p:cNvSpPr>
              <p:nvPr/>
            </p:nvSpPr>
            <p:spPr>
              <a:xfrm>
                <a:off x="456859" y="1713899"/>
                <a:ext cx="7261297" cy="423745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357188"/>
                <a:r>
                  <a:rPr lang="en-US" sz="2800" b="1" dirty="0">
                    <a:solidFill>
                      <a:schemeClr val="tx1"/>
                    </a:solidFill>
                  </a:rPr>
                  <a:t>a. If </a:t>
                </a:r>
                <a:r>
                  <a:rPr lang="en-US" sz="2800" b="1" i="1" dirty="0">
                    <a:solidFill>
                      <a:schemeClr val="tx1"/>
                    </a:solidFill>
                  </a:rPr>
                  <a:t>n</a:t>
                </a:r>
                <a:r>
                  <a:rPr lang="en-US" sz="2800" b="1" dirty="0">
                    <a:solidFill>
                      <a:schemeClr val="tx1"/>
                    </a:solidFill>
                  </a:rPr>
                  <a:t> is a real number, then </a:t>
                </a:r>
                <a14:m>
                  <m:oMath xmlns:m="http://schemas.openxmlformats.org/officeDocument/2006/math">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𝒏</m:t>
                    </m:r>
                  </m:oMath>
                </a14:m>
                <a:r>
                  <a:rPr lang="en-US" sz="2800" b="1" dirty="0">
                    <a:solidFill>
                      <a:schemeClr val="tx1"/>
                    </a:solidFill>
                  </a:rPr>
                  <a:t> is a negative number.</a:t>
                </a:r>
              </a:p>
              <a:p>
                <a:r>
                  <a:rPr lang="en-US" sz="2800" dirty="0"/>
                  <a:t>When </a:t>
                </a:r>
                <a:r>
                  <a:rPr lang="en-US" sz="2800" i="1" dirty="0"/>
                  <a:t>n</a:t>
                </a:r>
                <a:r>
                  <a:rPr lang="en-US" sz="2800" dirty="0"/>
                  <a:t> is </a:t>
                </a:r>
                <a14:m>
                  <m:oMath xmlns:m="http://schemas.openxmlformats.org/officeDocument/2006/math">
                    <m:r>
                      <a:rPr lang="en-US" sz="2800" i="1" dirty="0" smtClean="0">
                        <a:latin typeface="Cambria Math" panose="02040503050406030204" pitchFamily="18" charset="0"/>
                        <a:cs typeface="Arial" panose="020B0604020202020204" pitchFamily="34" charset="0"/>
                      </a:rPr>
                      <m:t>−</m:t>
                    </m:r>
                    <m:r>
                      <a:rPr lang="en-US" sz="2800" i="1" dirty="0">
                        <a:latin typeface="Cambria Math" panose="02040503050406030204" pitchFamily="18" charset="0"/>
                      </a:rPr>
                      <m:t>4</m:t>
                    </m:r>
                  </m:oMath>
                </a14:m>
                <a:r>
                  <a:rPr lang="en-US" sz="2800" dirty="0"/>
                  <a:t>, </a:t>
                </a:r>
                <a14:m>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 </m:t>
                    </m:r>
                  </m:oMath>
                </a14:m>
                <a:r>
                  <a:rPr lang="en-US" sz="2800" dirty="0"/>
                  <a:t>is </a:t>
                </a:r>
                <a14:m>
                  <m:oMath xmlns:m="http://schemas.openxmlformats.org/officeDocument/2006/math">
                    <m:r>
                      <a:rPr lang="en-US" sz="2800" i="1" dirty="0" smtClean="0">
                        <a:latin typeface="Cambria Math" panose="02040503050406030204" pitchFamily="18" charset="0"/>
                      </a:rPr>
                      <m:t>−(−4)</m:t>
                    </m:r>
                  </m:oMath>
                </a14:m>
                <a:r>
                  <a:rPr lang="en-US" sz="2800" dirty="0"/>
                  <a:t> or </a:t>
                </a:r>
                <a14:m>
                  <m:oMath xmlns:m="http://schemas.openxmlformats.org/officeDocument/2006/math">
                    <m:r>
                      <a:rPr lang="en-US" sz="2800" i="1" dirty="0" smtClean="0">
                        <a:latin typeface="Cambria Math" panose="02040503050406030204" pitchFamily="18" charset="0"/>
                      </a:rPr>
                      <m:t>4</m:t>
                    </m:r>
                  </m:oMath>
                </a14:m>
                <a:r>
                  <a:rPr lang="en-US" sz="2800" dirty="0"/>
                  <a:t>, which is a positive number. Because </a:t>
                </a:r>
                <a14:m>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𝑛</m:t>
                    </m:r>
                  </m:oMath>
                </a14:m>
                <a:r>
                  <a:rPr lang="en-US" sz="2800" dirty="0"/>
                  <a:t> is not negative, this is a counterexample.</a:t>
                </a:r>
              </a:p>
            </p:txBody>
          </p:sp>
        </mc:Choice>
        <mc:Fallback xmlns="">
          <p:sp>
            <p:nvSpPr>
              <p:cNvPr id="9" name="Content Placeholder 2">
                <a:extLst>
                  <a:ext uri="{FF2B5EF4-FFF2-40B4-BE49-F238E27FC236}">
                    <a16:creationId xmlns:a16="http://schemas.microsoft.com/office/drawing/2014/main" id="{63ED06F2-E6A2-48B2-BE48-28A14A3D70BA}"/>
                  </a:ext>
                </a:extLst>
              </p:cNvPr>
              <p:cNvSpPr txBox="1">
                <a:spLocks noRot="1" noChangeAspect="1" noMove="1" noResize="1" noEditPoints="1" noAdjustHandles="1" noChangeArrowheads="1" noChangeShapeType="1" noTextEdit="1"/>
              </p:cNvSpPr>
              <p:nvPr/>
            </p:nvSpPr>
            <p:spPr>
              <a:xfrm>
                <a:off x="456859" y="1713899"/>
                <a:ext cx="7261297" cy="4237450"/>
              </a:xfrm>
              <a:prstGeom prst="rect">
                <a:avLst/>
              </a:prstGeom>
              <a:blipFill>
                <a:blip r:embed="rId2"/>
                <a:stretch>
                  <a:fillRect l="-1763" t="-1439"/>
                </a:stretch>
              </a:blipFill>
            </p:spPr>
            <p:txBody>
              <a:bodyPr/>
              <a:lstStyle/>
              <a:p>
                <a:r>
                  <a:rPr lang="en-IN">
                    <a:noFill/>
                  </a:rPr>
                  <a:t> </a:t>
                </a:r>
              </a:p>
            </p:txBody>
          </p:sp>
        </mc:Fallback>
      </mc:AlternateContent>
    </p:spTree>
    <p:extLst>
      <p:ext uri="{BB962C8B-B14F-4D97-AF65-F5344CB8AC3E}">
        <p14:creationId xmlns:p14="http://schemas.microsoft.com/office/powerpoint/2010/main" val="1123231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64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5</a:t>
            </a:r>
            <a:br>
              <a:rPr lang="en-US" sz="2800" dirty="0">
                <a:solidFill>
                  <a:srgbClr val="0070C0"/>
                </a:solidFill>
              </a:rPr>
            </a:br>
            <a:r>
              <a:rPr lang="en-US" sz="2800" b="0" dirty="0">
                <a:solidFill>
                  <a:schemeClr val="tx1"/>
                </a:solidFill>
              </a:rPr>
              <a:t>Find Counterexamples</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63ED06F2-E6A2-48B2-BE48-28A14A3D70BA}"/>
                  </a:ext>
                </a:extLst>
              </p:cNvPr>
              <p:cNvSpPr txBox="1">
                <a:spLocks/>
              </p:cNvSpPr>
              <p:nvPr/>
            </p:nvSpPr>
            <p:spPr>
              <a:xfrm>
                <a:off x="456860" y="1713899"/>
                <a:ext cx="7493772" cy="397397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9263" indent="-449263"/>
                <a:r>
                  <a:rPr lang="en-US" sz="2800" b="1" dirty="0">
                    <a:solidFill>
                      <a:schemeClr val="tx1"/>
                    </a:solidFill>
                  </a:rPr>
                  <a:t>b. If </a:t>
                </a:r>
                <a14:m>
                  <m:oMath xmlns:m="http://schemas.openxmlformats.org/officeDocument/2006/math">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𝑨𝑩𝑪</m:t>
                    </m:r>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𝑫𝑩𝑬</m:t>
                    </m:r>
                  </m:oMath>
                </a14:m>
                <a:r>
                  <a:rPr lang="en-US" sz="2800" b="1" dirty="0">
                    <a:solidFill>
                      <a:schemeClr val="tx1"/>
                    </a:solidFill>
                  </a:rPr>
                  <a:t>, then </a:t>
                </a:r>
                <a14:m>
                  <m:oMath xmlns:m="http://schemas.openxmlformats.org/officeDocument/2006/math">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𝑨𝑩𝑪</m:t>
                    </m:r>
                  </m:oMath>
                </a14:m>
                <a:r>
                  <a:rPr lang="en-US" sz="2800" b="1" dirty="0">
                    <a:solidFill>
                      <a:schemeClr val="tx1"/>
                    </a:solidFill>
                  </a:rPr>
                  <a:t> and </a:t>
                </a:r>
                <a14:m>
                  <m:oMath xmlns:m="http://schemas.openxmlformats.org/officeDocument/2006/math">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𝑫𝑩𝑬</m:t>
                    </m:r>
                  </m:oMath>
                </a14:m>
                <a:r>
                  <a:rPr lang="en-US" sz="2800" b="1" dirty="0">
                    <a:solidFill>
                      <a:schemeClr val="tx1"/>
                    </a:solidFill>
                  </a:rPr>
                  <a:t> are vertical angles.</a:t>
                </a:r>
              </a:p>
              <a:p>
                <a:r>
                  <a:rPr lang="en-US" sz="2800" dirty="0"/>
                  <a:t>When points </a:t>
                </a:r>
                <a14:m>
                  <m:oMath xmlns:m="http://schemas.openxmlformats.org/officeDocument/2006/math">
                    <m:r>
                      <a:rPr lang="en-US" sz="2800" i="1" dirty="0" smtClean="0">
                        <a:latin typeface="Cambria Math" panose="02040503050406030204" pitchFamily="18" charset="0"/>
                      </a:rPr>
                      <m:t>𝐴</m:t>
                    </m:r>
                    <m:r>
                      <a:rPr lang="en-US" sz="2800" i="1" dirty="0" smtClean="0">
                        <a:latin typeface="Cambria Math" panose="02040503050406030204" pitchFamily="18" charset="0"/>
                      </a:rPr>
                      <m:t>, </m:t>
                    </m:r>
                    <m:r>
                      <a:rPr lang="en-US" sz="2800" i="1" dirty="0" smtClean="0">
                        <a:latin typeface="Cambria Math" panose="02040503050406030204" pitchFamily="18" charset="0"/>
                      </a:rPr>
                      <m:t>𝐵</m:t>
                    </m:r>
                  </m:oMath>
                </a14:m>
                <a:r>
                  <a:rPr lang="en-US" sz="2800" dirty="0"/>
                  <a:t>, and </a:t>
                </a:r>
                <a14:m>
                  <m:oMath xmlns:m="http://schemas.openxmlformats.org/officeDocument/2006/math">
                    <m:r>
                      <a:rPr lang="en-US" sz="2800" i="1" dirty="0" smtClean="0">
                        <a:latin typeface="Cambria Math" panose="02040503050406030204" pitchFamily="18" charset="0"/>
                      </a:rPr>
                      <m:t>𝐷</m:t>
                    </m:r>
                  </m:oMath>
                </a14:m>
                <a:r>
                  <a:rPr lang="en-US" sz="2800" dirty="0"/>
                  <a:t> are noncollinear and points </a:t>
                </a:r>
                <a14:m>
                  <m:oMath xmlns:m="http://schemas.openxmlformats.org/officeDocument/2006/math">
                    <m:r>
                      <a:rPr lang="en-US" sz="2800" i="1" dirty="0" smtClean="0">
                        <a:latin typeface="Cambria Math" panose="02040503050406030204" pitchFamily="18" charset="0"/>
                      </a:rPr>
                      <m:t>𝐸</m:t>
                    </m:r>
                    <m:r>
                      <a:rPr lang="en-US" sz="2800" i="1" dirty="0" smtClean="0">
                        <a:latin typeface="Cambria Math" panose="02040503050406030204" pitchFamily="18" charset="0"/>
                      </a:rPr>
                      <m:t>, </m:t>
                    </m:r>
                    <m:r>
                      <a:rPr lang="en-US" sz="2800" i="1" dirty="0" smtClean="0">
                        <a:latin typeface="Cambria Math" panose="02040503050406030204" pitchFamily="18" charset="0"/>
                      </a:rPr>
                      <m:t>𝐵</m:t>
                    </m:r>
                  </m:oMath>
                </a14:m>
                <a:r>
                  <a:rPr lang="en-US" sz="2800" dirty="0"/>
                  <a:t>, and </a:t>
                </a:r>
                <a14:m>
                  <m:oMath xmlns:m="http://schemas.openxmlformats.org/officeDocument/2006/math">
                    <m:r>
                      <a:rPr lang="en-US" sz="2800" i="1" dirty="0" smtClean="0">
                        <a:latin typeface="Cambria Math" panose="02040503050406030204" pitchFamily="18" charset="0"/>
                      </a:rPr>
                      <m:t>𝐶</m:t>
                    </m:r>
                  </m:oMath>
                </a14:m>
                <a:r>
                  <a:rPr lang="en-US" sz="2800" dirty="0"/>
                  <a:t> are noncollinear, the conjecture is false.</a:t>
                </a:r>
              </a:p>
              <a:p>
                <a:r>
                  <a:rPr lang="en-US" sz="2800" dirty="0"/>
                  <a:t>In the figure, </a:t>
                </a:r>
                <a14:m>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𝐴𝐵𝐶</m:t>
                    </m:r>
                    <m:r>
                      <a:rPr lang="en-US" sz="2800" i="1" dirty="0" smtClean="0">
                        <a:latin typeface="Cambria Math" panose="02040503050406030204" pitchFamily="18" charset="0"/>
                      </a:rPr>
                      <m:t>≅∠</m:t>
                    </m:r>
                    <m:r>
                      <a:rPr lang="en-US" sz="2800" i="1" dirty="0" smtClean="0">
                        <a:latin typeface="Cambria Math" panose="02040503050406030204" pitchFamily="18" charset="0"/>
                      </a:rPr>
                      <m:t>𝐷𝐵𝐸</m:t>
                    </m:r>
                  </m:oMath>
                </a14:m>
                <a:r>
                  <a:rPr lang="en-US" sz="2800" dirty="0"/>
                  <a:t>, but </a:t>
                </a:r>
                <a14:m>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𝐴𝐵𝐶</m:t>
                    </m:r>
                  </m:oMath>
                </a14:m>
                <a:r>
                  <a:rPr lang="en-US" sz="2800" dirty="0"/>
                  <a:t> and </a:t>
                </a:r>
                <a14:m>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𝐷𝐵𝐸</m:t>
                    </m:r>
                  </m:oMath>
                </a14:m>
                <a:r>
                  <a:rPr lang="en-US" sz="2800" dirty="0"/>
                  <a:t> are not vertical angles.</a:t>
                </a:r>
                <a:endParaRPr lang="en-US" sz="2800" u="none" strike="noStrike" baseline="0" dirty="0"/>
              </a:p>
            </p:txBody>
          </p:sp>
        </mc:Choice>
        <mc:Fallback xmlns="">
          <p:sp>
            <p:nvSpPr>
              <p:cNvPr id="9" name="Content Placeholder 2">
                <a:extLst>
                  <a:ext uri="{FF2B5EF4-FFF2-40B4-BE49-F238E27FC236}">
                    <a16:creationId xmlns:a16="http://schemas.microsoft.com/office/drawing/2014/main" id="{63ED06F2-E6A2-48B2-BE48-28A14A3D70BA}"/>
                  </a:ext>
                </a:extLst>
              </p:cNvPr>
              <p:cNvSpPr txBox="1">
                <a:spLocks noRot="1" noChangeAspect="1" noMove="1" noResize="1" noEditPoints="1" noAdjustHandles="1" noChangeArrowheads="1" noChangeShapeType="1" noTextEdit="1"/>
              </p:cNvSpPr>
              <p:nvPr/>
            </p:nvSpPr>
            <p:spPr>
              <a:xfrm>
                <a:off x="456860" y="1713899"/>
                <a:ext cx="7493772" cy="3973979"/>
              </a:xfrm>
              <a:prstGeom prst="rect">
                <a:avLst/>
              </a:prstGeom>
              <a:blipFill>
                <a:blip r:embed="rId2"/>
                <a:stretch>
                  <a:fillRect l="-1709" t="-1534" r="-895"/>
                </a:stretch>
              </a:blipFill>
            </p:spPr>
            <p:txBody>
              <a:bodyPr/>
              <a:lstStyle/>
              <a:p>
                <a:r>
                  <a:rPr lang="en-US">
                    <a:noFill/>
                  </a:rPr>
                  <a:t> </a:t>
                </a:r>
              </a:p>
            </p:txBody>
          </p:sp>
        </mc:Fallback>
      </mc:AlternateContent>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0632" y="2101958"/>
            <a:ext cx="2436439" cy="1818908"/>
          </a:xfrm>
          <a:prstGeom prst="rect">
            <a:avLst/>
          </a:prstGeom>
        </p:spPr>
      </p:pic>
    </p:spTree>
    <p:extLst>
      <p:ext uri="{BB962C8B-B14F-4D97-AF65-F5344CB8AC3E}">
        <p14:creationId xmlns:p14="http://schemas.microsoft.com/office/powerpoint/2010/main" val="3020671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64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5</a:t>
            </a:r>
            <a:br>
              <a:rPr lang="en-US" sz="2800" dirty="0">
                <a:solidFill>
                  <a:srgbClr val="0070C0"/>
                </a:solidFill>
              </a:rPr>
            </a:br>
            <a:r>
              <a:rPr lang="en-US" sz="2800" b="0" dirty="0">
                <a:solidFill>
                  <a:schemeClr val="tx1"/>
                </a:solidFill>
              </a:rPr>
              <a:t>Find Counterexamples</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83F3EB91-17DF-D044-83E2-63ED6DCD3089}"/>
                  </a:ext>
                </a:extLst>
              </p:cNvPr>
              <p:cNvSpPr txBox="1">
                <a:spLocks/>
              </p:cNvSpPr>
              <p:nvPr/>
            </p:nvSpPr>
            <p:spPr>
              <a:xfrm>
                <a:off x="459872" y="1707846"/>
                <a:ext cx="11413881" cy="431643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chemeClr val="tx1"/>
                    </a:solidFill>
                  </a:rPr>
                  <a:t>Check</a:t>
                </a:r>
              </a:p>
              <a:p>
                <a:r>
                  <a:rPr lang="en-US" sz="2800" dirty="0"/>
                  <a:t>Find a counterexample to show that each conjecture is false.</a:t>
                </a:r>
              </a:p>
              <a:p>
                <a:r>
                  <a:rPr lang="en-US" sz="2800" b="1" dirty="0">
                    <a:solidFill>
                      <a:schemeClr val="tx1"/>
                    </a:solidFill>
                  </a:rPr>
                  <a:t>a.</a:t>
                </a:r>
                <a:r>
                  <a:rPr lang="en-US" sz="2800" dirty="0"/>
                  <a:t> If </a:t>
                </a:r>
                <a14:m>
                  <m:oMath xmlns:m="http://schemas.openxmlformats.org/officeDocument/2006/math">
                    <m:r>
                      <a:rPr lang="en-US" sz="2800" i="1" dirty="0" smtClean="0">
                        <a:latin typeface="Cambria Math" panose="02040503050406030204" pitchFamily="18" charset="0"/>
                      </a:rPr>
                      <m:t>𝑛</m:t>
                    </m:r>
                  </m:oMath>
                </a14:m>
                <a:r>
                  <a:rPr lang="en-US" sz="2800" dirty="0"/>
                  <a:t> is a real number, then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𝑛</m:t>
                        </m:r>
                      </m:den>
                    </m:f>
                    <m:r>
                      <a:rPr lang="en-US" sz="2800" i="1" dirty="0" smtClean="0">
                        <a:latin typeface="Cambria Math" panose="02040503050406030204" pitchFamily="18" charset="0"/>
                      </a:rPr>
                      <m:t>&lt;</m:t>
                    </m:r>
                    <m:r>
                      <a:rPr lang="en-US" sz="2800" i="1" dirty="0" smtClean="0">
                        <a:latin typeface="Cambria Math" panose="02040503050406030204" pitchFamily="18" charset="0"/>
                      </a:rPr>
                      <m:t>𝑛</m:t>
                    </m:r>
                  </m:oMath>
                </a14:m>
                <a:r>
                  <a:rPr lang="en-US" sz="2800" dirty="0"/>
                  <a:t>. Select all that apply.</a:t>
                </a:r>
              </a:p>
              <a:p>
                <a:pPr marL="363538"/>
                <a:r>
                  <a:rPr lang="en-US" sz="2800" dirty="0"/>
                  <a:t>A. </a:t>
                </a:r>
                <a14:m>
                  <m:oMath xmlns:m="http://schemas.openxmlformats.org/officeDocument/2006/math">
                    <m:r>
                      <a:rPr lang="en-US" sz="2800" i="1" dirty="0" smtClean="0">
                        <a:latin typeface="Cambria Math" panose="02040503050406030204" pitchFamily="18" charset="0"/>
                      </a:rPr>
                      <m:t>𝑛</m:t>
                    </m:r>
                    <m:r>
                      <a:rPr lang="en-US" sz="2800" i="1" dirty="0" smtClean="0">
                        <a:latin typeface="Cambria Math" panose="02040503050406030204" pitchFamily="18" charset="0"/>
                      </a:rPr>
                      <m:t>=−3</m:t>
                    </m:r>
                  </m:oMath>
                </a14:m>
                <a:r>
                  <a:rPr lang="en-US" sz="2800" dirty="0"/>
                  <a:t>      B. </a:t>
                </a:r>
                <a14:m>
                  <m:oMath xmlns:m="http://schemas.openxmlformats.org/officeDocument/2006/math">
                    <m:r>
                      <a:rPr lang="en-US" sz="2800" b="0" i="1" smtClean="0">
                        <a:latin typeface="Cambria Math" panose="02040503050406030204" pitchFamily="18" charset="0"/>
                      </a:rPr>
                      <m:t>𝑛</m:t>
                    </m:r>
                    <m:r>
                      <a:rPr lang="en-US" sz="2800" b="0" i="0" smtClean="0">
                        <a:latin typeface="Cambria Math" panose="02040503050406030204" pitchFamily="18" charset="0"/>
                      </a:rPr>
                      <m:t>=</m:t>
                    </m:r>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4</m:t>
                        </m:r>
                      </m:den>
                    </m:f>
                  </m:oMath>
                </a14:m>
                <a:r>
                  <a:rPr lang="en-US" sz="2800" dirty="0"/>
                  <a:t>      C. </a:t>
                </a:r>
                <a14:m>
                  <m:oMath xmlns:m="http://schemas.openxmlformats.org/officeDocument/2006/math">
                    <m:r>
                      <a:rPr lang="en-US" sz="2800" i="1" dirty="0" smtClean="0">
                        <a:latin typeface="Cambria Math" panose="02040503050406030204" pitchFamily="18" charset="0"/>
                      </a:rPr>
                      <m:t>𝑛</m:t>
                    </m:r>
                    <m:r>
                      <a:rPr lang="en-US" sz="2800" i="1" dirty="0" smtClean="0">
                        <a:latin typeface="Cambria Math" panose="02040503050406030204" pitchFamily="18" charset="0"/>
                      </a:rPr>
                      <m:t>=1</m:t>
                    </m:r>
                  </m:oMath>
                </a14:m>
                <a:r>
                  <a:rPr lang="en-US" sz="2800" dirty="0"/>
                  <a:t>     D. </a:t>
                </a:r>
                <a14:m>
                  <m:oMath xmlns:m="http://schemas.openxmlformats.org/officeDocument/2006/math">
                    <m:r>
                      <a:rPr lang="en-US" sz="2800" i="1" dirty="0" smtClean="0">
                        <a:latin typeface="Cambria Math" panose="02040503050406030204" pitchFamily="18" charset="0"/>
                      </a:rPr>
                      <m:t>𝑛</m:t>
                    </m:r>
                    <m:r>
                      <a:rPr lang="en-US" sz="2800" i="1" dirty="0" smtClean="0">
                        <a:latin typeface="Cambria Math" panose="02040503050406030204" pitchFamily="18" charset="0"/>
                      </a:rPr>
                      <m:t>=5</m:t>
                    </m:r>
                  </m:oMath>
                </a14:m>
                <a:r>
                  <a:rPr lang="en-US" sz="2800" dirty="0"/>
                  <a:t>      E. </a:t>
                </a:r>
                <a14:m>
                  <m:oMath xmlns:m="http://schemas.openxmlformats.org/officeDocument/2006/math">
                    <m:r>
                      <a:rPr lang="en-US" sz="2800" i="1" dirty="0" smtClean="0">
                        <a:latin typeface="Cambria Math" panose="02040503050406030204" pitchFamily="18" charset="0"/>
                      </a:rPr>
                      <m:t>𝑛</m:t>
                    </m:r>
                    <m:r>
                      <a:rPr lang="en-US" sz="2800" i="1" dirty="0" smtClean="0">
                        <a:latin typeface="Cambria Math" panose="02040503050406030204" pitchFamily="18" charset="0"/>
                      </a:rPr>
                      <m:t>=100</m:t>
                    </m:r>
                  </m:oMath>
                </a14:m>
                <a:endParaRPr lang="en-US" sz="2800" dirty="0"/>
              </a:p>
            </p:txBody>
          </p:sp>
        </mc:Choice>
        <mc:Fallback xmlns="">
          <p:sp>
            <p:nvSpPr>
              <p:cNvPr id="6"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2" y="1707846"/>
                <a:ext cx="11413881" cy="4316436"/>
              </a:xfrm>
              <a:prstGeom prst="rect">
                <a:avLst/>
              </a:prstGeom>
              <a:blipFill>
                <a:blip r:embed="rId2"/>
                <a:stretch>
                  <a:fillRect l="-1068" t="-1412"/>
                </a:stretch>
              </a:blipFill>
            </p:spPr>
            <p:txBody>
              <a:bodyPr/>
              <a:lstStyle/>
              <a:p>
                <a:r>
                  <a:rPr lang="en-US">
                    <a:noFill/>
                  </a:rPr>
                  <a:t> </a:t>
                </a:r>
              </a:p>
            </p:txBody>
          </p:sp>
        </mc:Fallback>
      </mc:AlternateContent>
      <p:sp>
        <p:nvSpPr>
          <p:cNvPr id="5" name="Content Placeholder 2">
            <a:extLst>
              <a:ext uri="{FF2B5EF4-FFF2-40B4-BE49-F238E27FC236}">
                <a16:creationId xmlns:a16="http://schemas.microsoft.com/office/drawing/2014/main" id="{D53F4FBF-0D5D-4DC0-9D9C-B814323A0667}"/>
              </a:ext>
            </a:extLst>
          </p:cNvPr>
          <p:cNvSpPr txBox="1">
            <a:spLocks/>
          </p:cNvSpPr>
          <p:nvPr/>
        </p:nvSpPr>
        <p:spPr>
          <a:xfrm>
            <a:off x="459873" y="4454409"/>
            <a:ext cx="7826878" cy="139148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r>
              <a:rPr lang="en-US" sz="2800" b="1" dirty="0">
                <a:solidFill>
                  <a:schemeClr val="tx1"/>
                </a:solidFill>
              </a:rPr>
              <a:t>b.</a:t>
            </a:r>
            <a:r>
              <a:rPr lang="en-US" sz="2800" dirty="0"/>
              <a:t> If a line intersects a segment at its midpoint, then the line is perpendicular to the segment. Draw a diagram to represent the counterexample.</a:t>
            </a:r>
          </a:p>
        </p:txBody>
      </p:sp>
    </p:spTree>
    <p:extLst>
      <p:ext uri="{BB962C8B-B14F-4D97-AF65-F5344CB8AC3E}">
        <p14:creationId xmlns:p14="http://schemas.microsoft.com/office/powerpoint/2010/main" val="3989395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64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759" y="0"/>
            <a:ext cx="11259239" cy="1143000"/>
          </a:xfrm>
        </p:spPr>
        <p:txBody>
          <a:bodyPr>
            <a:normAutofit/>
          </a:bodyPr>
          <a:lstStyle/>
          <a:p>
            <a:pPr algn="ctr"/>
            <a:r>
              <a:rPr lang="en-US" dirty="0"/>
              <a:t>Today’s Assignment</a:t>
            </a:r>
          </a:p>
        </p:txBody>
      </p:sp>
      <p:sp>
        <p:nvSpPr>
          <p:cNvPr id="3" name="TextBox 2"/>
          <p:cNvSpPr txBox="1"/>
          <p:nvPr/>
        </p:nvSpPr>
        <p:spPr>
          <a:xfrm>
            <a:off x="0" y="1143000"/>
            <a:ext cx="9407229" cy="3046988"/>
          </a:xfrm>
          <a:prstGeom prst="rect">
            <a:avLst/>
          </a:prstGeom>
          <a:noFill/>
        </p:spPr>
        <p:txBody>
          <a:bodyPr wrap="square" rtlCol="0">
            <a:spAutoFit/>
          </a:bodyPr>
          <a:lstStyle/>
          <a:p>
            <a:r>
              <a:rPr lang="en-US" sz="9600" dirty="0"/>
              <a:t>pg. 157-158</a:t>
            </a:r>
          </a:p>
          <a:p>
            <a:r>
              <a:rPr lang="en-US" sz="9600" dirty="0"/>
              <a:t>	#1-25 odd</a:t>
            </a:r>
          </a:p>
        </p:txBody>
      </p:sp>
      <p:sp>
        <p:nvSpPr>
          <p:cNvPr id="4" name="TextBox 3">
            <a:extLst>
              <a:ext uri="{FF2B5EF4-FFF2-40B4-BE49-F238E27FC236}">
                <a16:creationId xmlns:a16="http://schemas.microsoft.com/office/drawing/2014/main" id="{4F49DF56-73CD-3ED0-A5AD-B1BDBB9BEF1C}"/>
              </a:ext>
            </a:extLst>
          </p:cNvPr>
          <p:cNvSpPr txBox="1"/>
          <p:nvPr/>
        </p:nvSpPr>
        <p:spPr>
          <a:xfrm>
            <a:off x="9211733" y="1292629"/>
            <a:ext cx="2950888" cy="2554545"/>
          </a:xfrm>
          <a:prstGeom prst="rect">
            <a:avLst/>
          </a:prstGeom>
          <a:noFill/>
        </p:spPr>
        <p:txBody>
          <a:bodyPr wrap="square" rtlCol="0">
            <a:spAutoFit/>
          </a:bodyPr>
          <a:lstStyle/>
          <a:p>
            <a:r>
              <a:rPr lang="en-US" sz="3200" b="1" i="1" u="sng" dirty="0">
                <a:solidFill>
                  <a:srgbClr val="7030A0"/>
                </a:solidFill>
              </a:rPr>
              <a:t>Our Learning Target:</a:t>
            </a:r>
            <a:endParaRPr lang="en-US" sz="3200" dirty="0">
              <a:solidFill>
                <a:srgbClr val="7030A0"/>
              </a:solidFill>
            </a:endParaRPr>
          </a:p>
          <a:p>
            <a:r>
              <a:rPr lang="en-US" sz="3200" dirty="0">
                <a:solidFill>
                  <a:srgbClr val="7030A0"/>
                </a:solidFill>
              </a:rPr>
              <a:t>Demonstrate conjectures and counterpoints.</a:t>
            </a:r>
          </a:p>
        </p:txBody>
      </p:sp>
    </p:spTree>
    <p:extLst>
      <p:ext uri="{BB962C8B-B14F-4D97-AF65-F5344CB8AC3E}">
        <p14:creationId xmlns:p14="http://schemas.microsoft.com/office/powerpoint/2010/main" val="685359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64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759" y="0"/>
            <a:ext cx="11259239" cy="1143000"/>
          </a:xfrm>
        </p:spPr>
        <p:txBody>
          <a:bodyPr>
            <a:normAutofit fontScale="90000"/>
          </a:bodyPr>
          <a:lstStyle/>
          <a:p>
            <a:pPr algn="ctr"/>
            <a:r>
              <a:rPr lang="en-US" dirty="0"/>
              <a:t>Today’s “Plan”—</a:t>
            </a:r>
            <a:r>
              <a:rPr lang="en-US" dirty="0" err="1"/>
              <a:t>Freyday</a:t>
            </a:r>
            <a:r>
              <a:rPr lang="en-US" dirty="0"/>
              <a:t> November 10, 2023</a:t>
            </a:r>
            <a:br>
              <a:rPr lang="en-US" dirty="0"/>
            </a:br>
            <a:r>
              <a:rPr lang="en-US" dirty="0"/>
              <a:t>Geometry</a:t>
            </a:r>
          </a:p>
        </p:txBody>
      </p:sp>
      <p:sp>
        <p:nvSpPr>
          <p:cNvPr id="3" name="TextBox 2"/>
          <p:cNvSpPr txBox="1"/>
          <p:nvPr/>
        </p:nvSpPr>
        <p:spPr>
          <a:xfrm>
            <a:off x="0" y="1143000"/>
            <a:ext cx="9407229" cy="3539430"/>
          </a:xfrm>
          <a:prstGeom prst="rect">
            <a:avLst/>
          </a:prstGeom>
          <a:noFill/>
        </p:spPr>
        <p:txBody>
          <a:bodyPr wrap="square" rtlCol="0">
            <a:spAutoFit/>
          </a:bodyPr>
          <a:lstStyle/>
          <a:p>
            <a:pPr marL="514350" indent="-514350">
              <a:buFont typeface="+mj-lt"/>
              <a:buAutoNum type="arabicPeriod"/>
            </a:pPr>
            <a:r>
              <a:rPr lang="en-US" sz="3200" dirty="0"/>
              <a:t>Attendance/Brain Stretcher (orally—not the one on estesparksteam.com)</a:t>
            </a:r>
            <a:br>
              <a:rPr lang="en-US" sz="3200" dirty="0"/>
            </a:br>
            <a:endParaRPr lang="en-US" sz="3200" dirty="0"/>
          </a:p>
          <a:p>
            <a:pPr marL="514350" indent="-514350">
              <a:buFont typeface="+mj-lt"/>
              <a:buAutoNum type="arabicPeriod"/>
            </a:pPr>
            <a:r>
              <a:rPr lang="en-US" sz="3200" dirty="0"/>
              <a:t>Play a </a:t>
            </a:r>
            <a:r>
              <a:rPr lang="en-US" sz="3200" dirty="0" err="1"/>
              <a:t>Blooket</a:t>
            </a:r>
            <a:r>
              <a:rPr lang="en-US" sz="3200" dirty="0"/>
              <a:t> or two.</a:t>
            </a:r>
            <a:br>
              <a:rPr lang="en-US" sz="3200" dirty="0"/>
            </a:br>
            <a:endParaRPr lang="en-US" sz="3200" dirty="0"/>
          </a:p>
          <a:p>
            <a:pPr marL="514350" indent="-514350">
              <a:buFont typeface="+mj-lt"/>
              <a:buAutoNum type="arabicPeriod"/>
            </a:pPr>
            <a:r>
              <a:rPr lang="en-US" sz="3200" dirty="0"/>
              <a:t>Begin Module 3:  Conjectures</a:t>
            </a:r>
            <a:br>
              <a:rPr lang="en-US" sz="3200" dirty="0"/>
            </a:br>
            <a:endParaRPr lang="en-US" sz="3200" dirty="0"/>
          </a:p>
        </p:txBody>
      </p:sp>
      <p:sp>
        <p:nvSpPr>
          <p:cNvPr id="4" name="TextBox 3">
            <a:extLst>
              <a:ext uri="{FF2B5EF4-FFF2-40B4-BE49-F238E27FC236}">
                <a16:creationId xmlns:a16="http://schemas.microsoft.com/office/drawing/2014/main" id="{4F49DF56-73CD-3ED0-A5AD-B1BDBB9BEF1C}"/>
              </a:ext>
            </a:extLst>
          </p:cNvPr>
          <p:cNvSpPr txBox="1"/>
          <p:nvPr/>
        </p:nvSpPr>
        <p:spPr>
          <a:xfrm>
            <a:off x="9211733" y="1292629"/>
            <a:ext cx="2950888" cy="2554545"/>
          </a:xfrm>
          <a:prstGeom prst="rect">
            <a:avLst/>
          </a:prstGeom>
          <a:noFill/>
        </p:spPr>
        <p:txBody>
          <a:bodyPr wrap="square" rtlCol="0">
            <a:spAutoFit/>
          </a:bodyPr>
          <a:lstStyle/>
          <a:p>
            <a:r>
              <a:rPr lang="en-US" sz="3200" b="1" i="1" u="sng" dirty="0">
                <a:solidFill>
                  <a:srgbClr val="7030A0"/>
                </a:solidFill>
              </a:rPr>
              <a:t>Our Learning Target:</a:t>
            </a:r>
            <a:endParaRPr lang="en-US" sz="3200" dirty="0">
              <a:solidFill>
                <a:srgbClr val="7030A0"/>
              </a:solidFill>
            </a:endParaRPr>
          </a:p>
          <a:p>
            <a:r>
              <a:rPr lang="en-US" sz="3200" dirty="0">
                <a:solidFill>
                  <a:srgbClr val="7030A0"/>
                </a:solidFill>
              </a:rPr>
              <a:t>Learn some vocabulary from this new unit.</a:t>
            </a:r>
          </a:p>
        </p:txBody>
      </p:sp>
    </p:spTree>
    <p:extLst>
      <p:ext uri="{BB962C8B-B14F-4D97-AF65-F5344CB8AC3E}">
        <p14:creationId xmlns:p14="http://schemas.microsoft.com/office/powerpoint/2010/main" val="1757888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759" y="0"/>
            <a:ext cx="11259239" cy="1143000"/>
          </a:xfrm>
        </p:spPr>
        <p:txBody>
          <a:bodyPr>
            <a:normAutofit fontScale="90000"/>
          </a:bodyPr>
          <a:lstStyle/>
          <a:p>
            <a:pPr algn="ctr"/>
            <a:r>
              <a:rPr lang="en-US" dirty="0"/>
              <a:t>Today’s “Plan”—Monday November 13, 2023</a:t>
            </a:r>
            <a:br>
              <a:rPr lang="en-US" dirty="0"/>
            </a:br>
            <a:r>
              <a:rPr lang="en-US" dirty="0"/>
              <a:t>Geometry</a:t>
            </a:r>
          </a:p>
        </p:txBody>
      </p:sp>
      <p:sp>
        <p:nvSpPr>
          <p:cNvPr id="3" name="TextBox 2"/>
          <p:cNvSpPr txBox="1"/>
          <p:nvPr/>
        </p:nvSpPr>
        <p:spPr>
          <a:xfrm>
            <a:off x="29379" y="1398494"/>
            <a:ext cx="9407229" cy="3046988"/>
          </a:xfrm>
          <a:prstGeom prst="rect">
            <a:avLst/>
          </a:prstGeom>
          <a:noFill/>
        </p:spPr>
        <p:txBody>
          <a:bodyPr wrap="square" rtlCol="0">
            <a:spAutoFit/>
          </a:bodyPr>
          <a:lstStyle/>
          <a:p>
            <a:pPr marL="514350" indent="-514350">
              <a:buFont typeface="+mj-lt"/>
              <a:buAutoNum type="arabicPeriod"/>
            </a:pPr>
            <a:r>
              <a:rPr lang="en-US" sz="3200" dirty="0"/>
              <a:t>Attendance/Brain Stretcher</a:t>
            </a:r>
            <a:br>
              <a:rPr lang="en-US" sz="3200" dirty="0"/>
            </a:br>
            <a:endParaRPr lang="en-US" sz="3200" dirty="0"/>
          </a:p>
          <a:p>
            <a:pPr marL="514350" indent="-514350">
              <a:buFont typeface="+mj-lt"/>
              <a:buAutoNum type="arabicPeriod"/>
            </a:pPr>
            <a:r>
              <a:rPr lang="en-US" sz="3200" dirty="0"/>
              <a:t>Play a </a:t>
            </a:r>
            <a:r>
              <a:rPr lang="en-US" sz="3200" dirty="0" err="1"/>
              <a:t>Blooket</a:t>
            </a:r>
            <a:r>
              <a:rPr lang="en-US" sz="3200" dirty="0"/>
              <a:t>.</a:t>
            </a:r>
            <a:br>
              <a:rPr lang="en-US" sz="3200" dirty="0"/>
            </a:br>
            <a:endParaRPr lang="en-US" sz="3200" dirty="0"/>
          </a:p>
          <a:p>
            <a:pPr marL="514350" indent="-514350">
              <a:buFont typeface="+mj-lt"/>
              <a:buAutoNum type="arabicPeriod"/>
            </a:pPr>
            <a:r>
              <a:rPr lang="en-US" sz="3200" dirty="0"/>
              <a:t>Begin Module 3.2:  Statements, Conditionals, &amp; Biconditionals</a:t>
            </a:r>
          </a:p>
        </p:txBody>
      </p:sp>
      <p:sp>
        <p:nvSpPr>
          <p:cNvPr id="4" name="TextBox 3">
            <a:extLst>
              <a:ext uri="{FF2B5EF4-FFF2-40B4-BE49-F238E27FC236}">
                <a16:creationId xmlns:a16="http://schemas.microsoft.com/office/drawing/2014/main" id="{4F49DF56-73CD-3ED0-A5AD-B1BDBB9BEF1C}"/>
              </a:ext>
            </a:extLst>
          </p:cNvPr>
          <p:cNvSpPr txBox="1"/>
          <p:nvPr/>
        </p:nvSpPr>
        <p:spPr>
          <a:xfrm>
            <a:off x="9211733" y="1292629"/>
            <a:ext cx="2950888" cy="2554545"/>
          </a:xfrm>
          <a:prstGeom prst="rect">
            <a:avLst/>
          </a:prstGeom>
          <a:noFill/>
        </p:spPr>
        <p:txBody>
          <a:bodyPr wrap="square" rtlCol="0">
            <a:spAutoFit/>
          </a:bodyPr>
          <a:lstStyle/>
          <a:p>
            <a:r>
              <a:rPr lang="en-US" sz="3200" b="1" i="1" u="sng" dirty="0">
                <a:solidFill>
                  <a:srgbClr val="7030A0"/>
                </a:solidFill>
              </a:rPr>
              <a:t>Our Learning Target:</a:t>
            </a:r>
            <a:endParaRPr lang="en-US" sz="3200" dirty="0">
              <a:solidFill>
                <a:srgbClr val="7030A0"/>
              </a:solidFill>
            </a:endParaRPr>
          </a:p>
          <a:p>
            <a:r>
              <a:rPr lang="en-US" sz="3200" dirty="0">
                <a:solidFill>
                  <a:srgbClr val="7030A0"/>
                </a:solidFill>
              </a:rPr>
              <a:t>Learn some vocabulary from this new unit.</a:t>
            </a:r>
          </a:p>
        </p:txBody>
      </p:sp>
    </p:spTree>
    <p:extLst>
      <p:ext uri="{BB962C8B-B14F-4D97-AF65-F5344CB8AC3E}">
        <p14:creationId xmlns:p14="http://schemas.microsoft.com/office/powerpoint/2010/main" val="2839119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491169"/>
            <a:ext cx="8648948" cy="3877985"/>
          </a:xfrm>
          <a:prstGeom prst="rect">
            <a:avLst/>
          </a:prstGeom>
          <a:noFill/>
        </p:spPr>
        <p:txBody>
          <a:bodyPr wrap="square" rtlCol="0">
            <a:spAutoFit/>
          </a:bodyPr>
          <a:lstStyle/>
          <a:p>
            <a:pPr>
              <a:spcBef>
                <a:spcPts val="1200"/>
              </a:spcBef>
            </a:pPr>
            <a:r>
              <a:rPr lang="en-US" sz="2800" b="1" dirty="0"/>
              <a:t>Answer </a:t>
            </a:r>
            <a:r>
              <a:rPr lang="en-US" sz="2800" b="1" i="1" dirty="0"/>
              <a:t>true</a:t>
            </a:r>
            <a:r>
              <a:rPr lang="en-US" sz="2800" b="1" dirty="0"/>
              <a:t> or </a:t>
            </a:r>
            <a:r>
              <a:rPr lang="en-US" sz="2800" b="1" i="1" dirty="0"/>
              <a:t>false</a:t>
            </a:r>
            <a:r>
              <a:rPr lang="en-US" sz="2800" b="1" dirty="0"/>
              <a:t>. </a:t>
            </a:r>
            <a:endParaRPr lang="en-US" sz="2800" dirty="0"/>
          </a:p>
          <a:p>
            <a:pPr>
              <a:spcBef>
                <a:spcPts val="1200"/>
              </a:spcBef>
            </a:pPr>
            <a:r>
              <a:rPr lang="en-US" sz="2800" b="1" dirty="0">
                <a:latin typeface="Proxima Nova" panose="02000506030000020004" pitchFamily="50" charset="0"/>
              </a:rPr>
              <a:t>1.</a:t>
            </a:r>
            <a:r>
              <a:rPr lang="en-US" sz="2800" b="1" dirty="0"/>
              <a:t>  </a:t>
            </a:r>
            <a:r>
              <a:rPr lang="en-US" sz="2800" dirty="0">
                <a:solidFill>
                  <a:schemeClr val="tx2"/>
                </a:solidFill>
              </a:rPr>
              <a:t>If an object is red, then it is not blue.</a:t>
            </a:r>
            <a:r>
              <a:rPr lang="en-US" sz="2800" dirty="0"/>
              <a:t> </a:t>
            </a:r>
          </a:p>
          <a:p>
            <a:pPr>
              <a:spcBef>
                <a:spcPts val="1200"/>
              </a:spcBef>
            </a:pPr>
            <a:r>
              <a:rPr lang="en-US" sz="2800" b="1" dirty="0">
                <a:latin typeface="Proxima Nova" panose="02000506030000020004" pitchFamily="50" charset="0"/>
              </a:rPr>
              <a:t>2.</a:t>
            </a:r>
            <a:r>
              <a:rPr lang="en-US" sz="2800" b="1" dirty="0"/>
              <a:t>  </a:t>
            </a:r>
            <a:r>
              <a:rPr lang="en-US" sz="2800" dirty="0">
                <a:solidFill>
                  <a:schemeClr val="tx2"/>
                </a:solidFill>
              </a:rPr>
              <a:t>If an object is not red, then it is not blue.</a:t>
            </a:r>
            <a:endParaRPr lang="en-US" sz="2800" dirty="0"/>
          </a:p>
          <a:p>
            <a:pPr marL="536575" indent="-536575">
              <a:spcBef>
                <a:spcPts val="1200"/>
              </a:spcBef>
            </a:pPr>
            <a:r>
              <a:rPr lang="en-US" sz="2800" b="1" dirty="0">
                <a:latin typeface="Proxima Nova" panose="02000506030000020004" pitchFamily="50" charset="0"/>
              </a:rPr>
              <a:t>3.</a:t>
            </a:r>
            <a:r>
              <a:rPr lang="en-US" sz="2800" b="1" dirty="0"/>
              <a:t>  </a:t>
            </a:r>
            <a:r>
              <a:rPr lang="en-US" sz="2800" dirty="0">
                <a:solidFill>
                  <a:schemeClr val="tx2"/>
                </a:solidFill>
              </a:rPr>
              <a:t>If an object is not blue, then it is not red.</a:t>
            </a:r>
            <a:endParaRPr lang="en-US" sz="2800" dirty="0"/>
          </a:p>
          <a:p>
            <a:pPr marL="536575" indent="-536575">
              <a:spcBef>
                <a:spcPts val="1200"/>
              </a:spcBef>
            </a:pPr>
            <a:r>
              <a:rPr lang="en-US" sz="2800" b="1" dirty="0">
                <a:latin typeface="Proxima Nova" panose="02000506030000020004" pitchFamily="50" charset="0"/>
              </a:rPr>
              <a:t>4.</a:t>
            </a:r>
            <a:r>
              <a:rPr lang="en-US" sz="2800" b="1" dirty="0"/>
              <a:t>  </a:t>
            </a:r>
            <a:r>
              <a:rPr lang="en-US" sz="2800" dirty="0">
                <a:solidFill>
                  <a:schemeClr val="tx2"/>
                </a:solidFill>
              </a:rPr>
              <a:t>If an object is blue, then it is not red.</a:t>
            </a:r>
            <a:r>
              <a:rPr lang="en-US" sz="2800" dirty="0"/>
              <a:t> </a:t>
            </a:r>
          </a:p>
          <a:p>
            <a:pPr marL="444500" indent="-444500">
              <a:spcBef>
                <a:spcPts val="1200"/>
              </a:spcBef>
            </a:pPr>
            <a:r>
              <a:rPr lang="en-US" sz="2800" b="1" dirty="0">
                <a:latin typeface="Proxima Nova" panose="02000506030000020004" pitchFamily="50" charset="0"/>
              </a:rPr>
              <a:t>5.</a:t>
            </a:r>
            <a:r>
              <a:rPr lang="en-US" sz="2800" b="1" dirty="0"/>
              <a:t>  </a:t>
            </a:r>
            <a:r>
              <a:rPr lang="en-US" sz="2800" dirty="0">
                <a:solidFill>
                  <a:schemeClr val="tx2"/>
                </a:solidFill>
              </a:rPr>
              <a:t>Rewrite this statement as a true if-then statement. </a:t>
            </a:r>
            <a:r>
              <a:rPr lang="en-US" sz="2800" i="1" dirty="0">
                <a:solidFill>
                  <a:schemeClr val="tx2"/>
                </a:solidFill>
              </a:rPr>
              <a:t>An even number is divisible by 2</a:t>
            </a:r>
            <a:r>
              <a:rPr lang="en-US" sz="2800" dirty="0">
                <a:solidFill>
                  <a:schemeClr val="tx2"/>
                </a:solidFill>
              </a:rPr>
              <a:t>.</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73409" cy="8367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Warm Up</a:t>
            </a:r>
            <a:endParaRPr lang="en-US" sz="2800" dirty="0">
              <a:solidFill>
                <a:srgbClr val="0070C0"/>
              </a:solidFill>
            </a:endParaRPr>
          </a:p>
        </p:txBody>
      </p:sp>
      <p:sp>
        <p:nvSpPr>
          <p:cNvPr id="3" name="Rectangle 2"/>
          <p:cNvSpPr/>
          <p:nvPr/>
        </p:nvSpPr>
        <p:spPr>
          <a:xfrm>
            <a:off x="6813176" y="2074004"/>
            <a:ext cx="1961547" cy="523220"/>
          </a:xfrm>
          <a:prstGeom prst="rect">
            <a:avLst/>
          </a:prstGeom>
        </p:spPr>
        <p:txBody>
          <a:bodyPr wrap="square">
            <a:spAutoFit/>
          </a:bodyPr>
          <a:lstStyle/>
          <a:p>
            <a:r>
              <a:rPr lang="en-IN" sz="2800" dirty="0">
                <a:solidFill>
                  <a:srgbClr val="FF0000"/>
                </a:solidFill>
              </a:rPr>
              <a:t>true </a:t>
            </a:r>
          </a:p>
        </p:txBody>
      </p:sp>
      <p:sp>
        <p:nvSpPr>
          <p:cNvPr id="6" name="Rectangle 5"/>
          <p:cNvSpPr/>
          <p:nvPr/>
        </p:nvSpPr>
        <p:spPr>
          <a:xfrm>
            <a:off x="7315200" y="2643392"/>
            <a:ext cx="1230923" cy="523220"/>
          </a:xfrm>
          <a:prstGeom prst="rect">
            <a:avLst/>
          </a:prstGeom>
        </p:spPr>
        <p:txBody>
          <a:bodyPr wrap="square">
            <a:spAutoFit/>
          </a:bodyPr>
          <a:lstStyle/>
          <a:p>
            <a:r>
              <a:rPr lang="en-IN" sz="2800" dirty="0">
                <a:solidFill>
                  <a:srgbClr val="FF0000"/>
                </a:solidFill>
              </a:rPr>
              <a:t>false </a:t>
            </a:r>
          </a:p>
        </p:txBody>
      </p:sp>
      <p:sp>
        <p:nvSpPr>
          <p:cNvPr id="7" name="Rectangle 6"/>
          <p:cNvSpPr/>
          <p:nvPr/>
        </p:nvSpPr>
        <p:spPr>
          <a:xfrm>
            <a:off x="7315200" y="3240038"/>
            <a:ext cx="1627094" cy="523220"/>
          </a:xfrm>
          <a:prstGeom prst="rect">
            <a:avLst/>
          </a:prstGeom>
        </p:spPr>
        <p:txBody>
          <a:bodyPr wrap="square">
            <a:spAutoFit/>
          </a:bodyPr>
          <a:lstStyle/>
          <a:p>
            <a:r>
              <a:rPr lang="en-IN" sz="2800" dirty="0">
                <a:solidFill>
                  <a:srgbClr val="FF0000"/>
                </a:solidFill>
              </a:rPr>
              <a:t>false </a:t>
            </a:r>
          </a:p>
        </p:txBody>
      </p:sp>
      <p:sp>
        <p:nvSpPr>
          <p:cNvPr id="8" name="Rectangle 7"/>
          <p:cNvSpPr/>
          <p:nvPr/>
        </p:nvSpPr>
        <p:spPr>
          <a:xfrm>
            <a:off x="6759388" y="3845101"/>
            <a:ext cx="1230923" cy="523220"/>
          </a:xfrm>
          <a:prstGeom prst="rect">
            <a:avLst/>
          </a:prstGeom>
        </p:spPr>
        <p:txBody>
          <a:bodyPr wrap="square">
            <a:spAutoFit/>
          </a:bodyPr>
          <a:lstStyle/>
          <a:p>
            <a:r>
              <a:rPr lang="en-IN" sz="2800" dirty="0">
                <a:solidFill>
                  <a:srgbClr val="FF0000"/>
                </a:solidFill>
              </a:rPr>
              <a:t>true </a:t>
            </a:r>
          </a:p>
        </p:txBody>
      </p:sp>
      <p:sp>
        <p:nvSpPr>
          <p:cNvPr id="9" name="Rectangle 8"/>
          <p:cNvSpPr/>
          <p:nvPr/>
        </p:nvSpPr>
        <p:spPr>
          <a:xfrm>
            <a:off x="914399" y="5346350"/>
            <a:ext cx="8027895" cy="954107"/>
          </a:xfrm>
          <a:prstGeom prst="rect">
            <a:avLst/>
          </a:prstGeom>
        </p:spPr>
        <p:txBody>
          <a:bodyPr wrap="square">
            <a:spAutoFit/>
          </a:bodyPr>
          <a:lstStyle/>
          <a:p>
            <a:r>
              <a:rPr lang="en-US" sz="2800" dirty="0">
                <a:solidFill>
                  <a:srgbClr val="FF0000"/>
                </a:solidFill>
              </a:rPr>
              <a:t>If a number is even, then it is divisible by 2. If a number is divisible by 2, then it is even.</a:t>
            </a:r>
            <a:endParaRPr lang="en-IN" sz="2800" dirty="0">
              <a:solidFill>
                <a:srgbClr val="FF0000"/>
              </a:solidFill>
            </a:endParaRPr>
          </a:p>
        </p:txBody>
      </p:sp>
    </p:spTree>
    <p:extLst>
      <p:ext uri="{BB962C8B-B14F-4D97-AF65-F5344CB8AC3E}">
        <p14:creationId xmlns:p14="http://schemas.microsoft.com/office/powerpoint/2010/main" val="1786594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5"/>
                <a:ext cx="10136408" cy="347021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A </a:t>
                </a:r>
                <a:r>
                  <a:rPr lang="en-US" sz="2800" b="1" dirty="0">
                    <a:solidFill>
                      <a:schemeClr val="tx1"/>
                    </a:solidFill>
                  </a:rPr>
                  <a:t>statement</a:t>
                </a:r>
                <a:r>
                  <a:rPr lang="en-US" sz="2800" dirty="0"/>
                  <a:t> is any sentence that is either true T or false F, but not both. </a:t>
                </a:r>
                <a:r>
                  <a:rPr lang="en-US" sz="2800" b="1" dirty="0">
                    <a:solidFill>
                      <a:schemeClr val="tx1"/>
                    </a:solidFill>
                  </a:rPr>
                  <a:t>Truth value</a:t>
                </a:r>
                <a:r>
                  <a:rPr lang="en-US" sz="2800" dirty="0"/>
                  <a:t> is the truth or falsity of a statement. Statements are often represented using a letter such as </a:t>
                </a:r>
                <a:r>
                  <a:rPr lang="en-US" sz="2800" i="1" dirty="0"/>
                  <a:t>p</a:t>
                </a:r>
                <a:r>
                  <a:rPr lang="en-US" sz="2800" dirty="0"/>
                  <a:t> or </a:t>
                </a:r>
                <a:r>
                  <a:rPr lang="en-US" sz="2800" i="1" dirty="0"/>
                  <a:t>q</a:t>
                </a:r>
                <a:r>
                  <a:rPr lang="en-US" sz="2800" dirty="0"/>
                  <a:t>.</a:t>
                </a:r>
              </a:p>
              <a:p>
                <a:r>
                  <a:rPr lang="en-US" sz="2800" dirty="0"/>
                  <a:t>If a statement is represented by </a:t>
                </a:r>
                <a:r>
                  <a:rPr lang="en-US" sz="2800" i="1" dirty="0"/>
                  <a:t>p</a:t>
                </a:r>
                <a:r>
                  <a:rPr lang="en-US" sz="2800" dirty="0"/>
                  <a:t>, then </a:t>
                </a:r>
                <a:r>
                  <a:rPr lang="en-US" sz="2800" i="1" dirty="0"/>
                  <a:t>not p </a:t>
                </a:r>
                <a:r>
                  <a:rPr lang="en-US" sz="2800" dirty="0"/>
                  <a:t>is the </a:t>
                </a:r>
                <a:r>
                  <a:rPr lang="en-US" sz="2800" b="1" dirty="0">
                    <a:solidFill>
                      <a:schemeClr val="tx1"/>
                    </a:solidFill>
                  </a:rPr>
                  <a:t>negation</a:t>
                </a:r>
                <a:r>
                  <a:rPr lang="en-US" sz="2800" dirty="0"/>
                  <a:t> of the statement. The negation of a statement has the opposite meaning, as well as the opposite truth value, of the original statement. The negation of a statement </a:t>
                </a:r>
                <a:r>
                  <a:rPr lang="en-US" sz="2800" i="1" dirty="0"/>
                  <a:t>p</a:t>
                </a:r>
                <a:r>
                  <a:rPr lang="en-US" sz="2800" dirty="0"/>
                  <a:t> is </a:t>
                </a:r>
                <a:r>
                  <a:rPr lang="en-US" sz="2800" i="1" dirty="0"/>
                  <a:t>not</a:t>
                </a:r>
                <a:r>
                  <a:rPr lang="en-US" sz="2800" dirty="0"/>
                  <a:t> </a:t>
                </a:r>
                <a:r>
                  <a:rPr lang="en-US" sz="2800" i="1" dirty="0"/>
                  <a:t>p</a:t>
                </a:r>
                <a:r>
                  <a:rPr lang="en-US" sz="2800" dirty="0"/>
                  <a:t> or </a:t>
                </a:r>
                <a14:m>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𝑝</m:t>
                    </m:r>
                  </m:oMath>
                </a14:m>
                <a:r>
                  <a:rPr lang="en-US" sz="2800" dirty="0"/>
                  <a:t>.</a:t>
                </a:r>
                <a:endParaRPr lang="en-US" sz="2800" b="0" i="0" u="none" strike="noStrike" baseline="0" dirty="0"/>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4" y="1707845"/>
                <a:ext cx="10136408" cy="3470212"/>
              </a:xfrm>
              <a:prstGeom prst="rect">
                <a:avLst/>
              </a:prstGeom>
              <a:blipFill>
                <a:blip r:embed="rId2"/>
                <a:stretch>
                  <a:fillRect l="-1203" t="-1757" r="-1624"/>
                </a:stretch>
              </a:blipFill>
            </p:spPr>
            <p:txBody>
              <a:bodyPr/>
              <a:lstStyle/>
              <a:p>
                <a:r>
                  <a:rPr lang="en-IN">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Learn</a:t>
            </a:r>
            <a:endParaRPr lang="en-US" sz="1800" b="0" i="0" u="none" strike="noStrike" baseline="0" dirty="0">
              <a:solidFill>
                <a:srgbClr val="000000"/>
              </a:solidFill>
              <a:latin typeface="Vectipede Bk"/>
            </a:endParaRPr>
          </a:p>
          <a:p>
            <a:r>
              <a:rPr lang="en-US" sz="2800" b="0" dirty="0">
                <a:solidFill>
                  <a:schemeClr val="tx1"/>
                </a:solidFill>
              </a:rPr>
              <a:t>Using Logic </a:t>
            </a:r>
          </a:p>
        </p:txBody>
      </p:sp>
    </p:spTree>
    <p:extLst>
      <p:ext uri="{BB962C8B-B14F-4D97-AF65-F5344CB8AC3E}">
        <p14:creationId xmlns:p14="http://schemas.microsoft.com/office/powerpoint/2010/main" val="1470137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5"/>
                <a:ext cx="10618434" cy="425334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Two or more statements joined by the word </a:t>
                </a:r>
                <a:r>
                  <a:rPr lang="en-US" sz="2800" i="1" dirty="0"/>
                  <a:t>and </a:t>
                </a:r>
                <a:r>
                  <a:rPr lang="en-US" sz="2800" dirty="0"/>
                  <a:t>or </a:t>
                </a:r>
                <a:r>
                  <a:rPr lang="en-US" sz="2800" i="1" dirty="0"/>
                  <a:t>or </a:t>
                </a:r>
                <a:r>
                  <a:rPr lang="en-US" sz="2800" dirty="0"/>
                  <a:t>form a </a:t>
                </a:r>
                <a:r>
                  <a:rPr lang="en-US" sz="2800" b="1" dirty="0">
                    <a:solidFill>
                      <a:schemeClr val="tx1"/>
                    </a:solidFill>
                  </a:rPr>
                  <a:t>compound statement</a:t>
                </a:r>
                <a:r>
                  <a:rPr lang="en-US" sz="2800" dirty="0"/>
                  <a:t>. A compound statement using the word </a:t>
                </a:r>
                <a:r>
                  <a:rPr lang="en-US" sz="2800" i="1" dirty="0"/>
                  <a:t>and </a:t>
                </a:r>
                <a:r>
                  <a:rPr lang="en-US" sz="2800" dirty="0"/>
                  <a:t>is called a </a:t>
                </a:r>
                <a:r>
                  <a:rPr lang="en-US" sz="2800" b="1" dirty="0">
                    <a:solidFill>
                      <a:schemeClr val="tx1"/>
                    </a:solidFill>
                  </a:rPr>
                  <a:t>conjunction</a:t>
                </a:r>
                <a:r>
                  <a:rPr lang="en-US" sz="2800" dirty="0"/>
                  <a:t>. A conjunction is true only when both statements that form it are true. A conjunction is written as </a:t>
                </a:r>
                <a14:m>
                  <m:oMath xmlns:m="http://schemas.openxmlformats.org/officeDocument/2006/math">
                    <m:r>
                      <a:rPr lang="en-US" sz="2800" i="1" dirty="0" smtClean="0">
                        <a:latin typeface="Cambria Math" panose="02040503050406030204" pitchFamily="18" charset="0"/>
                      </a:rPr>
                      <m:t>𝑝</m:t>
                    </m:r>
                  </m:oMath>
                </a14:m>
                <a:r>
                  <a:rPr lang="en-US" sz="2800" i="1" dirty="0"/>
                  <a:t> and </a:t>
                </a:r>
                <a14:m>
                  <m:oMath xmlns:m="http://schemas.openxmlformats.org/officeDocument/2006/math">
                    <m:r>
                      <a:rPr lang="en-US" sz="2800" i="1" dirty="0" smtClean="0">
                        <a:latin typeface="Cambria Math" panose="02040503050406030204" pitchFamily="18" charset="0"/>
                      </a:rPr>
                      <m:t>𝑞</m:t>
                    </m:r>
                  </m:oMath>
                </a14:m>
                <a:r>
                  <a:rPr lang="en-US" sz="2800" i="1" dirty="0"/>
                  <a:t> </a:t>
                </a:r>
                <a:r>
                  <a:rPr lang="en-US" sz="2800" dirty="0"/>
                  <a:t>or </a:t>
                </a:r>
                <a14:m>
                  <m:oMath xmlns:m="http://schemas.openxmlformats.org/officeDocument/2006/math">
                    <m:r>
                      <a:rPr lang="en-US" sz="2800" i="1" dirty="0" smtClean="0">
                        <a:latin typeface="Cambria Math" panose="02040503050406030204" pitchFamily="18" charset="0"/>
                      </a:rPr>
                      <m:t>𝑝</m:t>
                    </m:r>
                    <m:r>
                      <a:rPr lang="en-US" sz="2800" i="1" dirty="0" smtClean="0">
                        <a:latin typeface="Cambria Math" panose="02040503050406030204" pitchFamily="18" charset="0"/>
                      </a:rPr>
                      <m:t>∧</m:t>
                    </m:r>
                    <m:r>
                      <a:rPr lang="en-US" sz="2800" i="1" dirty="0" smtClean="0">
                        <a:latin typeface="Cambria Math" panose="02040503050406030204" pitchFamily="18" charset="0"/>
                      </a:rPr>
                      <m:t>𝑞</m:t>
                    </m:r>
                  </m:oMath>
                </a14:m>
                <a:r>
                  <a:rPr lang="en-US" sz="2800" dirty="0"/>
                  <a:t>. </a:t>
                </a:r>
              </a:p>
              <a:p>
                <a:r>
                  <a:rPr lang="en-US" sz="2800" dirty="0"/>
                  <a:t>A compound statement using the word </a:t>
                </a:r>
                <a:r>
                  <a:rPr lang="en-US" sz="2800" i="1" dirty="0"/>
                  <a:t>or </a:t>
                </a:r>
                <a:r>
                  <a:rPr lang="en-US" sz="2800" dirty="0"/>
                  <a:t>is called a </a:t>
                </a:r>
                <a:r>
                  <a:rPr lang="en-US" sz="2800" b="1" dirty="0">
                    <a:solidFill>
                      <a:schemeClr val="tx1"/>
                    </a:solidFill>
                  </a:rPr>
                  <a:t>disjunction</a:t>
                </a:r>
                <a:r>
                  <a:rPr lang="en-US" sz="2800" dirty="0"/>
                  <a:t>. A disjunction is true if at least one of the statements is true. A disjunction is written as </a:t>
                </a:r>
                <a14:m>
                  <m:oMath xmlns:m="http://schemas.openxmlformats.org/officeDocument/2006/math">
                    <m:r>
                      <a:rPr lang="en-US" sz="2800" i="1" dirty="0" smtClean="0">
                        <a:latin typeface="Cambria Math" panose="02040503050406030204" pitchFamily="18" charset="0"/>
                      </a:rPr>
                      <m:t>𝑝</m:t>
                    </m:r>
                    <m:r>
                      <a:rPr lang="en-US" sz="2800" i="1" dirty="0" smtClean="0">
                        <a:latin typeface="Cambria Math" panose="02040503050406030204" pitchFamily="18" charset="0"/>
                      </a:rPr>
                      <m:t> </m:t>
                    </m:r>
                    <m:r>
                      <a:rPr lang="en-US" sz="2800" i="1" dirty="0" smtClean="0">
                        <a:latin typeface="Cambria Math" panose="02040503050406030204" pitchFamily="18" charset="0"/>
                      </a:rPr>
                      <m:t>𝑜𝑟</m:t>
                    </m:r>
                    <m:r>
                      <a:rPr lang="en-US" sz="2800" i="1" dirty="0" smtClean="0">
                        <a:latin typeface="Cambria Math" panose="02040503050406030204" pitchFamily="18" charset="0"/>
                      </a:rPr>
                      <m:t> </m:t>
                    </m:r>
                    <m:r>
                      <a:rPr lang="en-US" sz="2800" i="1" dirty="0" smtClean="0">
                        <a:latin typeface="Cambria Math" panose="02040503050406030204" pitchFamily="18" charset="0"/>
                      </a:rPr>
                      <m:t>𝑞</m:t>
                    </m:r>
                  </m:oMath>
                </a14:m>
                <a:r>
                  <a:rPr lang="en-US" sz="2800" i="1" dirty="0"/>
                  <a:t> </a:t>
                </a:r>
                <a:r>
                  <a:rPr lang="en-US" sz="2800" dirty="0"/>
                  <a:t>or </a:t>
                </a:r>
                <a14:m>
                  <m:oMath xmlns:m="http://schemas.openxmlformats.org/officeDocument/2006/math">
                    <m:r>
                      <a:rPr lang="en-US" sz="2800" i="1" dirty="0" smtClean="0">
                        <a:latin typeface="Cambria Math" panose="02040503050406030204" pitchFamily="18" charset="0"/>
                      </a:rPr>
                      <m:t>𝑝</m:t>
                    </m:r>
                    <m:r>
                      <a:rPr lang="en-US" sz="2800" i="1" dirty="0" smtClean="0">
                        <a:latin typeface="Cambria Math" panose="02040503050406030204" pitchFamily="18" charset="0"/>
                      </a:rPr>
                      <m:t>∨</m:t>
                    </m:r>
                    <m:r>
                      <a:rPr lang="en-US" sz="2800" i="1" dirty="0" smtClean="0">
                        <a:latin typeface="Cambria Math" panose="02040503050406030204" pitchFamily="18" charset="0"/>
                      </a:rPr>
                      <m:t>𝑞</m:t>
                    </m:r>
                  </m:oMath>
                </a14:m>
                <a:r>
                  <a:rPr lang="en-US" sz="2800" dirty="0"/>
                  <a:t>.</a:t>
                </a:r>
                <a:endParaRPr lang="en-US" sz="2800" b="0" i="0" u="none" strike="noStrike" baseline="0" dirty="0"/>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4" y="1707845"/>
                <a:ext cx="10618434" cy="4253340"/>
              </a:xfrm>
              <a:prstGeom prst="rect">
                <a:avLst/>
              </a:prstGeom>
              <a:blipFill>
                <a:blip r:embed="rId2"/>
                <a:stretch>
                  <a:fillRect l="-1148" t="-1433" r="-402"/>
                </a:stretch>
              </a:blipFill>
            </p:spPr>
            <p:txBody>
              <a:bodyPr/>
              <a:lstStyle/>
              <a:p>
                <a:r>
                  <a:rPr lang="en-IN">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Learn</a:t>
            </a:r>
            <a:endParaRPr lang="en-US" sz="1800" b="0" i="0" u="none" strike="noStrike" baseline="0" dirty="0">
              <a:solidFill>
                <a:srgbClr val="000000"/>
              </a:solidFill>
              <a:latin typeface="Vectipede Bk"/>
            </a:endParaRPr>
          </a:p>
          <a:p>
            <a:r>
              <a:rPr lang="en-US" sz="2800" b="0" dirty="0">
                <a:solidFill>
                  <a:schemeClr val="tx1"/>
                </a:solidFill>
              </a:rPr>
              <a:t>Using Logic </a:t>
            </a:r>
          </a:p>
        </p:txBody>
      </p:sp>
    </p:spTree>
    <p:extLst>
      <p:ext uri="{BB962C8B-B14F-4D97-AF65-F5344CB8AC3E}">
        <p14:creationId xmlns:p14="http://schemas.microsoft.com/office/powerpoint/2010/main" val="480764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Truth Values of Conjunctions</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718461"/>
            <a:ext cx="7955280" cy="431306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Use the statements to write a compound statement for each conjunction. Then find the truth values. Explain your reasoning.</a:t>
            </a:r>
          </a:p>
          <a:p>
            <a:r>
              <a:rPr lang="en-US" sz="2800" i="1" dirty="0"/>
              <a:t>p</a:t>
            </a:r>
            <a:r>
              <a:rPr lang="en-US" sz="2800" dirty="0"/>
              <a:t>: The figure is a trapezoid. </a:t>
            </a:r>
          </a:p>
          <a:p>
            <a:r>
              <a:rPr lang="en-US" sz="2800" i="1" dirty="0"/>
              <a:t>q</a:t>
            </a:r>
            <a:r>
              <a:rPr lang="en-US" sz="2800" dirty="0"/>
              <a:t>: The figure has four congruent sides. </a:t>
            </a:r>
          </a:p>
          <a:p>
            <a:r>
              <a:rPr lang="en-US" sz="2800" i="1" dirty="0"/>
              <a:t>r</a:t>
            </a:r>
            <a:r>
              <a:rPr lang="en-US" sz="2800" dirty="0"/>
              <a:t>: The figure has four right angles.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2908" y="3049956"/>
            <a:ext cx="2789370" cy="2789370"/>
          </a:xfrm>
          <a:prstGeom prst="rect">
            <a:avLst/>
          </a:prstGeom>
        </p:spPr>
      </p:pic>
    </p:spTree>
    <p:extLst>
      <p:ext uri="{BB962C8B-B14F-4D97-AF65-F5344CB8AC3E}">
        <p14:creationId xmlns:p14="http://schemas.microsoft.com/office/powerpoint/2010/main" val="2182851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Truth Values of Conjunctions</a:t>
            </a:r>
          </a:p>
        </p:txBody>
      </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718461"/>
                <a:ext cx="7432843" cy="404929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a. </a:t>
                </a:r>
                <a14:m>
                  <m:oMath xmlns:m="http://schemas.openxmlformats.org/officeDocument/2006/math">
                    <m:r>
                      <a:rPr lang="en-IN" sz="2800" b="1" i="1" dirty="0" smtClean="0">
                        <a:solidFill>
                          <a:schemeClr val="tx1"/>
                        </a:solidFill>
                        <a:latin typeface="Cambria Math" panose="02040503050406030204" pitchFamily="18" charset="0"/>
                      </a:rPr>
                      <m:t>𝒑</m:t>
                    </m:r>
                  </m:oMath>
                </a14:m>
                <a:r>
                  <a:rPr lang="en-IN" sz="2800" b="1" i="1" dirty="0">
                    <a:solidFill>
                      <a:schemeClr val="tx1"/>
                    </a:solidFill>
                  </a:rPr>
                  <a:t> </a:t>
                </a:r>
                <a:r>
                  <a:rPr lang="en-IN" sz="2800" b="1" dirty="0">
                    <a:solidFill>
                      <a:schemeClr val="tx1"/>
                    </a:solidFill>
                  </a:rPr>
                  <a:t>and </a:t>
                </a:r>
                <a14:m>
                  <m:oMath xmlns:m="http://schemas.openxmlformats.org/officeDocument/2006/math">
                    <m:r>
                      <a:rPr lang="en-IN" sz="2800" b="1" i="1" dirty="0" smtClean="0">
                        <a:solidFill>
                          <a:schemeClr val="tx1"/>
                        </a:solidFill>
                        <a:latin typeface="Cambria Math" panose="02040503050406030204" pitchFamily="18" charset="0"/>
                      </a:rPr>
                      <m:t>𝒓</m:t>
                    </m:r>
                  </m:oMath>
                </a14:m>
                <a:r>
                  <a:rPr lang="en-IN" sz="2800" b="1" i="1" dirty="0"/>
                  <a:t> </a:t>
                </a:r>
                <a:endParaRPr lang="en-IN" sz="2800" dirty="0"/>
              </a:p>
              <a:p>
                <a14:m>
                  <m:oMath xmlns:m="http://schemas.openxmlformats.org/officeDocument/2006/math">
                    <m:r>
                      <a:rPr lang="en-US" sz="2800" i="1" dirty="0" smtClean="0">
                        <a:latin typeface="Cambria Math" panose="02040503050406030204" pitchFamily="18" charset="0"/>
                      </a:rPr>
                      <m:t>𝑝</m:t>
                    </m:r>
                  </m:oMath>
                </a14:m>
                <a:r>
                  <a:rPr lang="en-US" sz="2800" i="1" dirty="0"/>
                  <a:t> </a:t>
                </a:r>
                <a:r>
                  <a:rPr lang="en-US" sz="2800" dirty="0"/>
                  <a:t>and </a:t>
                </a:r>
                <a14:m>
                  <m:oMath xmlns:m="http://schemas.openxmlformats.org/officeDocument/2006/math">
                    <m:r>
                      <a:rPr lang="en-US" sz="2800" i="1" dirty="0" smtClean="0">
                        <a:latin typeface="Cambria Math" panose="02040503050406030204" pitchFamily="18" charset="0"/>
                      </a:rPr>
                      <m:t>𝑟</m:t>
                    </m:r>
                  </m:oMath>
                </a14:m>
                <a:r>
                  <a:rPr lang="en-US" sz="2800" dirty="0"/>
                  <a:t>: The figure is a trapezoid, and the figure has four right angles. Although </a:t>
                </a:r>
                <a14:m>
                  <m:oMath xmlns:m="http://schemas.openxmlformats.org/officeDocument/2006/math">
                    <m:r>
                      <a:rPr lang="en-US" sz="2800" i="1" dirty="0" smtClean="0">
                        <a:latin typeface="Cambria Math" panose="02040503050406030204" pitchFamily="18" charset="0"/>
                      </a:rPr>
                      <m:t>𝑟</m:t>
                    </m:r>
                  </m:oMath>
                </a14:m>
                <a:r>
                  <a:rPr lang="en-US" sz="2800" dirty="0"/>
                  <a:t> is true, </a:t>
                </a:r>
                <a:r>
                  <a:rPr lang="en-US" sz="2800" i="1" dirty="0"/>
                  <a:t>p</a:t>
                </a:r>
                <a:r>
                  <a:rPr lang="en-US" sz="2800" dirty="0"/>
                  <a:t> is false. So, </a:t>
                </a:r>
                <a14:m>
                  <m:oMath xmlns:m="http://schemas.openxmlformats.org/officeDocument/2006/math">
                    <m:r>
                      <a:rPr lang="en-US" sz="2800" i="1" dirty="0" smtClean="0">
                        <a:latin typeface="Cambria Math" panose="02040503050406030204" pitchFamily="18" charset="0"/>
                      </a:rPr>
                      <m:t>𝑝</m:t>
                    </m:r>
                  </m:oMath>
                </a14:m>
                <a:r>
                  <a:rPr lang="en-US" sz="2800" i="1" dirty="0"/>
                  <a:t> and </a:t>
                </a:r>
                <a14:m>
                  <m:oMath xmlns:m="http://schemas.openxmlformats.org/officeDocument/2006/math">
                    <m:r>
                      <a:rPr lang="en-US" sz="2800" i="1" dirty="0" smtClean="0">
                        <a:latin typeface="Cambria Math" panose="02040503050406030204" pitchFamily="18" charset="0"/>
                      </a:rPr>
                      <m:t>𝑟</m:t>
                    </m:r>
                  </m:oMath>
                </a14:m>
                <a:r>
                  <a:rPr lang="en-US" sz="2800" i="1" dirty="0"/>
                  <a:t> </a:t>
                </a:r>
                <a:r>
                  <a:rPr lang="en-US" sz="2800" dirty="0"/>
                  <a:t>is false.</a:t>
                </a:r>
              </a:p>
              <a:p>
                <a:r>
                  <a:rPr lang="en-IN" sz="2800" b="1" dirty="0">
                    <a:solidFill>
                      <a:schemeClr val="tx1"/>
                    </a:solidFill>
                  </a:rPr>
                  <a:t>b. </a:t>
                </a:r>
                <a14:m>
                  <m:oMath xmlns:m="http://schemas.openxmlformats.org/officeDocument/2006/math">
                    <m:r>
                      <a:rPr lang="en-IN" sz="2800" b="1" i="1" dirty="0" smtClean="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𝒑</m:t>
                    </m:r>
                    <m:r>
                      <a:rPr lang="en-IN" sz="2800" b="1" i="1" dirty="0" smtClean="0">
                        <a:solidFill>
                          <a:schemeClr val="tx1"/>
                        </a:solidFill>
                        <a:latin typeface="Cambria Math" panose="02040503050406030204" pitchFamily="18" charset="0"/>
                      </a:rPr>
                      <m:t>∧</m:t>
                    </m:r>
                    <m:r>
                      <a:rPr lang="en-IN" sz="2800" b="1" i="1" dirty="0" smtClean="0">
                        <a:solidFill>
                          <a:schemeClr val="tx1"/>
                        </a:solidFill>
                        <a:latin typeface="Cambria Math" panose="02040503050406030204" pitchFamily="18" charset="0"/>
                      </a:rPr>
                      <m:t>𝒒</m:t>
                    </m:r>
                  </m:oMath>
                </a14:m>
                <a:r>
                  <a:rPr lang="en-IN" sz="2800" b="1" i="1" dirty="0">
                    <a:solidFill>
                      <a:schemeClr val="tx1"/>
                    </a:solidFill>
                  </a:rPr>
                  <a:t> </a:t>
                </a:r>
                <a:endParaRPr lang="en-IN" sz="2800" dirty="0">
                  <a:solidFill>
                    <a:schemeClr val="tx1"/>
                  </a:solidFill>
                </a:endParaRPr>
              </a:p>
              <a:p>
                <a14:m>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𝑝</m:t>
                    </m:r>
                    <m:r>
                      <a:rPr lang="en-US" sz="2800" i="1" dirty="0" smtClean="0">
                        <a:latin typeface="Cambria Math" panose="02040503050406030204" pitchFamily="18" charset="0"/>
                      </a:rPr>
                      <m:t>∧</m:t>
                    </m:r>
                    <m:r>
                      <a:rPr lang="en-US" sz="2800" i="1" dirty="0" smtClean="0">
                        <a:latin typeface="Cambria Math" panose="02040503050406030204" pitchFamily="18" charset="0"/>
                      </a:rPr>
                      <m:t>𝑞</m:t>
                    </m:r>
                  </m:oMath>
                </a14:m>
                <a:r>
                  <a:rPr lang="en-US" sz="2800" dirty="0"/>
                  <a:t>: The figure is not a trapezoid, and the figure has four congruent sides. Both </a:t>
                </a:r>
                <a14:m>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𝑝</m:t>
                    </m:r>
                  </m:oMath>
                </a14:m>
                <a:r>
                  <a:rPr lang="en-US" sz="2800" i="1" dirty="0"/>
                  <a:t> </a:t>
                </a:r>
                <a:r>
                  <a:rPr lang="en-US" sz="2800" dirty="0"/>
                  <a:t>and </a:t>
                </a:r>
                <a:r>
                  <a:rPr lang="en-US" sz="2800" i="1" dirty="0"/>
                  <a:t>q </a:t>
                </a:r>
                <a:r>
                  <a:rPr lang="en-US" sz="2800" dirty="0"/>
                  <a:t>are true, so </a:t>
                </a:r>
                <a14:m>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𝑝</m:t>
                    </m:r>
                    <m:r>
                      <a:rPr lang="en-US" sz="2800" i="1" dirty="0" smtClean="0">
                        <a:latin typeface="Cambria Math" panose="02040503050406030204" pitchFamily="18" charset="0"/>
                      </a:rPr>
                      <m:t>∧</m:t>
                    </m:r>
                    <m:r>
                      <a:rPr lang="en-US" sz="2800" i="1" dirty="0" smtClean="0">
                        <a:latin typeface="Cambria Math" panose="02040503050406030204" pitchFamily="18" charset="0"/>
                      </a:rPr>
                      <m:t>𝑞</m:t>
                    </m:r>
                  </m:oMath>
                </a14:m>
                <a:r>
                  <a:rPr lang="en-US" sz="2800" i="1" dirty="0"/>
                  <a:t> </a:t>
                </a:r>
                <a:r>
                  <a:rPr lang="en-US" sz="2800" dirty="0"/>
                  <a:t>is true.</a:t>
                </a:r>
                <a:endParaRPr lang="en-US" sz="2800" b="1" dirty="0">
                  <a:solidFill>
                    <a:schemeClr val="tx1"/>
                  </a:solidFill>
                </a:endParaRPr>
              </a:p>
            </p:txBody>
          </p:sp>
        </mc:Choice>
        <mc:Fallback xmlns="">
          <p:sp>
            <p:nvSpPr>
              <p:cNvPr id="18" name="Content Placeholder 2">
                <a:extLst>
                  <a:ext uri="{FF2B5EF4-FFF2-40B4-BE49-F238E27FC236}">
                    <a16:creationId xmlns:a16="http://schemas.microsoft.com/office/drawing/2014/main" id="{66BD4E7D-0912-754B-9237-13B457F2A578}"/>
                  </a:ext>
                </a:extLst>
              </p:cNvPr>
              <p:cNvSpPr txBox="1">
                <a:spLocks noRot="1" noChangeAspect="1" noMove="1" noResize="1" noEditPoints="1" noAdjustHandles="1" noChangeArrowheads="1" noChangeShapeType="1" noTextEdit="1"/>
              </p:cNvSpPr>
              <p:nvPr/>
            </p:nvSpPr>
            <p:spPr>
              <a:xfrm>
                <a:off x="459873" y="1718461"/>
                <a:ext cx="7432843" cy="4049293"/>
              </a:xfrm>
              <a:prstGeom prst="rect">
                <a:avLst/>
              </a:prstGeom>
              <a:blipFill>
                <a:blip r:embed="rId2"/>
                <a:stretch>
                  <a:fillRect l="-1639" t="-1657" r="-2951" b="-2108"/>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47422299-3D6F-4C53-956E-B3859B01CF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1683" y="2421653"/>
            <a:ext cx="2642907" cy="2642907"/>
          </a:xfrm>
          <a:prstGeom prst="rect">
            <a:avLst/>
          </a:prstGeom>
        </p:spPr>
      </p:pic>
    </p:spTree>
    <p:extLst>
      <p:ext uri="{BB962C8B-B14F-4D97-AF65-F5344CB8AC3E}">
        <p14:creationId xmlns:p14="http://schemas.microsoft.com/office/powerpoint/2010/main" val="3672421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2</a:t>
            </a:r>
            <a:endParaRPr lang="en-US" sz="2800" dirty="0">
              <a:solidFill>
                <a:srgbClr val="33175A"/>
              </a:solidFill>
            </a:endParaRPr>
          </a:p>
          <a:p>
            <a:r>
              <a:rPr lang="en-US" sz="2800" b="0" dirty="0">
                <a:solidFill>
                  <a:schemeClr val="tx1"/>
                </a:solidFill>
              </a:rPr>
              <a:t>Truth Values of Disjunctions</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7" y="1774225"/>
                <a:ext cx="9371335" cy="327256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Use the statements to write a compound statement for the disjunction </a:t>
                </a:r>
                <a14:m>
                  <m:oMath xmlns:m="http://schemas.openxmlformats.org/officeDocument/2006/math">
                    <m:r>
                      <a:rPr lang="en-US" sz="2800" b="1" i="1" dirty="0" smtClean="0">
                        <a:solidFill>
                          <a:schemeClr val="tx1"/>
                        </a:solidFill>
                        <a:latin typeface="Cambria Math" panose="02040503050406030204" pitchFamily="18" charset="0"/>
                      </a:rPr>
                      <m:t>𝒑</m:t>
                    </m:r>
                    <m:r>
                      <a:rPr lang="en-US" sz="2800" b="1" i="1" dirty="0">
                        <a:solidFill>
                          <a:schemeClr val="tx1"/>
                        </a:solidFill>
                        <a:latin typeface="Cambria Math" panose="02040503050406030204" pitchFamily="18" charset="0"/>
                      </a:rPr>
                      <m:t>∨ ∼</m:t>
                    </m:r>
                    <m:r>
                      <a:rPr lang="en-US" sz="2800" b="1" i="1" dirty="0">
                        <a:solidFill>
                          <a:schemeClr val="tx1"/>
                        </a:solidFill>
                        <a:latin typeface="Cambria Math" panose="02040503050406030204" pitchFamily="18" charset="0"/>
                      </a:rPr>
                      <m:t>𝒓</m:t>
                    </m:r>
                  </m:oMath>
                </a14:m>
                <a:r>
                  <a:rPr lang="en-US" sz="2800" b="1" dirty="0">
                    <a:solidFill>
                      <a:schemeClr val="tx1"/>
                    </a:solidFill>
                  </a:rPr>
                  <a:t>. Then find its truth value. Explain your reasoning.</a:t>
                </a:r>
              </a:p>
              <a:p>
                <a:r>
                  <a:rPr lang="en-US" sz="2800" b="1" i="1" dirty="0">
                    <a:solidFill>
                      <a:schemeClr val="tx1"/>
                    </a:solidFill>
                  </a:rPr>
                  <a:t>p</a:t>
                </a:r>
                <a:r>
                  <a:rPr lang="en-US" sz="2800" b="1" dirty="0">
                    <a:solidFill>
                      <a:schemeClr val="tx1"/>
                    </a:solidFill>
                  </a:rPr>
                  <a:t>: </a:t>
                </a:r>
                <a14:m>
                  <m:oMath xmlns:m="http://schemas.openxmlformats.org/officeDocument/2006/math">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𝑨𝑩𝑪</m:t>
                    </m:r>
                  </m:oMath>
                </a14:m>
                <a:r>
                  <a:rPr lang="en-US" sz="2800" b="1" i="1" dirty="0">
                    <a:solidFill>
                      <a:schemeClr val="tx1"/>
                    </a:solidFill>
                  </a:rPr>
                  <a:t> </a:t>
                </a:r>
                <a:r>
                  <a:rPr lang="en-US" sz="2800" b="1" dirty="0">
                    <a:solidFill>
                      <a:schemeClr val="tx1"/>
                    </a:solidFill>
                  </a:rPr>
                  <a:t>and </a:t>
                </a:r>
                <a14:m>
                  <m:oMath xmlns:m="http://schemas.openxmlformats.org/officeDocument/2006/math">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𝑪𝑩𝑫</m:t>
                    </m:r>
                  </m:oMath>
                </a14:m>
                <a:r>
                  <a:rPr lang="en-US" sz="2800" b="1" i="1" dirty="0">
                    <a:solidFill>
                      <a:schemeClr val="tx1"/>
                    </a:solidFill>
                  </a:rPr>
                  <a:t> </a:t>
                </a:r>
                <a:r>
                  <a:rPr lang="en-US" sz="2800" b="1" dirty="0">
                    <a:solidFill>
                      <a:schemeClr val="tx1"/>
                    </a:solidFill>
                  </a:rPr>
                  <a:t>are complementary. </a:t>
                </a:r>
                <a:endParaRPr lang="en-US" sz="2800" dirty="0">
                  <a:solidFill>
                    <a:schemeClr val="tx1"/>
                  </a:solidFill>
                </a:endParaRPr>
              </a:p>
              <a:p>
                <a:r>
                  <a:rPr lang="en-US" sz="2800" b="1" i="1" dirty="0">
                    <a:solidFill>
                      <a:schemeClr val="tx1"/>
                    </a:solidFill>
                  </a:rPr>
                  <a:t>q</a:t>
                </a:r>
                <a:r>
                  <a:rPr lang="en-US" sz="2800" b="1" dirty="0">
                    <a:solidFill>
                      <a:schemeClr val="tx1"/>
                    </a:solidFill>
                  </a:rPr>
                  <a:t>: </a:t>
                </a:r>
                <a14:m>
                  <m:oMath xmlns:m="http://schemas.openxmlformats.org/officeDocument/2006/math">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𝑨𝑩𝑪</m:t>
                    </m:r>
                  </m:oMath>
                </a14:m>
                <a:r>
                  <a:rPr lang="en-US" sz="2800" b="1" i="1" dirty="0">
                    <a:solidFill>
                      <a:schemeClr val="tx1"/>
                    </a:solidFill>
                  </a:rPr>
                  <a:t> </a:t>
                </a:r>
                <a:r>
                  <a:rPr lang="en-US" sz="2800" b="1" dirty="0">
                    <a:solidFill>
                      <a:schemeClr val="tx1"/>
                    </a:solidFill>
                  </a:rPr>
                  <a:t>and </a:t>
                </a:r>
                <a14:m>
                  <m:oMath xmlns:m="http://schemas.openxmlformats.org/officeDocument/2006/math">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𝑪𝑩𝑫</m:t>
                    </m:r>
                  </m:oMath>
                </a14:m>
                <a:r>
                  <a:rPr lang="en-US" sz="2800" b="1" i="1" dirty="0">
                    <a:solidFill>
                      <a:schemeClr val="tx1"/>
                    </a:solidFill>
                  </a:rPr>
                  <a:t> </a:t>
                </a:r>
                <a:r>
                  <a:rPr lang="en-US" sz="2800" b="1" dirty="0">
                    <a:solidFill>
                      <a:schemeClr val="tx1"/>
                    </a:solidFill>
                  </a:rPr>
                  <a:t>are vertical angles. </a:t>
                </a:r>
                <a:endParaRPr lang="en-US" sz="2800" dirty="0">
                  <a:solidFill>
                    <a:schemeClr val="tx1"/>
                  </a:solidFill>
                </a:endParaRPr>
              </a:p>
              <a:p>
                <a:r>
                  <a:rPr lang="en-IN" sz="2800" b="1" i="1" dirty="0">
                    <a:solidFill>
                      <a:schemeClr val="tx1"/>
                    </a:solidFill>
                  </a:rPr>
                  <a:t>r</a:t>
                </a:r>
                <a:r>
                  <a:rPr lang="en-IN" sz="2800" b="1" dirty="0">
                    <a:solidFill>
                      <a:schemeClr val="tx1"/>
                    </a:solidFill>
                  </a:rPr>
                  <a:t>:  </a:t>
                </a:r>
                <a14:m>
                  <m:oMath xmlns:m="http://schemas.openxmlformats.org/officeDocument/2006/math">
                    <m:acc>
                      <m:accPr>
                        <m:chr m:val="̅"/>
                        <m:ctrlPr>
                          <a:rPr lang="en-IN" sz="2800" b="1" i="1" smtClean="0">
                            <a:solidFill>
                              <a:schemeClr val="tx1"/>
                            </a:solidFill>
                            <a:latin typeface="Cambria Math" panose="02040503050406030204" pitchFamily="18" charset="0"/>
                          </a:rPr>
                        </m:ctrlPr>
                      </m:accPr>
                      <m:e>
                        <m:r>
                          <a:rPr lang="en-US" sz="2800" b="1" i="1" smtClean="0">
                            <a:solidFill>
                              <a:schemeClr val="tx1"/>
                            </a:solidFill>
                            <a:latin typeface="Cambria Math" panose="02040503050406030204" pitchFamily="18" charset="0"/>
                          </a:rPr>
                          <m:t>𝑨𝑩</m:t>
                        </m:r>
                      </m:e>
                    </m:acc>
                    <m:r>
                      <a:rPr lang="en-IN" sz="2800" b="1" i="1" dirty="0" smtClean="0">
                        <a:solidFill>
                          <a:schemeClr val="tx1"/>
                        </a:solidFill>
                        <a:latin typeface="Cambria Math" panose="02040503050406030204" pitchFamily="18" charset="0"/>
                      </a:rPr>
                      <m:t>≅</m:t>
                    </m:r>
                    <m:acc>
                      <m:accPr>
                        <m:chr m:val="̅"/>
                        <m:ctrlPr>
                          <a:rPr lang="en-IN" sz="2800" b="1" i="1">
                            <a:solidFill>
                              <a:schemeClr val="tx1"/>
                            </a:solidFill>
                            <a:latin typeface="Cambria Math" panose="02040503050406030204" pitchFamily="18" charset="0"/>
                          </a:rPr>
                        </m:ctrlPr>
                      </m:accPr>
                      <m:e>
                        <m:r>
                          <a:rPr lang="en-US" sz="2800" b="1" i="1">
                            <a:solidFill>
                              <a:schemeClr val="tx1"/>
                            </a:solidFill>
                            <a:latin typeface="Cambria Math" panose="02040503050406030204" pitchFamily="18" charset="0"/>
                          </a:rPr>
                          <m:t>𝑩</m:t>
                        </m:r>
                        <m:r>
                          <a:rPr lang="en-US" sz="2800" b="1" i="1" smtClean="0">
                            <a:solidFill>
                              <a:schemeClr val="tx1"/>
                            </a:solidFill>
                            <a:latin typeface="Cambria Math" panose="02040503050406030204" pitchFamily="18" charset="0"/>
                          </a:rPr>
                          <m:t>𝑫</m:t>
                        </m:r>
                      </m:e>
                    </m:acc>
                  </m:oMath>
                </a14:m>
                <a:endParaRPr lang="en-US" sz="2800" b="1" i="0" u="none" strike="noStrike" baseline="0" dirty="0">
                  <a:solidFill>
                    <a:schemeClr val="tx1"/>
                  </a:solidFill>
                </a:endParaRPr>
              </a:p>
            </p:txBody>
          </p:sp>
        </mc:Choice>
        <mc:Fallback xmlns="">
          <p:sp>
            <p:nvSpPr>
              <p:cNvPr id="9" name="Content Placeholder 2">
                <a:extLst>
                  <a:ext uri="{FF2B5EF4-FFF2-40B4-BE49-F238E27FC236}">
                    <a16:creationId xmlns:a16="http://schemas.microsoft.com/office/drawing/2014/main" id="{0200E8A8-CE53-D245-9987-63340DF3D0A1}"/>
                  </a:ext>
                </a:extLst>
              </p:cNvPr>
              <p:cNvSpPr txBox="1">
                <a:spLocks noRot="1" noChangeAspect="1" noMove="1" noResize="1" noEditPoints="1" noAdjustHandles="1" noChangeArrowheads="1" noChangeShapeType="1" noTextEdit="1"/>
              </p:cNvSpPr>
              <p:nvPr/>
            </p:nvSpPr>
            <p:spPr>
              <a:xfrm>
                <a:off x="478517" y="1774225"/>
                <a:ext cx="9371335" cy="3272560"/>
              </a:xfrm>
              <a:prstGeom prst="rect">
                <a:avLst/>
              </a:prstGeom>
              <a:blipFill>
                <a:blip r:embed="rId2"/>
                <a:stretch>
                  <a:fillRect l="-1300" t="-1862" b="-186"/>
                </a:stretch>
              </a:blipFill>
            </p:spPr>
            <p:txBody>
              <a:bodyPr/>
              <a:lstStyle/>
              <a:p>
                <a:r>
                  <a:rPr lang="en-US">
                    <a:noFill/>
                  </a:rPr>
                  <a:t> </a:t>
                </a:r>
              </a:p>
            </p:txBody>
          </p:sp>
        </mc:Fallback>
      </mc:AlternateContent>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6716" y="4737145"/>
            <a:ext cx="3222103" cy="1386728"/>
          </a:xfrm>
          <a:prstGeom prst="rect">
            <a:avLst/>
          </a:prstGeom>
        </p:spPr>
      </p:pic>
    </p:spTree>
    <p:extLst>
      <p:ext uri="{BB962C8B-B14F-4D97-AF65-F5344CB8AC3E}">
        <p14:creationId xmlns:p14="http://schemas.microsoft.com/office/powerpoint/2010/main" val="3728619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2</a:t>
            </a:r>
            <a:endParaRPr lang="en-US" sz="2800" dirty="0">
              <a:solidFill>
                <a:srgbClr val="33175A"/>
              </a:solidFill>
            </a:endParaRPr>
          </a:p>
          <a:p>
            <a:r>
              <a:rPr lang="en-US" sz="2800" b="0" dirty="0">
                <a:solidFill>
                  <a:schemeClr val="tx1"/>
                </a:solidFill>
              </a:rPr>
              <a:t>Truth Values of Disjunctions</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8" y="1774225"/>
                <a:ext cx="7575236" cy="367700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US" sz="2800" i="1" dirty="0" smtClean="0">
                        <a:latin typeface="Cambria Math" panose="02040503050406030204" pitchFamily="18" charset="0"/>
                      </a:rPr>
                      <m:t>𝑝</m:t>
                    </m:r>
                    <m:r>
                      <a:rPr lang="en-US" sz="2800" i="1" dirty="0" smtClean="0">
                        <a:latin typeface="Cambria Math" panose="02040503050406030204" pitchFamily="18" charset="0"/>
                      </a:rPr>
                      <m:t>∨ ∼</m:t>
                    </m:r>
                    <m:r>
                      <a:rPr lang="en-US" sz="2800" i="1" dirty="0" smtClean="0">
                        <a:latin typeface="Cambria Math" panose="02040503050406030204" pitchFamily="18" charset="0"/>
                      </a:rPr>
                      <m:t>𝑟</m:t>
                    </m:r>
                    <m:r>
                      <a:rPr lang="en-US" sz="2800" i="1" dirty="0" smtClean="0">
                        <a:latin typeface="Cambria Math" panose="02040503050406030204" pitchFamily="18" charset="0"/>
                      </a:rPr>
                      <m:t>: ∠</m:t>
                    </m:r>
                    <m:r>
                      <a:rPr lang="en-US" sz="2800" i="1" dirty="0" smtClean="0">
                        <a:latin typeface="Cambria Math" panose="02040503050406030204" pitchFamily="18" charset="0"/>
                      </a:rPr>
                      <m:t>𝐴𝐵𝐶</m:t>
                    </m:r>
                  </m:oMath>
                </a14:m>
                <a:r>
                  <a:rPr lang="en-US" sz="2800" i="1" dirty="0"/>
                  <a:t> </a:t>
                </a:r>
                <a:r>
                  <a:rPr lang="en-US" sz="2800" dirty="0"/>
                  <a:t>and </a:t>
                </a:r>
                <a14:m>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𝐶𝐵𝐷</m:t>
                    </m:r>
                  </m:oMath>
                </a14:m>
                <a:r>
                  <a:rPr lang="en-US" sz="2800" i="1" dirty="0"/>
                  <a:t> </a:t>
                </a:r>
                <a:r>
                  <a:rPr lang="en-US" sz="2800" dirty="0"/>
                  <a:t>are complementary, or </a:t>
                </a:r>
                <a14:m>
                  <m:oMath xmlns:m="http://schemas.openxmlformats.org/officeDocument/2006/math">
                    <m:acc>
                      <m:accPr>
                        <m:chr m:val="̅"/>
                        <m:ctrlPr>
                          <a:rPr lang="en-IN" sz="2800" i="1">
                            <a:latin typeface="Cambria Math" panose="02040503050406030204" pitchFamily="18" charset="0"/>
                          </a:rPr>
                        </m:ctrlPr>
                      </m:accPr>
                      <m:e>
                        <m:r>
                          <a:rPr lang="en-US" sz="2800" b="0" i="1" smtClean="0">
                            <a:latin typeface="Cambria Math" panose="02040503050406030204" pitchFamily="18" charset="0"/>
                          </a:rPr>
                          <m:t>𝐴𝐵</m:t>
                        </m:r>
                      </m:e>
                    </m:acc>
                  </m:oMath>
                </a14:m>
                <a:r>
                  <a:rPr lang="en-US" sz="2800" i="1" dirty="0"/>
                  <a:t> </a:t>
                </a:r>
                <a:r>
                  <a:rPr lang="en-US" sz="2800" dirty="0"/>
                  <a:t>and </a:t>
                </a:r>
                <a14:m>
                  <m:oMath xmlns:m="http://schemas.openxmlformats.org/officeDocument/2006/math">
                    <m:acc>
                      <m:accPr>
                        <m:chr m:val="̅"/>
                        <m:ctrlPr>
                          <a:rPr lang="en-IN" sz="2800" i="1" smtClean="0">
                            <a:solidFill>
                              <a:schemeClr val="tx2"/>
                            </a:solidFill>
                            <a:latin typeface="Cambria Math" panose="02040503050406030204" pitchFamily="18" charset="0"/>
                          </a:rPr>
                        </m:ctrlPr>
                      </m:accPr>
                      <m:e>
                        <m:r>
                          <a:rPr lang="en-US" sz="2800" b="0" i="1">
                            <a:solidFill>
                              <a:schemeClr val="tx2"/>
                            </a:solidFill>
                            <a:latin typeface="Cambria Math" panose="02040503050406030204" pitchFamily="18" charset="0"/>
                          </a:rPr>
                          <m:t>𝐵𝐷</m:t>
                        </m:r>
                      </m:e>
                    </m:acc>
                  </m:oMath>
                </a14:m>
                <a:r>
                  <a:rPr lang="en-US" sz="2800" i="1" dirty="0"/>
                  <a:t> </a:t>
                </a:r>
                <a:r>
                  <a:rPr lang="en-US" sz="2800" dirty="0"/>
                  <a:t>are not congruent. </a:t>
                </a:r>
              </a:p>
              <a:p>
                <a14:m>
                  <m:oMath xmlns:m="http://schemas.openxmlformats.org/officeDocument/2006/math">
                    <m:r>
                      <a:rPr lang="en-US" sz="2800" i="1" dirty="0" smtClean="0">
                        <a:latin typeface="Cambria Math" panose="02040503050406030204" pitchFamily="18" charset="0"/>
                      </a:rPr>
                      <m:t>𝑝</m:t>
                    </m:r>
                    <m:r>
                      <a:rPr lang="en-US" sz="2800" i="1" dirty="0" smtClean="0">
                        <a:latin typeface="Cambria Math" panose="02040503050406030204" pitchFamily="18" charset="0"/>
                      </a:rPr>
                      <m:t> ∨ ∼</m:t>
                    </m:r>
                    <m:r>
                      <a:rPr lang="en-US" sz="2800" i="1" dirty="0" smtClean="0">
                        <a:latin typeface="Cambria Math" panose="02040503050406030204" pitchFamily="18" charset="0"/>
                      </a:rPr>
                      <m:t>𝑟</m:t>
                    </m:r>
                  </m:oMath>
                </a14:m>
                <a:r>
                  <a:rPr lang="en-US" sz="2800" i="1" dirty="0"/>
                  <a:t> </a:t>
                </a:r>
                <a:r>
                  <a:rPr lang="en-US" sz="2800" dirty="0"/>
                  <a:t>is false, because </a:t>
                </a:r>
                <a14:m>
                  <m:oMath xmlns:m="http://schemas.openxmlformats.org/officeDocument/2006/math">
                    <m:r>
                      <a:rPr lang="en-US" sz="2800" i="1" dirty="0" smtClean="0">
                        <a:latin typeface="Cambria Math" panose="02040503050406030204" pitchFamily="18" charset="0"/>
                      </a:rPr>
                      <m:t>𝑝</m:t>
                    </m:r>
                  </m:oMath>
                </a14:m>
                <a:r>
                  <a:rPr lang="en-US" sz="2800" i="1" dirty="0"/>
                  <a:t> </a:t>
                </a:r>
                <a:r>
                  <a:rPr lang="en-US" sz="2800" dirty="0"/>
                  <a:t>is false and </a:t>
                </a:r>
                <a14:m>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𝑟</m:t>
                    </m:r>
                  </m:oMath>
                </a14:m>
                <a:r>
                  <a:rPr lang="en-US" sz="2800" i="1" dirty="0"/>
                  <a:t> </a:t>
                </a:r>
                <a:r>
                  <a:rPr lang="en-US" sz="2800" dirty="0"/>
                  <a:t>is false. </a:t>
                </a:r>
                <a:endParaRPr lang="en-US" sz="2800" b="1" i="0" u="none" strike="noStrike" baseline="0" dirty="0"/>
              </a:p>
            </p:txBody>
          </p:sp>
        </mc:Choice>
        <mc:Fallback xmlns="">
          <p:sp>
            <p:nvSpPr>
              <p:cNvPr id="9" name="Content Placeholder 2">
                <a:extLst>
                  <a:ext uri="{FF2B5EF4-FFF2-40B4-BE49-F238E27FC236}">
                    <a16:creationId xmlns:a16="http://schemas.microsoft.com/office/drawing/2014/main" id="{0200E8A8-CE53-D245-9987-63340DF3D0A1}"/>
                  </a:ext>
                </a:extLst>
              </p:cNvPr>
              <p:cNvSpPr txBox="1">
                <a:spLocks noRot="1" noChangeAspect="1" noMove="1" noResize="1" noEditPoints="1" noAdjustHandles="1" noChangeArrowheads="1" noChangeShapeType="1" noTextEdit="1"/>
              </p:cNvSpPr>
              <p:nvPr/>
            </p:nvSpPr>
            <p:spPr>
              <a:xfrm>
                <a:off x="478518" y="1774225"/>
                <a:ext cx="7575236" cy="3677006"/>
              </a:xfrm>
              <a:prstGeom prst="rect">
                <a:avLst/>
              </a:prstGeom>
              <a:blipFill>
                <a:blip r:embed="rId2"/>
                <a:stretch>
                  <a:fillRect l="-1609" t="-1658" r="-483"/>
                </a:stretch>
              </a:blipFill>
            </p:spPr>
            <p:txBody>
              <a:bodyPr/>
              <a:lstStyle/>
              <a:p>
                <a:r>
                  <a:rPr lang="en-IN">
                    <a:noFill/>
                  </a:rPr>
                  <a:t> </a:t>
                </a:r>
              </a:p>
            </p:txBody>
          </p:sp>
        </mc:Fallback>
      </mc:AlternateContent>
    </p:spTree>
    <p:extLst>
      <p:ext uri="{BB962C8B-B14F-4D97-AF65-F5344CB8AC3E}">
        <p14:creationId xmlns:p14="http://schemas.microsoft.com/office/powerpoint/2010/main" val="2419172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33175A"/>
                </a:solidFill>
              </a:rPr>
            </a:br>
            <a:r>
              <a:rPr lang="en-US" sz="2800" b="0" dirty="0">
                <a:solidFill>
                  <a:schemeClr val="tx1"/>
                </a:solidFill>
              </a:rPr>
              <a:t>Conditionals</a:t>
            </a:r>
          </a:p>
        </p:txBody>
      </p:sp>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8" y="1774223"/>
            <a:ext cx="9069928" cy="439118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A </a:t>
            </a:r>
            <a:r>
              <a:rPr lang="en-US" sz="2800" b="1" dirty="0">
                <a:solidFill>
                  <a:schemeClr val="tx1"/>
                </a:solidFill>
              </a:rPr>
              <a:t>conditional statement</a:t>
            </a:r>
            <a:r>
              <a:rPr lang="en-US" sz="2800" b="1" dirty="0"/>
              <a:t> </a:t>
            </a:r>
            <a:r>
              <a:rPr lang="en-US" sz="2800" dirty="0"/>
              <a:t>is a compound statement that consists of a premise, or </a:t>
            </a:r>
            <a:r>
              <a:rPr lang="en-US" sz="2800" i="1" dirty="0"/>
              <a:t>hypothesis</a:t>
            </a:r>
            <a:r>
              <a:rPr lang="en-US" sz="2800" dirty="0"/>
              <a:t>, and a </a:t>
            </a:r>
            <a:r>
              <a:rPr lang="en-US" sz="2800" i="1" dirty="0"/>
              <a:t>conclusion</a:t>
            </a:r>
            <a:r>
              <a:rPr lang="en-US" sz="2800" dirty="0"/>
              <a:t>, which is false only when its premise is true and its conclusion is false. </a:t>
            </a:r>
          </a:p>
        </p:txBody>
      </p:sp>
    </p:spTree>
    <p:extLst>
      <p:ext uri="{BB962C8B-B14F-4D97-AF65-F5344CB8AC3E}">
        <p14:creationId xmlns:p14="http://schemas.microsoft.com/office/powerpoint/2010/main" val="3225272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33175A"/>
                </a:solidFill>
              </a:rPr>
            </a:br>
            <a:r>
              <a:rPr lang="en-US" sz="2800" b="0" dirty="0">
                <a:solidFill>
                  <a:schemeClr val="tx1"/>
                </a:solidFill>
              </a:rPr>
              <a:t>Conditionals</a:t>
            </a:r>
          </a:p>
        </p:txBody>
      </p:sp>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8" y="1601694"/>
            <a:ext cx="9095788" cy="47143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Conditional Statements and Related Conditionals</a:t>
            </a:r>
            <a:endParaRPr lang="en-US" sz="2800" dirty="0">
              <a:solidFill>
                <a:schemeClr val="tx1"/>
              </a:solidFill>
            </a:endParaRP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nvGraphicFramePr>
            <p:xfrm>
              <a:off x="620059" y="2456617"/>
              <a:ext cx="10415803" cy="3896041"/>
            </p:xfrm>
            <a:graphic>
              <a:graphicData uri="http://schemas.openxmlformats.org/drawingml/2006/table">
                <a:tbl>
                  <a:tblPr firstRow="1" bandRow="1">
                    <a:tableStyleId>{5C22544A-7EE6-4342-B048-85BDC9FD1C3A}</a:tableStyleId>
                  </a:tblPr>
                  <a:tblGrid>
                    <a:gridCol w="7924851">
                      <a:extLst>
                        <a:ext uri="{9D8B030D-6E8A-4147-A177-3AD203B41FA5}">
                          <a16:colId xmlns:a16="http://schemas.microsoft.com/office/drawing/2014/main" val="28597894"/>
                        </a:ext>
                      </a:extLst>
                    </a:gridCol>
                    <a:gridCol w="2490952">
                      <a:extLst>
                        <a:ext uri="{9D8B030D-6E8A-4147-A177-3AD203B41FA5}">
                          <a16:colId xmlns:a16="http://schemas.microsoft.com/office/drawing/2014/main" val="263759808"/>
                        </a:ext>
                      </a:extLst>
                    </a:gridCol>
                  </a:tblGrid>
                  <a:tr h="547378">
                    <a:tc>
                      <a:txBody>
                        <a:bodyPr/>
                        <a:lstStyle/>
                        <a:p>
                          <a:pPr algn="ctr"/>
                          <a:r>
                            <a:rPr lang="en-IN" sz="2800" b="1" i="0" u="none" strike="noStrike" kern="1200" baseline="0" dirty="0">
                              <a:solidFill>
                                <a:schemeClr val="tx1"/>
                              </a:solidFill>
                              <a:latin typeface="+mn-lt"/>
                              <a:ea typeface="+mn-ea"/>
                              <a:cs typeface="+mn-cs"/>
                            </a:rPr>
                            <a:t> Words</a:t>
                          </a:r>
                          <a:endParaRPr lang="en-I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800" b="1" i="0" u="none" strike="noStrike" kern="1200" baseline="0" dirty="0">
                              <a:solidFill>
                                <a:schemeClr val="tx1"/>
                              </a:solidFill>
                              <a:latin typeface="+mn-lt"/>
                              <a:ea typeface="+mn-ea"/>
                              <a:cs typeface="+mn-cs"/>
                            </a:rPr>
                            <a:t> Examples</a:t>
                          </a:r>
                          <a:endParaRPr lang="en-I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2046574"/>
                      </a:ext>
                    </a:extLst>
                  </a:tr>
                  <a:tr h="1899722">
                    <a:tc>
                      <a:txBody>
                        <a:bodyPr/>
                        <a:lstStyle/>
                        <a:p>
                          <a:r>
                            <a:rPr lang="en-US" sz="2800" b="0" i="0" u="none" strike="noStrike" kern="1200" baseline="0" dirty="0">
                              <a:solidFill>
                                <a:schemeClr val="tx2"/>
                              </a:solidFill>
                              <a:latin typeface="+mn-lt"/>
                              <a:ea typeface="+mn-ea"/>
                              <a:cs typeface="+mn-cs"/>
                            </a:rPr>
                            <a:t>An </a:t>
                          </a:r>
                          <a:r>
                            <a:rPr lang="en-US" sz="2800" b="1" i="0" u="none" strike="noStrike" kern="1200" baseline="0" dirty="0">
                              <a:solidFill>
                                <a:schemeClr val="tx1"/>
                              </a:solidFill>
                              <a:latin typeface="+mn-lt"/>
                              <a:ea typeface="+mn-ea"/>
                              <a:cs typeface="+mn-cs"/>
                            </a:rPr>
                            <a:t>if-then statement</a:t>
                          </a:r>
                          <a:r>
                            <a:rPr lang="en-US" sz="2800" b="1" i="0"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is a compound statement </a:t>
                          </a:r>
                          <a:br>
                            <a:rPr lang="en-US" sz="2800" b="0" i="0" u="none" strike="noStrike" kern="1200" baseline="0" dirty="0">
                              <a:solidFill>
                                <a:schemeClr val="tx2"/>
                              </a:solidFill>
                              <a:latin typeface="+mn-lt"/>
                              <a:ea typeface="+mn-ea"/>
                              <a:cs typeface="+mn-cs"/>
                            </a:rPr>
                          </a:br>
                          <a:r>
                            <a:rPr lang="en-US" sz="2800" b="0" i="0" u="none" strike="noStrike" kern="1200" baseline="0" dirty="0">
                              <a:solidFill>
                                <a:schemeClr val="tx2"/>
                              </a:solidFill>
                              <a:latin typeface="+mn-lt"/>
                              <a:ea typeface="+mn-ea"/>
                              <a:cs typeface="+mn-cs"/>
                            </a:rPr>
                            <a:t>of the form “if </a:t>
                          </a:r>
                          <a:r>
                            <a:rPr lang="en-US" sz="2800" b="0" i="1" u="none" strike="noStrike" kern="1200" baseline="0" dirty="0">
                              <a:solidFill>
                                <a:srgbClr val="DC8013"/>
                              </a:solidFill>
                              <a:latin typeface="+mn-lt"/>
                              <a:ea typeface="+mn-ea"/>
                              <a:cs typeface="+mn-cs"/>
                            </a:rPr>
                            <a:t>p</a:t>
                          </a:r>
                          <a:r>
                            <a:rPr lang="en-US" sz="2800" b="0" i="0" u="none" strike="noStrike" kern="1200" baseline="0" dirty="0">
                              <a:solidFill>
                                <a:schemeClr val="tx2"/>
                              </a:solidFill>
                              <a:latin typeface="+mn-lt"/>
                              <a:ea typeface="+mn-ea"/>
                              <a:cs typeface="+mn-cs"/>
                            </a:rPr>
                            <a:t>, then </a:t>
                          </a:r>
                          <a:r>
                            <a:rPr lang="en-US" sz="2800" b="0" i="1" u="none" strike="noStrike" kern="1200" baseline="0" dirty="0">
                              <a:solidFill>
                                <a:srgbClr val="179E4E"/>
                              </a:solidFill>
                              <a:latin typeface="+mn-lt"/>
                              <a:ea typeface="+mn-ea"/>
                              <a:cs typeface="+mn-cs"/>
                            </a:rPr>
                            <a:t>q</a:t>
                          </a:r>
                          <a:r>
                            <a:rPr lang="en-US" sz="2800" b="0" i="0" u="none" strike="noStrike" kern="1200" baseline="0" dirty="0">
                              <a:solidFill>
                                <a:schemeClr val="tx2"/>
                              </a:solidFill>
                              <a:latin typeface="+mn-lt"/>
                              <a:ea typeface="+mn-ea"/>
                              <a:cs typeface="+mn-cs"/>
                            </a:rPr>
                            <a:t>,” where </a:t>
                          </a:r>
                          <a:r>
                            <a:rPr lang="en-US" sz="2800" b="0" i="1" u="none" strike="noStrike" kern="1200" baseline="0" dirty="0">
                              <a:solidFill>
                                <a:srgbClr val="DC8013"/>
                              </a:solidFill>
                              <a:latin typeface="+mn-lt"/>
                              <a:ea typeface="+mn-ea"/>
                              <a:cs typeface="+mn-cs"/>
                            </a:rPr>
                            <a:t>p</a:t>
                          </a:r>
                          <a:r>
                            <a:rPr lang="en-US" sz="2800" b="0" i="1"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and </a:t>
                          </a:r>
                          <a:r>
                            <a:rPr lang="en-US" sz="2800" b="0" i="1" u="none" strike="noStrike" kern="1200" baseline="0" dirty="0">
                              <a:solidFill>
                                <a:srgbClr val="179E4E"/>
                              </a:solidFill>
                              <a:latin typeface="+mn-lt"/>
                              <a:ea typeface="+mn-ea"/>
                              <a:cs typeface="+mn-cs"/>
                            </a:rPr>
                            <a:t>q</a:t>
                          </a:r>
                          <a:r>
                            <a:rPr lang="en-US" sz="2800" b="0" i="1"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are statements. </a:t>
                          </a:r>
                        </a:p>
                        <a:p>
                          <a:r>
                            <a:rPr lang="en-US" sz="2800" b="0" i="0" u="none" strike="noStrike" kern="1200" baseline="0" dirty="0">
                              <a:solidFill>
                                <a:schemeClr val="tx2"/>
                              </a:solidFill>
                              <a:latin typeface="+mn-lt"/>
                              <a:ea typeface="+mn-ea"/>
                              <a:cs typeface="+mn-cs"/>
                            </a:rPr>
                            <a:t>Symbols: </a:t>
                          </a:r>
                          <a14:m>
                            <m:oMath xmlns:m="http://schemas.openxmlformats.org/officeDocument/2006/math">
                              <m:r>
                                <a:rPr lang="en-US" sz="2800" b="0" i="1" u="none" strike="noStrike" kern="1200" baseline="0" dirty="0" smtClean="0">
                                  <a:solidFill>
                                    <a:srgbClr val="DC8013"/>
                                  </a:solidFill>
                                  <a:latin typeface="Cambria Math" panose="02040503050406030204" pitchFamily="18" charset="0"/>
                                  <a:ea typeface="+mn-ea"/>
                                  <a:cs typeface="+mn-cs"/>
                                </a:rPr>
                                <m:t>𝑝</m:t>
                              </m:r>
                              <m:r>
                                <a:rPr lang="en-US" sz="2800" b="0" i="1" u="none" strike="noStrike" kern="1200" baseline="0" dirty="0">
                                  <a:solidFill>
                                    <a:schemeClr val="tx2"/>
                                  </a:solidFill>
                                  <a:latin typeface="Cambria Math" panose="02040503050406030204" pitchFamily="18" charset="0"/>
                                  <a:ea typeface="+mn-ea"/>
                                  <a:cs typeface="+mn-cs"/>
                                </a:rPr>
                                <m:t>→</m:t>
                              </m:r>
                              <m:r>
                                <a:rPr lang="en-US" sz="2800" b="0" i="1" u="none" strike="noStrike" kern="1200" baseline="0" dirty="0" smtClean="0">
                                  <a:solidFill>
                                    <a:srgbClr val="179E4E"/>
                                  </a:solidFill>
                                  <a:latin typeface="Cambria Math" panose="02040503050406030204" pitchFamily="18" charset="0"/>
                                  <a:ea typeface="+mn-ea"/>
                                  <a:cs typeface="+mn-cs"/>
                                </a:rPr>
                                <m:t>𝑞</m:t>
                              </m:r>
                              <m:r>
                                <a:rPr lang="en-US" sz="2800" b="0" i="1" u="none" strike="noStrike" kern="1200" baseline="0" dirty="0">
                                  <a:solidFill>
                                    <a:schemeClr val="tx2"/>
                                  </a:solidFill>
                                  <a:latin typeface="Cambria Math" panose="02040503050406030204" pitchFamily="18" charset="0"/>
                                  <a:ea typeface="+mn-ea"/>
                                  <a:cs typeface="+mn-cs"/>
                                </a:rPr>
                                <m:t>;</m:t>
                              </m:r>
                            </m:oMath>
                          </a14:m>
                          <a:r>
                            <a:rPr lang="en-US" sz="2800" b="0" i="0" u="none" strike="noStrike" kern="1200" baseline="0" dirty="0">
                              <a:solidFill>
                                <a:schemeClr val="tx2"/>
                              </a:solidFill>
                              <a:latin typeface="+mn-lt"/>
                              <a:ea typeface="+mn-ea"/>
                              <a:cs typeface="+mn-cs"/>
                            </a:rPr>
                            <a:t> read </a:t>
                          </a:r>
                          <a:r>
                            <a:rPr lang="en-US" sz="2800" b="0" i="1" u="none" strike="noStrike" kern="1200" baseline="0" dirty="0">
                              <a:solidFill>
                                <a:schemeClr val="tx2"/>
                              </a:solidFill>
                              <a:latin typeface="+mn-lt"/>
                              <a:ea typeface="+mn-ea"/>
                              <a:cs typeface="+mn-cs"/>
                            </a:rPr>
                            <a:t>if </a:t>
                          </a:r>
                          <a:r>
                            <a:rPr lang="en-US" sz="2800" b="0" i="1" u="none" strike="noStrike" kern="1200" baseline="0" dirty="0">
                              <a:solidFill>
                                <a:srgbClr val="DC8013"/>
                              </a:solidFill>
                              <a:latin typeface="+mn-lt"/>
                              <a:ea typeface="+mn-ea"/>
                              <a:cs typeface="+mn-cs"/>
                            </a:rPr>
                            <a:t>p</a:t>
                          </a:r>
                          <a:r>
                            <a:rPr lang="en-US" sz="2800" b="0" i="0" u="none" strike="noStrike" kern="1200" baseline="0" dirty="0">
                              <a:solidFill>
                                <a:schemeClr val="tx2"/>
                              </a:solidFill>
                              <a:latin typeface="+mn-lt"/>
                              <a:ea typeface="+mn-ea"/>
                              <a:cs typeface="+mn-cs"/>
                            </a:rPr>
                            <a:t>, </a:t>
                          </a:r>
                          <a:r>
                            <a:rPr lang="en-US" sz="2800" b="0" i="1" u="none" strike="noStrike" kern="1200" baseline="0" dirty="0">
                              <a:solidFill>
                                <a:schemeClr val="tx2"/>
                              </a:solidFill>
                              <a:latin typeface="+mn-lt"/>
                              <a:ea typeface="+mn-ea"/>
                              <a:cs typeface="+mn-cs"/>
                            </a:rPr>
                            <a:t>then </a:t>
                          </a:r>
                          <a:r>
                            <a:rPr lang="en-US" sz="2800" b="0" i="1" u="none" strike="noStrike" kern="1200" baseline="0" dirty="0">
                              <a:solidFill>
                                <a:srgbClr val="179E4E"/>
                              </a:solidFill>
                              <a:latin typeface="+mn-lt"/>
                              <a:ea typeface="+mn-ea"/>
                              <a:cs typeface="+mn-cs"/>
                            </a:rPr>
                            <a:t>q</a:t>
                          </a:r>
                          <a:r>
                            <a:rPr lang="en-US" sz="2800" b="0" i="0" u="none" strike="noStrike" kern="1200" baseline="0" dirty="0">
                              <a:solidFill>
                                <a:schemeClr val="tx2"/>
                              </a:solidFill>
                              <a:latin typeface="+mn-lt"/>
                              <a:ea typeface="+mn-ea"/>
                              <a:cs typeface="+mn-cs"/>
                            </a:rPr>
                            <a:t>, or </a:t>
                          </a:r>
                          <a:r>
                            <a:rPr lang="en-US" sz="2800" b="0" i="1" u="none" strike="noStrike" kern="1200" baseline="0" dirty="0">
                              <a:solidFill>
                                <a:srgbClr val="DC8013"/>
                              </a:solidFill>
                              <a:latin typeface="+mn-lt"/>
                              <a:ea typeface="+mn-ea"/>
                              <a:cs typeface="+mn-cs"/>
                            </a:rPr>
                            <a:t>p</a:t>
                          </a:r>
                          <a:r>
                            <a:rPr lang="en-US" sz="2800" b="0" i="1" u="none" strike="noStrike" kern="1200" baseline="0" dirty="0">
                              <a:solidFill>
                                <a:schemeClr val="tx2"/>
                              </a:solidFill>
                              <a:latin typeface="+mn-lt"/>
                              <a:ea typeface="+mn-ea"/>
                              <a:cs typeface="+mn-cs"/>
                            </a:rPr>
                            <a:t> implies </a:t>
                          </a:r>
                          <a:r>
                            <a:rPr lang="en-US" sz="2800" b="0" i="1" u="none" strike="noStrike" kern="1200" baseline="0" dirty="0">
                              <a:solidFill>
                                <a:srgbClr val="179E4E"/>
                              </a:solidFill>
                              <a:latin typeface="+mn-lt"/>
                              <a:ea typeface="+mn-ea"/>
                              <a:cs typeface="+mn-cs"/>
                            </a:rPr>
                            <a:t>q</a:t>
                          </a:r>
                          <a:endParaRPr lang="en-IN" sz="2800" dirty="0">
                            <a:solidFill>
                              <a:srgbClr val="179E4E"/>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r>
                            <a:rPr lang="en-US" sz="2800" b="0" i="0" u="none" strike="noStrike" kern="1200" baseline="0" dirty="0">
                              <a:solidFill>
                                <a:schemeClr val="tx2"/>
                              </a:solidFill>
                              <a:latin typeface="+mn-lt"/>
                              <a:ea typeface="+mn-ea"/>
                              <a:cs typeface="+mn-cs"/>
                            </a:rPr>
                            <a:t>If </a:t>
                          </a:r>
                          <a:r>
                            <a:rPr lang="en-US" sz="2800" b="0" i="0" u="none" strike="noStrike" kern="1200" baseline="0" dirty="0">
                              <a:solidFill>
                                <a:srgbClr val="DC8013"/>
                              </a:solidFill>
                              <a:latin typeface="+mn-lt"/>
                              <a:ea typeface="+mn-ea"/>
                              <a:cs typeface="+mn-cs"/>
                            </a:rPr>
                            <a:t>it rains</a:t>
                          </a:r>
                          <a:r>
                            <a:rPr lang="en-US" sz="2800" b="0" i="0" u="none" strike="noStrike" kern="1200" baseline="0" dirty="0">
                              <a:solidFill>
                                <a:schemeClr val="tx2"/>
                              </a:solidFill>
                              <a:latin typeface="+mn-lt"/>
                              <a:ea typeface="+mn-ea"/>
                              <a:cs typeface="+mn-cs"/>
                            </a:rPr>
                            <a:t>, then </a:t>
                          </a:r>
                          <a:r>
                            <a:rPr lang="en-US" sz="2800" b="0" i="0" u="none" strike="noStrike" kern="1200" baseline="0" dirty="0">
                              <a:solidFill>
                                <a:srgbClr val="179E4E"/>
                              </a:solidFill>
                              <a:latin typeface="+mn-lt"/>
                              <a:ea typeface="+mn-ea"/>
                              <a:cs typeface="+mn-cs"/>
                            </a:rPr>
                            <a:t>the parade will be canceled</a:t>
                          </a:r>
                          <a:r>
                            <a:rPr lang="en-US" sz="2800" b="0" i="0" u="none" strike="noStrike" kern="1200" baseline="0" dirty="0">
                              <a:solidFill>
                                <a:schemeClr val="tx2"/>
                              </a:solidFill>
                              <a:latin typeface="+mn-lt"/>
                              <a:ea typeface="+mn-ea"/>
                              <a:cs typeface="+mn-cs"/>
                            </a:rPr>
                            <a:t>. </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4182742"/>
                      </a:ext>
                    </a:extLst>
                  </a:tr>
                  <a:tr h="1448941">
                    <a:tc>
                      <a:txBody>
                        <a:bodyPr/>
                        <a:lstStyle/>
                        <a:p>
                          <a:r>
                            <a:rPr lang="en-US" sz="2800" b="0" i="0" u="none" strike="noStrike" kern="1200" baseline="0" dirty="0">
                              <a:solidFill>
                                <a:schemeClr val="tx2"/>
                              </a:solidFill>
                              <a:latin typeface="+mn-lt"/>
                              <a:ea typeface="+mn-ea"/>
                              <a:cs typeface="+mn-cs"/>
                            </a:rPr>
                            <a:t>The </a:t>
                          </a:r>
                          <a:r>
                            <a:rPr lang="en-US" sz="2800" b="1" i="0" u="none" strike="noStrike" kern="1200" baseline="0" dirty="0">
                              <a:solidFill>
                                <a:schemeClr val="tx1"/>
                              </a:solidFill>
                              <a:latin typeface="+mn-lt"/>
                              <a:ea typeface="+mn-ea"/>
                              <a:cs typeface="+mn-cs"/>
                            </a:rPr>
                            <a:t>hypothesis</a:t>
                          </a:r>
                          <a:r>
                            <a:rPr lang="en-US" sz="2800" b="1" i="0"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of a conditional statement is the phrase immediately following the word </a:t>
                          </a:r>
                          <a:r>
                            <a:rPr lang="en-US" sz="2800" b="0" i="1" u="none" strike="noStrike" kern="1200" baseline="0" dirty="0">
                              <a:solidFill>
                                <a:schemeClr val="tx2"/>
                              </a:solidFill>
                              <a:latin typeface="+mn-lt"/>
                              <a:ea typeface="+mn-ea"/>
                              <a:cs typeface="+mn-cs"/>
                            </a:rPr>
                            <a:t>if</a:t>
                          </a:r>
                          <a:r>
                            <a:rPr lang="en-US" sz="2800" b="0" i="0" u="none" strike="noStrike" kern="1200" baseline="0" dirty="0">
                              <a:solidFill>
                                <a:schemeClr val="tx2"/>
                              </a:solidFill>
                              <a:latin typeface="+mn-lt"/>
                              <a:ea typeface="+mn-ea"/>
                              <a:cs typeface="+mn-cs"/>
                            </a:rPr>
                            <a:t>. </a:t>
                          </a:r>
                        </a:p>
                        <a:p>
                          <a:r>
                            <a:rPr lang="en-US" sz="2800" b="0" i="0" u="none" strike="noStrike" kern="1200" baseline="0" dirty="0">
                              <a:solidFill>
                                <a:schemeClr val="tx2"/>
                              </a:solidFill>
                              <a:latin typeface="+mn-lt"/>
                              <a:ea typeface="+mn-ea"/>
                              <a:cs typeface="+mn-cs"/>
                            </a:rPr>
                            <a:t>Symbols: </a:t>
                          </a:r>
                          <a14:m>
                            <m:oMath xmlns:m="http://schemas.openxmlformats.org/officeDocument/2006/math">
                              <m:r>
                                <a:rPr lang="en-US" sz="2800" b="0" i="1" u="none" strike="noStrike" kern="1200" baseline="0" dirty="0" smtClean="0">
                                  <a:solidFill>
                                    <a:srgbClr val="DC8013"/>
                                  </a:solidFill>
                                  <a:latin typeface="Cambria Math" panose="02040503050406030204" pitchFamily="18" charset="0"/>
                                  <a:ea typeface="+mn-ea"/>
                                  <a:cs typeface="+mn-cs"/>
                                </a:rPr>
                                <m:t>𝑝</m:t>
                              </m:r>
                              <m:r>
                                <a:rPr lang="en-US" sz="2800" b="0" i="1" u="none" strike="noStrike" kern="1200" baseline="0" dirty="0">
                                  <a:solidFill>
                                    <a:schemeClr val="tx2"/>
                                  </a:solidFill>
                                  <a:latin typeface="Cambria Math" panose="02040503050406030204" pitchFamily="18" charset="0"/>
                                  <a:ea typeface="+mn-ea"/>
                                  <a:cs typeface="+mn-cs"/>
                                </a:rPr>
                                <m:t>→</m:t>
                              </m:r>
                              <m:r>
                                <a:rPr lang="en-US" sz="2800" b="0" i="1" u="none" strike="noStrike" kern="1200" baseline="0" dirty="0">
                                  <a:solidFill>
                                    <a:schemeClr val="tx2"/>
                                  </a:solidFill>
                                  <a:latin typeface="Cambria Math" panose="02040503050406030204" pitchFamily="18" charset="0"/>
                                  <a:ea typeface="+mn-ea"/>
                                  <a:cs typeface="+mn-cs"/>
                                </a:rPr>
                                <m:t>𝑞</m:t>
                              </m:r>
                              <m:r>
                                <a:rPr lang="en-US" sz="2800" b="0" i="1" u="none" strike="noStrike" kern="1200" baseline="0" dirty="0">
                                  <a:solidFill>
                                    <a:schemeClr val="tx2"/>
                                  </a:solidFill>
                                  <a:latin typeface="Cambria Math" panose="02040503050406030204" pitchFamily="18" charset="0"/>
                                  <a:ea typeface="+mn-ea"/>
                                  <a:cs typeface="+mn-cs"/>
                                </a:rPr>
                                <m:t>;</m:t>
                              </m:r>
                            </m:oMath>
                          </a14:m>
                          <a:r>
                            <a:rPr lang="en-US" sz="2800" b="0" i="0" u="none" strike="noStrike" kern="1200" baseline="0" dirty="0">
                              <a:solidFill>
                                <a:schemeClr val="tx2"/>
                              </a:solidFill>
                              <a:latin typeface="+mn-lt"/>
                              <a:ea typeface="+mn-ea"/>
                              <a:cs typeface="+mn-cs"/>
                            </a:rPr>
                            <a:t> read </a:t>
                          </a:r>
                          <a:r>
                            <a:rPr lang="en-US" sz="2800" b="0" i="1" u="none" strike="noStrike" kern="1200" baseline="0" dirty="0">
                              <a:solidFill>
                                <a:schemeClr val="tx2"/>
                              </a:solidFill>
                              <a:latin typeface="+mn-lt"/>
                              <a:ea typeface="+mn-ea"/>
                              <a:cs typeface="+mn-cs"/>
                            </a:rPr>
                            <a:t>if </a:t>
                          </a:r>
                          <a:r>
                            <a:rPr lang="en-US" sz="2800" b="0" i="1" u="none" strike="noStrike" kern="1200" baseline="0" dirty="0">
                              <a:solidFill>
                                <a:srgbClr val="DC8013"/>
                              </a:solidFill>
                              <a:latin typeface="+mn-lt"/>
                              <a:ea typeface="+mn-ea"/>
                              <a:cs typeface="+mn-cs"/>
                            </a:rPr>
                            <a:t>p</a:t>
                          </a:r>
                          <a:r>
                            <a:rPr lang="en-US" sz="2800" b="0" i="0" u="none" strike="noStrike" kern="1200" baseline="0" dirty="0">
                              <a:solidFill>
                                <a:schemeClr val="tx2"/>
                              </a:solidFill>
                              <a:latin typeface="+mn-lt"/>
                              <a:ea typeface="+mn-ea"/>
                              <a:cs typeface="+mn-cs"/>
                            </a:rPr>
                            <a:t>, </a:t>
                          </a:r>
                          <a:r>
                            <a:rPr lang="en-US" sz="2800" b="0" i="1" u="none" strike="noStrike" kern="1200" baseline="0" dirty="0">
                              <a:solidFill>
                                <a:schemeClr val="tx2"/>
                              </a:solidFill>
                              <a:latin typeface="+mn-lt"/>
                              <a:ea typeface="+mn-ea"/>
                              <a:cs typeface="+mn-cs"/>
                            </a:rPr>
                            <a:t>then q</a:t>
                          </a:r>
                          <a:r>
                            <a:rPr lang="en-US" sz="2800" b="0" i="0" u="none" strike="noStrike" kern="1200" baseline="0" dirty="0">
                              <a:solidFill>
                                <a:schemeClr val="tx2"/>
                              </a:solidFill>
                              <a:latin typeface="+mn-lt"/>
                              <a:ea typeface="+mn-ea"/>
                              <a:cs typeface="+mn-cs"/>
                            </a:rPr>
                            <a:t>, or </a:t>
                          </a:r>
                          <a:r>
                            <a:rPr lang="en-US" sz="2800" b="0" i="1" u="none" strike="noStrike" kern="1200" baseline="0" dirty="0">
                              <a:solidFill>
                                <a:srgbClr val="DC8013"/>
                              </a:solidFill>
                              <a:latin typeface="+mn-lt"/>
                              <a:ea typeface="+mn-ea"/>
                              <a:cs typeface="+mn-cs"/>
                            </a:rPr>
                            <a:t>p</a:t>
                          </a:r>
                          <a:r>
                            <a:rPr lang="en-US" sz="2800" b="0" i="1" u="none" strike="noStrike" kern="1200" baseline="0" dirty="0">
                              <a:solidFill>
                                <a:schemeClr val="tx2"/>
                              </a:solidFill>
                              <a:latin typeface="+mn-lt"/>
                              <a:ea typeface="+mn-ea"/>
                              <a:cs typeface="+mn-cs"/>
                            </a:rPr>
                            <a:t> implies q</a:t>
                          </a:r>
                          <a:endParaRPr lang="en-IN"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1491768"/>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3363194217"/>
                  </p:ext>
                </p:extLst>
              </p:nvPr>
            </p:nvGraphicFramePr>
            <p:xfrm>
              <a:off x="620059" y="2456617"/>
              <a:ext cx="10415803" cy="3896041"/>
            </p:xfrm>
            <a:graphic>
              <a:graphicData uri="http://schemas.openxmlformats.org/drawingml/2006/table">
                <a:tbl>
                  <a:tblPr firstRow="1" bandRow="1">
                    <a:tableStyleId>{5C22544A-7EE6-4342-B048-85BDC9FD1C3A}</a:tableStyleId>
                  </a:tblPr>
                  <a:tblGrid>
                    <a:gridCol w="7924851">
                      <a:extLst>
                        <a:ext uri="{9D8B030D-6E8A-4147-A177-3AD203B41FA5}">
                          <a16:colId xmlns:a16="http://schemas.microsoft.com/office/drawing/2014/main" val="28597894"/>
                        </a:ext>
                      </a:extLst>
                    </a:gridCol>
                    <a:gridCol w="2490952">
                      <a:extLst>
                        <a:ext uri="{9D8B030D-6E8A-4147-A177-3AD203B41FA5}">
                          <a16:colId xmlns:a16="http://schemas.microsoft.com/office/drawing/2014/main" val="263759808"/>
                        </a:ext>
                      </a:extLst>
                    </a:gridCol>
                  </a:tblGrid>
                  <a:tr h="547378">
                    <a:tc>
                      <a:txBody>
                        <a:bodyPr/>
                        <a:lstStyle/>
                        <a:p>
                          <a:pPr algn="ctr"/>
                          <a:r>
                            <a:rPr lang="en-IN" sz="2800" b="1" i="0" u="none" strike="noStrike" kern="1200" baseline="0" dirty="0">
                              <a:solidFill>
                                <a:schemeClr val="tx1"/>
                              </a:solidFill>
                              <a:latin typeface="+mn-lt"/>
                              <a:ea typeface="+mn-ea"/>
                              <a:cs typeface="+mn-cs"/>
                            </a:rPr>
                            <a:t> Words</a:t>
                          </a:r>
                          <a:endParaRPr lang="en-I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800" b="1" i="0" u="none" strike="noStrike" kern="1200" baseline="0" dirty="0">
                              <a:solidFill>
                                <a:schemeClr val="tx1"/>
                              </a:solidFill>
                              <a:latin typeface="+mn-lt"/>
                              <a:ea typeface="+mn-ea"/>
                              <a:cs typeface="+mn-cs"/>
                            </a:rPr>
                            <a:t> Examples</a:t>
                          </a:r>
                          <a:endParaRPr lang="en-I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2046574"/>
                      </a:ext>
                    </a:extLst>
                  </a:tr>
                  <a:tr h="189972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77" t="-31949" r="-31591" b="-80511"/>
                          </a:stretch>
                        </a:blipFill>
                      </a:tcPr>
                    </a:tc>
                    <a:tc rowSpan="2">
                      <a:txBody>
                        <a:bodyPr/>
                        <a:lstStyle/>
                        <a:p>
                          <a:r>
                            <a:rPr lang="en-US" sz="2800" b="0" i="0" u="none" strike="noStrike" kern="1200" baseline="0" dirty="0">
                              <a:solidFill>
                                <a:schemeClr val="tx2"/>
                              </a:solidFill>
                              <a:latin typeface="+mn-lt"/>
                              <a:ea typeface="+mn-ea"/>
                              <a:cs typeface="+mn-cs"/>
                            </a:rPr>
                            <a:t>If </a:t>
                          </a:r>
                          <a:r>
                            <a:rPr lang="en-US" sz="2800" b="0" i="0" u="none" strike="noStrike" kern="1200" baseline="0" dirty="0">
                              <a:solidFill>
                                <a:srgbClr val="DC8013"/>
                              </a:solidFill>
                              <a:latin typeface="+mn-lt"/>
                              <a:ea typeface="+mn-ea"/>
                              <a:cs typeface="+mn-cs"/>
                            </a:rPr>
                            <a:t>it rains</a:t>
                          </a:r>
                          <a:r>
                            <a:rPr lang="en-US" sz="2800" b="0" i="0" u="none" strike="noStrike" kern="1200" baseline="0" dirty="0">
                              <a:solidFill>
                                <a:schemeClr val="tx2"/>
                              </a:solidFill>
                              <a:latin typeface="+mn-lt"/>
                              <a:ea typeface="+mn-ea"/>
                              <a:cs typeface="+mn-cs"/>
                            </a:rPr>
                            <a:t>, then </a:t>
                          </a:r>
                          <a:r>
                            <a:rPr lang="en-US" sz="2800" b="0" i="0" u="none" strike="noStrike" kern="1200" baseline="0" dirty="0">
                              <a:solidFill>
                                <a:srgbClr val="179E4E"/>
                              </a:solidFill>
                              <a:latin typeface="+mn-lt"/>
                              <a:ea typeface="+mn-ea"/>
                              <a:cs typeface="+mn-cs"/>
                            </a:rPr>
                            <a:t>the parade will be canceled</a:t>
                          </a:r>
                          <a:r>
                            <a:rPr lang="en-US" sz="2800" b="0" i="0" u="none" strike="noStrike" kern="1200" baseline="0" dirty="0">
                              <a:solidFill>
                                <a:schemeClr val="tx2"/>
                              </a:solidFill>
                              <a:latin typeface="+mn-lt"/>
                              <a:ea typeface="+mn-ea"/>
                              <a:cs typeface="+mn-cs"/>
                            </a:rPr>
                            <a:t>. </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4182742"/>
                      </a:ext>
                    </a:extLst>
                  </a:tr>
                  <a:tr h="144894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77" t="-173529" r="-31591" b="-5882"/>
                          </a:stretch>
                        </a:blipFill>
                      </a:tcPr>
                    </a:tc>
                    <a:tc v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1491768"/>
                      </a:ext>
                    </a:extLst>
                  </a:tr>
                </a:tbl>
              </a:graphicData>
            </a:graphic>
          </p:graphicFrame>
        </mc:Fallback>
      </mc:AlternateContent>
    </p:spTree>
    <p:extLst>
      <p:ext uri="{BB962C8B-B14F-4D97-AF65-F5344CB8AC3E}">
        <p14:creationId xmlns:p14="http://schemas.microsoft.com/office/powerpoint/2010/main" val="1276576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64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B2791FD-11C6-E043-A628-3CAF291B2B93}"/>
              </a:ext>
            </a:extLst>
          </p:cNvPr>
          <p:cNvSpPr txBox="1">
            <a:spLocks/>
          </p:cNvSpPr>
          <p:nvPr/>
        </p:nvSpPr>
        <p:spPr>
          <a:xfrm>
            <a:off x="1402828" y="2072396"/>
            <a:ext cx="9144000" cy="12439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3600" b="1" dirty="0">
                <a:solidFill>
                  <a:srgbClr val="33175A"/>
                </a:solidFill>
                <a:latin typeface="Arial" panose="020B0604020202020204" pitchFamily="34" charset="0"/>
                <a:cs typeface="Arial" panose="020B0604020202020204" pitchFamily="34" charset="0"/>
              </a:rPr>
              <a:t>Conjectures and Counterexamples </a:t>
            </a:r>
            <a:endParaRPr lang="en-US" sz="3600" b="1" dirty="0">
              <a:solidFill>
                <a:srgbClr val="3317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3270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33175A"/>
                </a:solidFill>
              </a:rPr>
            </a:br>
            <a:r>
              <a:rPr lang="en-US" sz="2800" b="0" dirty="0">
                <a:solidFill>
                  <a:schemeClr val="tx1"/>
                </a:solidFill>
              </a:rPr>
              <a:t>Conditionals</a:t>
            </a:r>
          </a:p>
        </p:txBody>
      </p:sp>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8" y="1774224"/>
            <a:ext cx="9095788" cy="47143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Conditional Statements and Related Conditionals</a:t>
            </a:r>
            <a:endParaRPr lang="en-US" sz="2800" dirty="0">
              <a:solidFill>
                <a:schemeClr val="tx1"/>
              </a:solidFill>
            </a:endParaRP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nvGraphicFramePr>
            <p:xfrm>
              <a:off x="620059" y="2629148"/>
              <a:ext cx="10510396" cy="2164080"/>
            </p:xfrm>
            <a:graphic>
              <a:graphicData uri="http://schemas.openxmlformats.org/drawingml/2006/table">
                <a:tbl>
                  <a:tblPr firstRow="1" bandRow="1">
                    <a:tableStyleId>{5C22544A-7EE6-4342-B048-85BDC9FD1C3A}</a:tableStyleId>
                  </a:tblPr>
                  <a:tblGrid>
                    <a:gridCol w="8177100">
                      <a:extLst>
                        <a:ext uri="{9D8B030D-6E8A-4147-A177-3AD203B41FA5}">
                          <a16:colId xmlns:a16="http://schemas.microsoft.com/office/drawing/2014/main" val="28597894"/>
                        </a:ext>
                      </a:extLst>
                    </a:gridCol>
                    <a:gridCol w="2333296">
                      <a:extLst>
                        <a:ext uri="{9D8B030D-6E8A-4147-A177-3AD203B41FA5}">
                          <a16:colId xmlns:a16="http://schemas.microsoft.com/office/drawing/2014/main" val="263759808"/>
                        </a:ext>
                      </a:extLst>
                    </a:gridCol>
                  </a:tblGrid>
                  <a:tr h="370840">
                    <a:tc>
                      <a:txBody>
                        <a:bodyPr/>
                        <a:lstStyle/>
                        <a:p>
                          <a:pPr algn="ctr"/>
                          <a:r>
                            <a:rPr lang="en-IN" sz="2800" b="1" i="0" u="none" strike="noStrike" kern="1200" baseline="0" dirty="0">
                              <a:solidFill>
                                <a:schemeClr val="tx1"/>
                              </a:solidFill>
                              <a:latin typeface="+mn-lt"/>
                              <a:ea typeface="+mn-ea"/>
                              <a:cs typeface="+mn-cs"/>
                            </a:rPr>
                            <a:t> Words</a:t>
                          </a:r>
                          <a:endParaRPr lang="en-I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800" b="1" i="0" u="none" strike="noStrike" kern="1200" baseline="0" dirty="0">
                              <a:solidFill>
                                <a:schemeClr val="tx1"/>
                              </a:solidFill>
                              <a:latin typeface="+mn-lt"/>
                              <a:ea typeface="+mn-ea"/>
                              <a:cs typeface="+mn-cs"/>
                            </a:rPr>
                            <a:t> Examples</a:t>
                          </a:r>
                          <a:endParaRPr lang="en-I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2046574"/>
                      </a:ext>
                    </a:extLst>
                  </a:tr>
                  <a:tr h="741680">
                    <a:tc>
                      <a:txBody>
                        <a:bodyPr/>
                        <a:lstStyle/>
                        <a:p>
                          <a:r>
                            <a:rPr lang="en-US" sz="2800" b="0" i="0" u="none" strike="noStrike" kern="1200" baseline="0" dirty="0">
                              <a:solidFill>
                                <a:schemeClr val="tx2"/>
                              </a:solidFill>
                              <a:latin typeface="+mn-lt"/>
                              <a:ea typeface="+mn-ea"/>
                              <a:cs typeface="+mn-cs"/>
                            </a:rPr>
                            <a:t>The </a:t>
                          </a:r>
                          <a:r>
                            <a:rPr lang="en-US" sz="2800" b="1" i="0" u="none" strike="noStrike" kern="1200" baseline="0" dirty="0">
                              <a:solidFill>
                                <a:schemeClr val="tx1"/>
                              </a:solidFill>
                              <a:latin typeface="+mn-lt"/>
                              <a:ea typeface="+mn-ea"/>
                              <a:cs typeface="+mn-cs"/>
                            </a:rPr>
                            <a:t>conclusion</a:t>
                          </a:r>
                          <a:r>
                            <a:rPr lang="en-US" sz="2800" b="1" i="0"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of a conditional statement is the phrase immediately following the word </a:t>
                          </a:r>
                          <a:r>
                            <a:rPr lang="en-US" sz="2800" b="0" i="1" u="none" strike="noStrike" kern="1200" baseline="0" dirty="0">
                              <a:solidFill>
                                <a:schemeClr val="tx2"/>
                              </a:solidFill>
                              <a:latin typeface="+mn-lt"/>
                              <a:ea typeface="+mn-ea"/>
                              <a:cs typeface="+mn-cs"/>
                            </a:rPr>
                            <a:t>then</a:t>
                          </a:r>
                          <a:r>
                            <a:rPr lang="en-US" sz="2800" b="0" i="0" u="none" strike="noStrike" kern="1200" baseline="0" dirty="0">
                              <a:solidFill>
                                <a:schemeClr val="tx2"/>
                              </a:solidFill>
                              <a:latin typeface="+mn-lt"/>
                              <a:ea typeface="+mn-ea"/>
                              <a:cs typeface="+mn-cs"/>
                            </a:rPr>
                            <a:t>. </a:t>
                          </a:r>
                        </a:p>
                        <a:p>
                          <a:r>
                            <a:rPr lang="en-US" sz="2800" b="0" i="0" u="none" strike="noStrike" kern="1200" baseline="0" dirty="0">
                              <a:solidFill>
                                <a:schemeClr val="tx2"/>
                              </a:solidFill>
                              <a:latin typeface="+mn-lt"/>
                              <a:ea typeface="+mn-ea"/>
                              <a:cs typeface="+mn-cs"/>
                            </a:rPr>
                            <a:t>Symbols: </a:t>
                          </a:r>
                          <a14:m>
                            <m:oMath xmlns:m="http://schemas.openxmlformats.org/officeDocument/2006/math">
                              <m:r>
                                <a:rPr lang="en-US" sz="2800" b="0" i="1" u="none" strike="noStrike" kern="1200" baseline="0" dirty="0" smtClean="0">
                                  <a:solidFill>
                                    <a:schemeClr val="tx2"/>
                                  </a:solidFill>
                                  <a:latin typeface="Cambria Math" panose="02040503050406030204" pitchFamily="18" charset="0"/>
                                  <a:ea typeface="+mn-ea"/>
                                  <a:cs typeface="+mn-cs"/>
                                </a:rPr>
                                <m:t>𝑝</m:t>
                              </m:r>
                              <m:r>
                                <a:rPr lang="en-US" sz="2800" b="0" i="1" u="none" strike="noStrike" kern="1200" baseline="0" dirty="0" smtClean="0">
                                  <a:solidFill>
                                    <a:schemeClr val="tx2"/>
                                  </a:solidFill>
                                  <a:latin typeface="Cambria Math" panose="02040503050406030204" pitchFamily="18" charset="0"/>
                                  <a:ea typeface="+mn-ea"/>
                                  <a:cs typeface="+mn-cs"/>
                                </a:rPr>
                                <m:t>→</m:t>
                              </m:r>
                              <m:r>
                                <a:rPr lang="en-US" sz="2800" b="0" i="1" u="none" strike="noStrike" kern="1200" baseline="0" dirty="0" smtClean="0">
                                  <a:solidFill>
                                    <a:srgbClr val="179E4E"/>
                                  </a:solidFill>
                                  <a:latin typeface="Cambria Math" panose="02040503050406030204" pitchFamily="18" charset="0"/>
                                  <a:ea typeface="+mn-ea"/>
                                  <a:cs typeface="+mn-cs"/>
                                </a:rPr>
                                <m:t>𝑞</m:t>
                              </m:r>
                            </m:oMath>
                          </a14:m>
                          <a:r>
                            <a:rPr lang="en-US" sz="2800" b="0" i="0" u="none" strike="noStrike" kern="1200" baseline="0" dirty="0">
                              <a:solidFill>
                                <a:schemeClr val="tx2"/>
                              </a:solidFill>
                              <a:latin typeface="+mn-lt"/>
                              <a:ea typeface="+mn-ea"/>
                              <a:cs typeface="+mn-cs"/>
                            </a:rPr>
                            <a:t>; read </a:t>
                          </a:r>
                          <a:r>
                            <a:rPr lang="en-US" sz="2800" b="0" i="1" u="none" strike="noStrike" kern="1200" baseline="0" dirty="0">
                              <a:solidFill>
                                <a:schemeClr val="tx2"/>
                              </a:solidFill>
                              <a:latin typeface="+mn-lt"/>
                              <a:ea typeface="+mn-ea"/>
                              <a:cs typeface="+mn-cs"/>
                            </a:rPr>
                            <a:t>if p</a:t>
                          </a:r>
                          <a:r>
                            <a:rPr lang="en-US" sz="2800" b="0" i="0" u="none" strike="noStrike" kern="1200" baseline="0" dirty="0">
                              <a:solidFill>
                                <a:schemeClr val="tx2"/>
                              </a:solidFill>
                              <a:latin typeface="+mn-lt"/>
                              <a:ea typeface="+mn-ea"/>
                              <a:cs typeface="+mn-cs"/>
                            </a:rPr>
                            <a:t>, </a:t>
                          </a:r>
                          <a:r>
                            <a:rPr lang="en-US" sz="2800" b="0" i="1" u="none" strike="noStrike" kern="1200" baseline="0" dirty="0">
                              <a:solidFill>
                                <a:schemeClr val="tx2"/>
                              </a:solidFill>
                              <a:latin typeface="+mn-lt"/>
                              <a:ea typeface="+mn-ea"/>
                              <a:cs typeface="+mn-cs"/>
                            </a:rPr>
                            <a:t>then </a:t>
                          </a:r>
                          <a:r>
                            <a:rPr lang="en-US" sz="2800" b="0" i="1" u="none" strike="noStrike" kern="1200" baseline="0" dirty="0">
                              <a:solidFill>
                                <a:srgbClr val="179E4E"/>
                              </a:solidFill>
                              <a:latin typeface="+mn-lt"/>
                              <a:ea typeface="+mn-ea"/>
                              <a:cs typeface="+mn-cs"/>
                            </a:rPr>
                            <a:t>q</a:t>
                          </a:r>
                          <a:r>
                            <a:rPr lang="en-US" sz="2800" b="0" i="0" u="none" strike="noStrike" kern="1200" baseline="0" dirty="0">
                              <a:solidFill>
                                <a:schemeClr val="tx2"/>
                              </a:solidFill>
                              <a:latin typeface="+mn-lt"/>
                              <a:ea typeface="+mn-ea"/>
                              <a:cs typeface="+mn-cs"/>
                            </a:rPr>
                            <a:t>, or </a:t>
                          </a:r>
                          <a:r>
                            <a:rPr lang="en-US" sz="2800" b="0" i="1" u="none" strike="noStrike" kern="1200" baseline="0" dirty="0">
                              <a:solidFill>
                                <a:schemeClr val="tx2"/>
                              </a:solidFill>
                              <a:latin typeface="+mn-lt"/>
                              <a:ea typeface="+mn-ea"/>
                              <a:cs typeface="+mn-cs"/>
                            </a:rPr>
                            <a:t>p implies </a:t>
                          </a:r>
                          <a:r>
                            <a:rPr lang="en-US" sz="2800" b="0" i="1" u="none" strike="noStrike" kern="1200" baseline="0" dirty="0">
                              <a:solidFill>
                                <a:srgbClr val="179E4E"/>
                              </a:solidFill>
                              <a:latin typeface="+mn-lt"/>
                              <a:ea typeface="+mn-ea"/>
                              <a:cs typeface="+mn-cs"/>
                            </a:rPr>
                            <a:t>q</a:t>
                          </a:r>
                          <a:endParaRPr lang="en-IN" sz="2800" dirty="0">
                            <a:solidFill>
                              <a:srgbClr val="179E4E"/>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tx2"/>
                              </a:solidFill>
                              <a:latin typeface="+mn-lt"/>
                              <a:ea typeface="+mn-ea"/>
                              <a:cs typeface="+mn-cs"/>
                            </a:rPr>
                            <a:t>If </a:t>
                          </a:r>
                          <a:r>
                            <a:rPr lang="en-US" sz="2800" b="0" i="0" u="none" strike="noStrike" kern="1200" baseline="0" dirty="0">
                              <a:solidFill>
                                <a:srgbClr val="DC8013"/>
                              </a:solidFill>
                              <a:latin typeface="+mn-lt"/>
                              <a:ea typeface="+mn-ea"/>
                              <a:cs typeface="+mn-cs"/>
                            </a:rPr>
                            <a:t>it rains</a:t>
                          </a:r>
                          <a:r>
                            <a:rPr lang="en-US" sz="2800" b="0" i="0" u="none" strike="noStrike" kern="1200" baseline="0" dirty="0">
                              <a:solidFill>
                                <a:schemeClr val="tx2"/>
                              </a:solidFill>
                              <a:latin typeface="+mn-lt"/>
                              <a:ea typeface="+mn-ea"/>
                              <a:cs typeface="+mn-cs"/>
                            </a:rPr>
                            <a:t>, then </a:t>
                          </a:r>
                          <a:r>
                            <a:rPr lang="en-US" sz="2800" b="0" i="0" u="none" strike="noStrike" kern="1200" baseline="0" dirty="0">
                              <a:solidFill>
                                <a:srgbClr val="179E4E"/>
                              </a:solidFill>
                              <a:latin typeface="+mn-lt"/>
                              <a:ea typeface="+mn-ea"/>
                              <a:cs typeface="+mn-cs"/>
                            </a:rPr>
                            <a:t>the parade will be canceled</a:t>
                          </a:r>
                          <a:r>
                            <a:rPr lang="en-US" sz="2800" b="0" i="0" u="none" strike="noStrike" kern="1200" baseline="0" dirty="0">
                              <a:solidFill>
                                <a:schemeClr val="tx2"/>
                              </a:solidFill>
                              <a:latin typeface="+mn-lt"/>
                              <a:ea typeface="+mn-ea"/>
                              <a:cs typeface="+mn-cs"/>
                            </a:rPr>
                            <a:t>. </a:t>
                          </a:r>
                          <a:endParaRPr lang="en-IN" sz="2800" dirty="0"/>
                        </a:p>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4182742"/>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1801805445"/>
                  </p:ext>
                </p:extLst>
              </p:nvPr>
            </p:nvGraphicFramePr>
            <p:xfrm>
              <a:off x="620059" y="2629148"/>
              <a:ext cx="10510396" cy="2590800"/>
            </p:xfrm>
            <a:graphic>
              <a:graphicData uri="http://schemas.openxmlformats.org/drawingml/2006/table">
                <a:tbl>
                  <a:tblPr firstRow="1" bandRow="1">
                    <a:tableStyleId>{5C22544A-7EE6-4342-B048-85BDC9FD1C3A}</a:tableStyleId>
                  </a:tblPr>
                  <a:tblGrid>
                    <a:gridCol w="8177100">
                      <a:extLst>
                        <a:ext uri="{9D8B030D-6E8A-4147-A177-3AD203B41FA5}">
                          <a16:colId xmlns:a16="http://schemas.microsoft.com/office/drawing/2014/main" val="28597894"/>
                        </a:ext>
                      </a:extLst>
                    </a:gridCol>
                    <a:gridCol w="2333296">
                      <a:extLst>
                        <a:ext uri="{9D8B030D-6E8A-4147-A177-3AD203B41FA5}">
                          <a16:colId xmlns:a16="http://schemas.microsoft.com/office/drawing/2014/main" val="263759808"/>
                        </a:ext>
                      </a:extLst>
                    </a:gridCol>
                  </a:tblGrid>
                  <a:tr h="518160">
                    <a:tc>
                      <a:txBody>
                        <a:bodyPr/>
                        <a:lstStyle/>
                        <a:p>
                          <a:pPr algn="ctr"/>
                          <a:r>
                            <a:rPr lang="en-IN" sz="2800" b="1" i="0" u="none" strike="noStrike" kern="1200" baseline="0" dirty="0">
                              <a:solidFill>
                                <a:schemeClr val="tx1"/>
                              </a:solidFill>
                              <a:latin typeface="+mn-lt"/>
                              <a:ea typeface="+mn-ea"/>
                              <a:cs typeface="+mn-cs"/>
                            </a:rPr>
                            <a:t> Words</a:t>
                          </a:r>
                          <a:endParaRPr lang="en-I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800" b="1" i="0" u="none" strike="noStrike" kern="1200" baseline="0" dirty="0">
                              <a:solidFill>
                                <a:schemeClr val="tx1"/>
                              </a:solidFill>
                              <a:latin typeface="+mn-lt"/>
                              <a:ea typeface="+mn-ea"/>
                              <a:cs typeface="+mn-cs"/>
                            </a:rPr>
                            <a:t> Examples</a:t>
                          </a:r>
                          <a:endParaRPr lang="en-I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2046574"/>
                      </a:ext>
                    </a:extLst>
                  </a:tr>
                  <a:tr h="20726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75" t="-27859" r="-28689" b="-58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tx2"/>
                              </a:solidFill>
                              <a:latin typeface="+mn-lt"/>
                              <a:ea typeface="+mn-ea"/>
                              <a:cs typeface="+mn-cs"/>
                            </a:rPr>
                            <a:t>If </a:t>
                          </a:r>
                          <a:r>
                            <a:rPr lang="en-US" sz="2800" b="0" i="0" u="none" strike="noStrike" kern="1200" baseline="0" dirty="0">
                              <a:solidFill>
                                <a:srgbClr val="DC8013"/>
                              </a:solidFill>
                              <a:latin typeface="+mn-lt"/>
                              <a:ea typeface="+mn-ea"/>
                              <a:cs typeface="+mn-cs"/>
                            </a:rPr>
                            <a:t>it rains</a:t>
                          </a:r>
                          <a:r>
                            <a:rPr lang="en-US" sz="2800" b="0" i="0" u="none" strike="noStrike" kern="1200" baseline="0" dirty="0">
                              <a:solidFill>
                                <a:schemeClr val="tx2"/>
                              </a:solidFill>
                              <a:latin typeface="+mn-lt"/>
                              <a:ea typeface="+mn-ea"/>
                              <a:cs typeface="+mn-cs"/>
                            </a:rPr>
                            <a:t>, then </a:t>
                          </a:r>
                          <a:r>
                            <a:rPr lang="en-US" sz="2800" b="0" i="0" u="none" strike="noStrike" kern="1200" baseline="0" dirty="0">
                              <a:solidFill>
                                <a:srgbClr val="179E4E"/>
                              </a:solidFill>
                              <a:latin typeface="+mn-lt"/>
                              <a:ea typeface="+mn-ea"/>
                              <a:cs typeface="+mn-cs"/>
                            </a:rPr>
                            <a:t>the parade will be canceled</a:t>
                          </a:r>
                          <a:r>
                            <a:rPr lang="en-US" sz="2800" b="0" i="0" u="none" strike="noStrike" kern="1200" baseline="0" dirty="0">
                              <a:solidFill>
                                <a:schemeClr val="tx2"/>
                              </a:solidFill>
                              <a:latin typeface="+mn-lt"/>
                              <a:ea typeface="+mn-ea"/>
                              <a:cs typeface="+mn-cs"/>
                            </a:rPr>
                            <a:t>. </a:t>
                          </a:r>
                          <a:endParaRPr lang="en-IN" sz="2800" dirty="0"/>
                        </a:p>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4182742"/>
                      </a:ext>
                    </a:extLst>
                  </a:tr>
                </a:tbl>
              </a:graphicData>
            </a:graphic>
          </p:graphicFrame>
        </mc:Fallback>
      </mc:AlternateContent>
    </p:spTree>
    <p:extLst>
      <p:ext uri="{BB962C8B-B14F-4D97-AF65-F5344CB8AC3E}">
        <p14:creationId xmlns:p14="http://schemas.microsoft.com/office/powerpoint/2010/main" val="28356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33175A"/>
                </a:solidFill>
              </a:rPr>
            </a:br>
            <a:r>
              <a:rPr lang="en-US" sz="2800" b="0" dirty="0">
                <a:solidFill>
                  <a:schemeClr val="tx1"/>
                </a:solidFill>
              </a:rPr>
              <a:t>Conditionals</a:t>
            </a:r>
          </a:p>
        </p:txBody>
      </p:sp>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8" y="1774224"/>
            <a:ext cx="9095788" cy="47143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Conditional Statements and Related Conditionals</a:t>
            </a:r>
            <a:endParaRPr lang="en-US" sz="2800" dirty="0">
              <a:solidFill>
                <a:schemeClr val="tx1"/>
              </a:solidFill>
            </a:endParaRP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nvGraphicFramePr>
            <p:xfrm>
              <a:off x="620059" y="2629148"/>
              <a:ext cx="10147789" cy="2316480"/>
            </p:xfrm>
            <a:graphic>
              <a:graphicData uri="http://schemas.openxmlformats.org/drawingml/2006/table">
                <a:tbl>
                  <a:tblPr firstRow="1" bandRow="1">
                    <a:tableStyleId>{5C22544A-7EE6-4342-B048-85BDC9FD1C3A}</a:tableStyleId>
                  </a:tblPr>
                  <a:tblGrid>
                    <a:gridCol w="7814493">
                      <a:extLst>
                        <a:ext uri="{9D8B030D-6E8A-4147-A177-3AD203B41FA5}">
                          <a16:colId xmlns:a16="http://schemas.microsoft.com/office/drawing/2014/main" val="28597894"/>
                        </a:ext>
                      </a:extLst>
                    </a:gridCol>
                    <a:gridCol w="2333296">
                      <a:extLst>
                        <a:ext uri="{9D8B030D-6E8A-4147-A177-3AD203B41FA5}">
                          <a16:colId xmlns:a16="http://schemas.microsoft.com/office/drawing/2014/main" val="263759808"/>
                        </a:ext>
                      </a:extLst>
                    </a:gridCol>
                  </a:tblGrid>
                  <a:tr h="370840">
                    <a:tc>
                      <a:txBody>
                        <a:bodyPr/>
                        <a:lstStyle/>
                        <a:p>
                          <a:pPr algn="ctr"/>
                          <a:r>
                            <a:rPr lang="en-IN" sz="2800" b="1" i="0" u="none" strike="noStrike" kern="1200" baseline="0" dirty="0">
                              <a:solidFill>
                                <a:schemeClr val="tx1"/>
                              </a:solidFill>
                              <a:latin typeface="+mn-lt"/>
                              <a:ea typeface="+mn-ea"/>
                              <a:cs typeface="+mn-cs"/>
                            </a:rPr>
                            <a:t> Words</a:t>
                          </a:r>
                          <a:endParaRPr lang="en-I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800" b="1" i="0" u="none" strike="noStrike" kern="1200" baseline="0" dirty="0">
                              <a:solidFill>
                                <a:schemeClr val="tx1"/>
                              </a:solidFill>
                              <a:latin typeface="+mn-lt"/>
                              <a:ea typeface="+mn-ea"/>
                              <a:cs typeface="+mn-cs"/>
                            </a:rPr>
                            <a:t> Examples</a:t>
                          </a:r>
                          <a:endParaRPr lang="en-I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2046574"/>
                      </a:ext>
                    </a:extLst>
                  </a:tr>
                  <a:tr h="741680">
                    <a:tc>
                      <a:txBody>
                        <a:bodyPr/>
                        <a:lstStyle/>
                        <a:p>
                          <a:r>
                            <a:rPr lang="en-US" sz="2800" b="0" i="0" u="none" strike="noStrike" kern="1200" baseline="0" dirty="0">
                              <a:solidFill>
                                <a:schemeClr val="tx2"/>
                              </a:solidFill>
                              <a:latin typeface="+mn-lt"/>
                              <a:ea typeface="+mn-ea"/>
                              <a:cs typeface="+mn-cs"/>
                            </a:rPr>
                            <a:t>The </a:t>
                          </a:r>
                          <a:r>
                            <a:rPr lang="en-US" sz="2800" b="1" i="0" u="none" strike="noStrike" kern="1200" baseline="0" dirty="0">
                              <a:solidFill>
                                <a:schemeClr val="tx1"/>
                              </a:solidFill>
                              <a:latin typeface="+mn-lt"/>
                              <a:ea typeface="+mn-ea"/>
                              <a:cs typeface="+mn-cs"/>
                            </a:rPr>
                            <a:t>converse</a:t>
                          </a:r>
                          <a:r>
                            <a:rPr lang="en-US" sz="2800" b="1" i="0"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is formed by exchanging the hypothesis and conclusion of the conditional. </a:t>
                          </a:r>
                        </a:p>
                        <a:p>
                          <a:r>
                            <a:rPr lang="en-US" sz="2800" b="0" i="0" u="none" strike="noStrike" kern="1200" baseline="0" dirty="0">
                              <a:solidFill>
                                <a:schemeClr val="tx2"/>
                              </a:solidFill>
                              <a:latin typeface="+mn-lt"/>
                              <a:ea typeface="+mn-ea"/>
                              <a:cs typeface="+mn-cs"/>
                            </a:rPr>
                            <a:t>Symbols: </a:t>
                          </a:r>
                          <a14:m>
                            <m:oMath xmlns:m="http://schemas.openxmlformats.org/officeDocument/2006/math">
                              <m:r>
                                <a:rPr lang="en-US" sz="2800" b="0" i="1" u="none" strike="noStrike" kern="1200" baseline="0" dirty="0" smtClean="0">
                                  <a:solidFill>
                                    <a:srgbClr val="179E4E"/>
                                  </a:solidFill>
                                  <a:latin typeface="Cambria Math" panose="02040503050406030204" pitchFamily="18" charset="0"/>
                                  <a:ea typeface="+mn-ea"/>
                                  <a:cs typeface="+mn-cs"/>
                                </a:rPr>
                                <m:t>𝑞</m:t>
                              </m:r>
                              <m:r>
                                <a:rPr lang="en-US" sz="2800" b="0" i="1" u="none" strike="noStrike" kern="1200" baseline="0" dirty="0">
                                  <a:solidFill>
                                    <a:schemeClr val="tx2"/>
                                  </a:solidFill>
                                  <a:latin typeface="Cambria Math" panose="02040503050406030204" pitchFamily="18" charset="0"/>
                                  <a:ea typeface="+mn-ea"/>
                                  <a:cs typeface="+mn-cs"/>
                                </a:rPr>
                                <m:t>→</m:t>
                              </m:r>
                              <m:r>
                                <a:rPr lang="en-US" sz="2800" b="0" i="1" u="none" strike="noStrike" kern="1200" baseline="0" dirty="0" smtClean="0">
                                  <a:solidFill>
                                    <a:srgbClr val="DC8013"/>
                                  </a:solidFill>
                                  <a:latin typeface="Cambria Math" panose="02040503050406030204" pitchFamily="18" charset="0"/>
                                  <a:ea typeface="+mn-ea"/>
                                  <a:cs typeface="+mn-cs"/>
                                </a:rPr>
                                <m:t>𝑝</m:t>
                              </m:r>
                            </m:oMath>
                          </a14:m>
                          <a:r>
                            <a:rPr lang="en-US" sz="2800" b="0" i="0" u="none" strike="noStrike" kern="1200" baseline="0" dirty="0">
                              <a:solidFill>
                                <a:schemeClr val="tx2"/>
                              </a:solidFill>
                              <a:latin typeface="+mn-lt"/>
                              <a:ea typeface="+mn-ea"/>
                              <a:cs typeface="+mn-cs"/>
                            </a:rPr>
                            <a:t>, read </a:t>
                          </a:r>
                          <a:r>
                            <a:rPr lang="en-US" sz="2800" b="0" i="1" u="none" strike="noStrike" kern="1200" baseline="0" dirty="0">
                              <a:solidFill>
                                <a:schemeClr val="tx2"/>
                              </a:solidFill>
                              <a:latin typeface="+mn-lt"/>
                              <a:ea typeface="+mn-ea"/>
                              <a:cs typeface="+mn-cs"/>
                            </a:rPr>
                            <a:t>if </a:t>
                          </a:r>
                          <a:r>
                            <a:rPr lang="en-US" sz="2800" b="0" i="1" u="none" strike="noStrike" kern="1200" baseline="0" dirty="0">
                              <a:solidFill>
                                <a:srgbClr val="179E4E"/>
                              </a:solidFill>
                              <a:latin typeface="+mn-lt"/>
                              <a:ea typeface="+mn-ea"/>
                              <a:cs typeface="+mn-cs"/>
                            </a:rPr>
                            <a:t>q</a:t>
                          </a:r>
                          <a:r>
                            <a:rPr lang="en-US" sz="2800" b="0" i="0" u="none" strike="noStrike" kern="1200" baseline="0" dirty="0">
                              <a:solidFill>
                                <a:schemeClr val="tx2"/>
                              </a:solidFill>
                              <a:latin typeface="+mn-lt"/>
                              <a:ea typeface="+mn-ea"/>
                              <a:cs typeface="+mn-cs"/>
                            </a:rPr>
                            <a:t>, </a:t>
                          </a:r>
                          <a:r>
                            <a:rPr lang="en-US" sz="2800" b="0" i="1" u="none" strike="noStrike" kern="1200" baseline="0" dirty="0">
                              <a:solidFill>
                                <a:schemeClr val="tx2"/>
                              </a:solidFill>
                              <a:latin typeface="+mn-lt"/>
                              <a:ea typeface="+mn-ea"/>
                              <a:cs typeface="+mn-cs"/>
                            </a:rPr>
                            <a:t>then</a:t>
                          </a:r>
                          <a:r>
                            <a:rPr lang="en-US" sz="2800" b="0" i="0" u="none" strike="noStrike" kern="1200" baseline="0" dirty="0">
                              <a:solidFill>
                                <a:schemeClr val="tx2"/>
                              </a:solidFill>
                              <a:latin typeface="+mn-lt"/>
                              <a:ea typeface="+mn-ea"/>
                              <a:cs typeface="+mn-cs"/>
                            </a:rPr>
                            <a:t> </a:t>
                          </a:r>
                          <a:r>
                            <a:rPr lang="en-US" sz="2800" b="0" i="1" u="none" strike="noStrike" kern="1200" baseline="0" dirty="0">
                              <a:solidFill>
                                <a:srgbClr val="DC8013"/>
                              </a:solidFill>
                              <a:latin typeface="+mn-lt"/>
                              <a:ea typeface="+mn-ea"/>
                              <a:cs typeface="+mn-cs"/>
                            </a:rPr>
                            <a:t>p</a:t>
                          </a:r>
                          <a:r>
                            <a:rPr lang="en-US" sz="2800" b="0" i="0" u="none" strike="noStrike" kern="1200" baseline="0" dirty="0">
                              <a:solidFill>
                                <a:schemeClr val="tx2"/>
                              </a:solidFill>
                              <a:latin typeface="+mn-lt"/>
                              <a:ea typeface="+mn-ea"/>
                              <a:cs typeface="+mn-cs"/>
                            </a:rPr>
                            <a:t>, or </a:t>
                          </a:r>
                          <a:r>
                            <a:rPr lang="en-US" sz="2800" b="0" i="1" u="none" strike="noStrike" kern="1200" baseline="0" dirty="0">
                              <a:solidFill>
                                <a:srgbClr val="179E4E"/>
                              </a:solidFill>
                              <a:latin typeface="+mn-lt"/>
                              <a:ea typeface="+mn-ea"/>
                              <a:cs typeface="+mn-cs"/>
                            </a:rPr>
                            <a:t>q</a:t>
                          </a:r>
                          <a:r>
                            <a:rPr lang="en-US" sz="2800" b="0" i="1" u="none" strike="noStrike" kern="1200" baseline="0" dirty="0">
                              <a:solidFill>
                                <a:schemeClr val="tx2"/>
                              </a:solidFill>
                              <a:latin typeface="+mn-lt"/>
                              <a:ea typeface="+mn-ea"/>
                              <a:cs typeface="+mn-cs"/>
                            </a:rPr>
                            <a:t> implies </a:t>
                          </a:r>
                          <a:r>
                            <a:rPr lang="en-US" sz="2800" b="0" i="1" u="none" strike="noStrike" kern="1200" baseline="0" dirty="0">
                              <a:solidFill>
                                <a:srgbClr val="DC8013"/>
                              </a:solidFill>
                              <a:latin typeface="+mn-lt"/>
                              <a:ea typeface="+mn-ea"/>
                              <a:cs typeface="+mn-cs"/>
                            </a:rPr>
                            <a:t>p</a:t>
                          </a:r>
                          <a:r>
                            <a:rPr lang="en-US" sz="2800" b="0" i="1"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i="0" u="none" strike="noStrike" kern="1200" baseline="0" dirty="0">
                              <a:solidFill>
                                <a:schemeClr val="tx2"/>
                              </a:solidFill>
                              <a:latin typeface="+mn-lt"/>
                              <a:ea typeface="+mn-ea"/>
                              <a:cs typeface="+mn-cs"/>
                            </a:rPr>
                            <a:t>If </a:t>
                          </a:r>
                          <a:r>
                            <a:rPr lang="en-US" sz="2800" b="0" i="0" u="none" strike="noStrike" kern="1200" baseline="0" dirty="0">
                              <a:solidFill>
                                <a:srgbClr val="179E4E"/>
                              </a:solidFill>
                              <a:latin typeface="+mn-lt"/>
                              <a:ea typeface="+mn-ea"/>
                              <a:cs typeface="+mn-cs"/>
                            </a:rPr>
                            <a:t>the parade is canceled</a:t>
                          </a:r>
                          <a:r>
                            <a:rPr lang="en-US" sz="2800" b="0" i="0" u="none" strike="noStrike" kern="1200" baseline="0" dirty="0">
                              <a:solidFill>
                                <a:schemeClr val="tx2"/>
                              </a:solidFill>
                              <a:latin typeface="+mn-lt"/>
                              <a:ea typeface="+mn-ea"/>
                              <a:cs typeface="+mn-cs"/>
                            </a:rPr>
                            <a:t>, then </a:t>
                          </a:r>
                          <a:r>
                            <a:rPr lang="en-US" sz="2800" b="0" i="0" u="none" strike="noStrike" kern="1200" baseline="0" dirty="0">
                              <a:solidFill>
                                <a:srgbClr val="DC8013"/>
                              </a:solidFill>
                              <a:latin typeface="+mn-lt"/>
                              <a:ea typeface="+mn-ea"/>
                              <a:cs typeface="+mn-cs"/>
                            </a:rPr>
                            <a:t>it has rained</a:t>
                          </a:r>
                          <a:r>
                            <a:rPr lang="en-US" sz="2800" b="0" i="0" u="none" strike="noStrike" kern="1200" baseline="0" dirty="0">
                              <a:solidFill>
                                <a:schemeClr val="tx2"/>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4182742"/>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3455995408"/>
                  </p:ext>
                </p:extLst>
              </p:nvPr>
            </p:nvGraphicFramePr>
            <p:xfrm>
              <a:off x="620059" y="2629148"/>
              <a:ext cx="10147789" cy="2316480"/>
            </p:xfrm>
            <a:graphic>
              <a:graphicData uri="http://schemas.openxmlformats.org/drawingml/2006/table">
                <a:tbl>
                  <a:tblPr firstRow="1" bandRow="1">
                    <a:tableStyleId>{5C22544A-7EE6-4342-B048-85BDC9FD1C3A}</a:tableStyleId>
                  </a:tblPr>
                  <a:tblGrid>
                    <a:gridCol w="7814493">
                      <a:extLst>
                        <a:ext uri="{9D8B030D-6E8A-4147-A177-3AD203B41FA5}">
                          <a16:colId xmlns:a16="http://schemas.microsoft.com/office/drawing/2014/main" val="28597894"/>
                        </a:ext>
                      </a:extLst>
                    </a:gridCol>
                    <a:gridCol w="2333296">
                      <a:extLst>
                        <a:ext uri="{9D8B030D-6E8A-4147-A177-3AD203B41FA5}">
                          <a16:colId xmlns:a16="http://schemas.microsoft.com/office/drawing/2014/main" val="263759808"/>
                        </a:ext>
                      </a:extLst>
                    </a:gridCol>
                  </a:tblGrid>
                  <a:tr h="518160">
                    <a:tc>
                      <a:txBody>
                        <a:bodyPr/>
                        <a:lstStyle/>
                        <a:p>
                          <a:pPr algn="ctr"/>
                          <a:r>
                            <a:rPr lang="en-IN" sz="2800" b="1" i="0" u="none" strike="noStrike" kern="1200" baseline="0" dirty="0">
                              <a:solidFill>
                                <a:schemeClr val="tx1"/>
                              </a:solidFill>
                              <a:latin typeface="+mn-lt"/>
                              <a:ea typeface="+mn-ea"/>
                              <a:cs typeface="+mn-cs"/>
                            </a:rPr>
                            <a:t> Words</a:t>
                          </a:r>
                          <a:endParaRPr lang="en-I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800" b="1" i="0" u="none" strike="noStrike" kern="1200" baseline="0" dirty="0">
                              <a:solidFill>
                                <a:schemeClr val="tx1"/>
                              </a:solidFill>
                              <a:latin typeface="+mn-lt"/>
                              <a:ea typeface="+mn-ea"/>
                              <a:cs typeface="+mn-cs"/>
                            </a:rPr>
                            <a:t> Examples</a:t>
                          </a:r>
                          <a:endParaRPr lang="en-I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2046574"/>
                      </a:ext>
                    </a:extLst>
                  </a:tr>
                  <a:tr h="179832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78" t="-32095" r="-30008" b="-9122"/>
                          </a:stretch>
                        </a:blipFill>
                      </a:tcPr>
                    </a:tc>
                    <a:tc>
                      <a:txBody>
                        <a:bodyPr/>
                        <a:lstStyle/>
                        <a:p>
                          <a:r>
                            <a:rPr lang="en-US" sz="2800" b="0" i="0" u="none" strike="noStrike" kern="1200" baseline="0" dirty="0">
                              <a:solidFill>
                                <a:schemeClr val="tx2"/>
                              </a:solidFill>
                              <a:latin typeface="+mn-lt"/>
                              <a:ea typeface="+mn-ea"/>
                              <a:cs typeface="+mn-cs"/>
                            </a:rPr>
                            <a:t>If </a:t>
                          </a:r>
                          <a:r>
                            <a:rPr lang="en-US" sz="2800" b="0" i="0" u="none" strike="noStrike" kern="1200" baseline="0" dirty="0">
                              <a:solidFill>
                                <a:srgbClr val="179E4E"/>
                              </a:solidFill>
                              <a:latin typeface="+mn-lt"/>
                              <a:ea typeface="+mn-ea"/>
                              <a:cs typeface="+mn-cs"/>
                            </a:rPr>
                            <a:t>the parade is canceled</a:t>
                          </a:r>
                          <a:r>
                            <a:rPr lang="en-US" sz="2800" b="0" i="0" u="none" strike="noStrike" kern="1200" baseline="0" dirty="0">
                              <a:solidFill>
                                <a:schemeClr val="tx2"/>
                              </a:solidFill>
                              <a:latin typeface="+mn-lt"/>
                              <a:ea typeface="+mn-ea"/>
                              <a:cs typeface="+mn-cs"/>
                            </a:rPr>
                            <a:t>, then </a:t>
                          </a:r>
                          <a:r>
                            <a:rPr lang="en-US" sz="2800" b="0" i="0" u="none" strike="noStrike" kern="1200" baseline="0" dirty="0">
                              <a:solidFill>
                                <a:srgbClr val="DC8013"/>
                              </a:solidFill>
                              <a:latin typeface="+mn-lt"/>
                              <a:ea typeface="+mn-ea"/>
                              <a:cs typeface="+mn-cs"/>
                            </a:rPr>
                            <a:t>it has rained</a:t>
                          </a:r>
                          <a:r>
                            <a:rPr lang="en-US" sz="2800" b="0" i="0" u="none" strike="noStrike" kern="1200" baseline="0" dirty="0">
                              <a:solidFill>
                                <a:schemeClr val="tx2"/>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4182742"/>
                      </a:ext>
                    </a:extLst>
                  </a:tr>
                </a:tbl>
              </a:graphicData>
            </a:graphic>
          </p:graphicFrame>
        </mc:Fallback>
      </mc:AlternateContent>
    </p:spTree>
    <p:extLst>
      <p:ext uri="{BB962C8B-B14F-4D97-AF65-F5344CB8AC3E}">
        <p14:creationId xmlns:p14="http://schemas.microsoft.com/office/powerpoint/2010/main" val="839757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33175A"/>
                </a:solidFill>
              </a:rPr>
            </a:br>
            <a:r>
              <a:rPr lang="en-US" sz="2800" b="0" dirty="0">
                <a:solidFill>
                  <a:schemeClr val="tx1"/>
                </a:solidFill>
              </a:rPr>
              <a:t>Conditionals</a:t>
            </a:r>
          </a:p>
        </p:txBody>
      </p:sp>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8" y="1774224"/>
            <a:ext cx="9095788" cy="47143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Conditional Statements and Related Conditionals</a:t>
            </a:r>
            <a:endParaRPr lang="en-US" sz="2800" dirty="0">
              <a:solidFill>
                <a:schemeClr val="tx1"/>
              </a:solidFill>
            </a:endParaRP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nvGraphicFramePr>
            <p:xfrm>
              <a:off x="620059" y="2555227"/>
              <a:ext cx="10147789" cy="2757753"/>
            </p:xfrm>
            <a:graphic>
              <a:graphicData uri="http://schemas.openxmlformats.org/drawingml/2006/table">
                <a:tbl>
                  <a:tblPr firstRow="1" bandRow="1">
                    <a:tableStyleId>{5C22544A-7EE6-4342-B048-85BDC9FD1C3A}</a:tableStyleId>
                  </a:tblPr>
                  <a:tblGrid>
                    <a:gridCol w="7940617">
                      <a:extLst>
                        <a:ext uri="{9D8B030D-6E8A-4147-A177-3AD203B41FA5}">
                          <a16:colId xmlns:a16="http://schemas.microsoft.com/office/drawing/2014/main" val="28597894"/>
                        </a:ext>
                      </a:extLst>
                    </a:gridCol>
                    <a:gridCol w="2207172">
                      <a:extLst>
                        <a:ext uri="{9D8B030D-6E8A-4147-A177-3AD203B41FA5}">
                          <a16:colId xmlns:a16="http://schemas.microsoft.com/office/drawing/2014/main" val="263759808"/>
                        </a:ext>
                      </a:extLst>
                    </a:gridCol>
                  </a:tblGrid>
                  <a:tr h="522512">
                    <a:tc>
                      <a:txBody>
                        <a:bodyPr/>
                        <a:lstStyle/>
                        <a:p>
                          <a:pPr algn="ctr"/>
                          <a:r>
                            <a:rPr lang="en-IN" sz="2800" b="1" i="0" u="none" strike="noStrike" kern="1200" baseline="0" dirty="0">
                              <a:solidFill>
                                <a:schemeClr val="tx1"/>
                              </a:solidFill>
                              <a:latin typeface="+mn-lt"/>
                              <a:ea typeface="+mn-ea"/>
                              <a:cs typeface="+mn-cs"/>
                            </a:rPr>
                            <a:t> Words</a:t>
                          </a:r>
                          <a:endParaRPr lang="en-I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800" b="1" i="0" u="none" strike="noStrike" kern="1200" baseline="0" dirty="0">
                              <a:solidFill>
                                <a:schemeClr val="tx1"/>
                              </a:solidFill>
                              <a:latin typeface="+mn-lt"/>
                              <a:ea typeface="+mn-ea"/>
                              <a:cs typeface="+mn-cs"/>
                            </a:rPr>
                            <a:t> Examples</a:t>
                          </a:r>
                          <a:endParaRPr lang="en-I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2046574"/>
                      </a:ext>
                    </a:extLst>
                  </a:tr>
                  <a:tr h="2235241">
                    <a:tc>
                      <a:txBody>
                        <a:bodyPr/>
                        <a:lstStyle/>
                        <a:p>
                          <a:r>
                            <a:rPr lang="en-US" sz="2800" b="0" i="0" u="none" strike="noStrike" kern="1200" baseline="0" dirty="0">
                              <a:solidFill>
                                <a:schemeClr val="tx2"/>
                              </a:solidFill>
                              <a:latin typeface="+mn-lt"/>
                              <a:ea typeface="+mn-ea"/>
                              <a:cs typeface="+mn-cs"/>
                            </a:rPr>
                            <a:t>The </a:t>
                          </a:r>
                          <a:r>
                            <a:rPr lang="en-US" sz="2800" b="1" i="0" u="none" strike="noStrike" kern="1200" baseline="0" dirty="0">
                              <a:solidFill>
                                <a:schemeClr val="tx1"/>
                              </a:solidFill>
                              <a:latin typeface="+mn-lt"/>
                              <a:ea typeface="+mn-ea"/>
                              <a:cs typeface="+mn-cs"/>
                            </a:rPr>
                            <a:t>inverse</a:t>
                          </a:r>
                          <a:r>
                            <a:rPr lang="en-US" sz="2800" b="1" i="0"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is formed by negating both the hypothesis and conclusion of the conditional. </a:t>
                          </a:r>
                        </a:p>
                        <a:p>
                          <a:r>
                            <a:rPr lang="en-US" sz="2800" b="0" i="0" u="none" strike="noStrike" kern="1200" baseline="0" dirty="0">
                              <a:solidFill>
                                <a:schemeClr val="tx2"/>
                              </a:solidFill>
                              <a:latin typeface="+mn-lt"/>
                              <a:ea typeface="+mn-ea"/>
                              <a:cs typeface="+mn-cs"/>
                            </a:rPr>
                            <a:t>Symbols: </a:t>
                          </a:r>
                          <a14:m>
                            <m:oMath xmlns:m="http://schemas.openxmlformats.org/officeDocument/2006/math">
                              <m:r>
                                <a:rPr lang="en-US" sz="2800" b="0" i="1" u="none" strike="noStrike" kern="1200" baseline="0" dirty="0" smtClean="0">
                                  <a:solidFill>
                                    <a:schemeClr val="tx2"/>
                                  </a:solidFill>
                                  <a:latin typeface="Cambria Math" panose="02040503050406030204" pitchFamily="18" charset="0"/>
                                  <a:ea typeface="+mn-ea"/>
                                  <a:cs typeface="+mn-cs"/>
                                </a:rPr>
                                <m:t>∼</m:t>
                              </m:r>
                              <m:r>
                                <a:rPr lang="en-US" sz="2800" b="0" i="1" u="none" strike="noStrike" kern="1200" baseline="0" dirty="0" smtClean="0">
                                  <a:solidFill>
                                    <a:srgbClr val="DC8013"/>
                                  </a:solidFill>
                                  <a:latin typeface="Cambria Math" panose="02040503050406030204" pitchFamily="18" charset="0"/>
                                  <a:ea typeface="+mn-ea"/>
                                  <a:cs typeface="+mn-cs"/>
                                </a:rPr>
                                <m:t>𝑝</m:t>
                              </m:r>
                              <m:r>
                                <a:rPr lang="en-US" sz="2800" b="0" i="1" u="none" strike="noStrike" kern="1200" baseline="0" dirty="0">
                                  <a:solidFill>
                                    <a:schemeClr val="tx2"/>
                                  </a:solidFill>
                                  <a:latin typeface="Cambria Math" panose="02040503050406030204" pitchFamily="18" charset="0"/>
                                  <a:ea typeface="+mn-ea"/>
                                  <a:cs typeface="+mn-cs"/>
                                </a:rPr>
                                <m:t>→ ∼</m:t>
                              </m:r>
                              <m:r>
                                <a:rPr lang="en-US" sz="2800" b="0" i="1" u="none" strike="noStrike" kern="1200" baseline="0" dirty="0" smtClean="0">
                                  <a:solidFill>
                                    <a:srgbClr val="179E4E"/>
                                  </a:solidFill>
                                  <a:latin typeface="Cambria Math" panose="02040503050406030204" pitchFamily="18" charset="0"/>
                                  <a:ea typeface="+mn-ea"/>
                                  <a:cs typeface="+mn-cs"/>
                                </a:rPr>
                                <m:t>𝑞</m:t>
                              </m:r>
                            </m:oMath>
                          </a14:m>
                          <a:r>
                            <a:rPr lang="en-US" sz="2800" b="0" i="0" u="none" strike="noStrike" kern="1200" baseline="0" dirty="0">
                              <a:solidFill>
                                <a:schemeClr val="tx2"/>
                              </a:solidFill>
                              <a:latin typeface="+mn-lt"/>
                              <a:ea typeface="+mn-ea"/>
                              <a:cs typeface="+mn-cs"/>
                            </a:rPr>
                            <a:t>, read </a:t>
                          </a:r>
                          <a:r>
                            <a:rPr lang="en-US" sz="2800" b="0" i="1" u="none" strike="noStrike" kern="1200" baseline="0" dirty="0">
                              <a:solidFill>
                                <a:schemeClr val="tx2"/>
                              </a:solidFill>
                              <a:latin typeface="+mn-lt"/>
                              <a:ea typeface="+mn-ea"/>
                              <a:cs typeface="+mn-cs"/>
                            </a:rPr>
                            <a:t>if not </a:t>
                          </a:r>
                          <a:r>
                            <a:rPr lang="en-US" sz="2800" b="0" i="1" u="none" strike="noStrike" kern="1200" baseline="0" dirty="0">
                              <a:solidFill>
                                <a:srgbClr val="DC8013"/>
                              </a:solidFill>
                              <a:latin typeface="+mn-lt"/>
                              <a:ea typeface="+mn-ea"/>
                              <a:cs typeface="+mn-cs"/>
                            </a:rPr>
                            <a:t>p</a:t>
                          </a:r>
                          <a:r>
                            <a:rPr lang="en-US" sz="2800" b="0" i="0" u="none" strike="noStrike" kern="1200" baseline="0" dirty="0">
                              <a:solidFill>
                                <a:schemeClr val="tx2"/>
                              </a:solidFill>
                              <a:latin typeface="+mn-lt"/>
                              <a:ea typeface="+mn-ea"/>
                              <a:cs typeface="+mn-cs"/>
                            </a:rPr>
                            <a:t>, </a:t>
                          </a:r>
                          <a:r>
                            <a:rPr lang="en-US" sz="2800" b="0" i="1" u="none" strike="noStrike" kern="1200" baseline="0" dirty="0">
                              <a:solidFill>
                                <a:schemeClr val="tx2"/>
                              </a:solidFill>
                              <a:latin typeface="+mn-lt"/>
                              <a:ea typeface="+mn-ea"/>
                              <a:cs typeface="+mn-cs"/>
                            </a:rPr>
                            <a:t>then not </a:t>
                          </a:r>
                          <a:r>
                            <a:rPr lang="en-US" sz="2800" b="0" i="1" u="none" strike="noStrike" kern="1200" baseline="0" dirty="0">
                              <a:solidFill>
                                <a:srgbClr val="179E4E"/>
                              </a:solidFill>
                              <a:latin typeface="+mn-lt"/>
                              <a:ea typeface="+mn-ea"/>
                              <a:cs typeface="+mn-cs"/>
                            </a:rPr>
                            <a:t>q</a:t>
                          </a:r>
                          <a:r>
                            <a:rPr lang="en-US" sz="2800" b="0" i="1"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	</a:t>
                          </a:r>
                        </a:p>
                        <a:p>
                          <a:r>
                            <a:rPr lang="en-US" sz="2800" b="0" i="0" u="none" strike="noStrike" kern="1200" baseline="0" dirty="0">
                              <a:solidFill>
                                <a:schemeClr val="tx2"/>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i="0" u="none" strike="noStrike" kern="1200" baseline="0" dirty="0">
                              <a:solidFill>
                                <a:schemeClr val="tx2"/>
                              </a:solidFill>
                              <a:latin typeface="+mn-lt"/>
                              <a:ea typeface="+mn-ea"/>
                              <a:cs typeface="+mn-cs"/>
                            </a:rPr>
                            <a:t>If </a:t>
                          </a:r>
                          <a:r>
                            <a:rPr lang="en-US" sz="2800" b="0" i="0" u="none" strike="noStrike" kern="1200" baseline="0" dirty="0">
                              <a:solidFill>
                                <a:srgbClr val="DC8013"/>
                              </a:solidFill>
                              <a:latin typeface="+mn-lt"/>
                              <a:ea typeface="+mn-ea"/>
                              <a:cs typeface="+mn-cs"/>
                            </a:rPr>
                            <a:t>it does not rain</a:t>
                          </a:r>
                          <a:r>
                            <a:rPr lang="en-US" sz="2800" b="0" i="0" u="none" strike="noStrike" kern="1200" baseline="0" dirty="0">
                              <a:solidFill>
                                <a:schemeClr val="tx2"/>
                              </a:solidFill>
                              <a:latin typeface="+mn-lt"/>
                              <a:ea typeface="+mn-ea"/>
                              <a:cs typeface="+mn-cs"/>
                            </a:rPr>
                            <a:t>, then </a:t>
                          </a:r>
                          <a:r>
                            <a:rPr lang="en-US" sz="2800" b="0" i="0" u="none" strike="noStrike" kern="1200" baseline="0" dirty="0">
                              <a:solidFill>
                                <a:srgbClr val="179E4E"/>
                              </a:solidFill>
                              <a:latin typeface="+mn-lt"/>
                              <a:ea typeface="+mn-ea"/>
                              <a:cs typeface="+mn-cs"/>
                            </a:rPr>
                            <a:t>the parade will not be canceled</a:t>
                          </a:r>
                          <a:r>
                            <a:rPr lang="en-US" sz="2800" b="0" i="0" u="none" strike="noStrike" kern="1200" baseline="0" dirty="0">
                              <a:solidFill>
                                <a:schemeClr val="tx2"/>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4182742"/>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1770987998"/>
                  </p:ext>
                </p:extLst>
              </p:nvPr>
            </p:nvGraphicFramePr>
            <p:xfrm>
              <a:off x="620059" y="2555227"/>
              <a:ext cx="10147789" cy="2757753"/>
            </p:xfrm>
            <a:graphic>
              <a:graphicData uri="http://schemas.openxmlformats.org/drawingml/2006/table">
                <a:tbl>
                  <a:tblPr firstRow="1" bandRow="1">
                    <a:tableStyleId>{5C22544A-7EE6-4342-B048-85BDC9FD1C3A}</a:tableStyleId>
                  </a:tblPr>
                  <a:tblGrid>
                    <a:gridCol w="7940617">
                      <a:extLst>
                        <a:ext uri="{9D8B030D-6E8A-4147-A177-3AD203B41FA5}">
                          <a16:colId xmlns:a16="http://schemas.microsoft.com/office/drawing/2014/main" val="28597894"/>
                        </a:ext>
                      </a:extLst>
                    </a:gridCol>
                    <a:gridCol w="2207172">
                      <a:extLst>
                        <a:ext uri="{9D8B030D-6E8A-4147-A177-3AD203B41FA5}">
                          <a16:colId xmlns:a16="http://schemas.microsoft.com/office/drawing/2014/main" val="263759808"/>
                        </a:ext>
                      </a:extLst>
                    </a:gridCol>
                  </a:tblGrid>
                  <a:tr h="522512">
                    <a:tc>
                      <a:txBody>
                        <a:bodyPr/>
                        <a:lstStyle/>
                        <a:p>
                          <a:pPr algn="ctr"/>
                          <a:r>
                            <a:rPr lang="en-IN" sz="2800" b="1" i="0" u="none" strike="noStrike" kern="1200" baseline="0" dirty="0">
                              <a:solidFill>
                                <a:schemeClr val="tx1"/>
                              </a:solidFill>
                              <a:latin typeface="+mn-lt"/>
                              <a:ea typeface="+mn-ea"/>
                              <a:cs typeface="+mn-cs"/>
                            </a:rPr>
                            <a:t> Words</a:t>
                          </a:r>
                          <a:endParaRPr lang="en-I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800" b="1" i="0" u="none" strike="noStrike" kern="1200" baseline="0" dirty="0">
                              <a:solidFill>
                                <a:schemeClr val="tx1"/>
                              </a:solidFill>
                              <a:latin typeface="+mn-lt"/>
                              <a:ea typeface="+mn-ea"/>
                              <a:cs typeface="+mn-cs"/>
                            </a:rPr>
                            <a:t> Examples</a:t>
                          </a:r>
                          <a:endParaRPr lang="en-I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2046574"/>
                      </a:ext>
                    </a:extLst>
                  </a:tr>
                  <a:tr h="223524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77" t="-26158" r="-27914" b="-7084"/>
                          </a:stretch>
                        </a:blipFill>
                      </a:tcPr>
                    </a:tc>
                    <a:tc>
                      <a:txBody>
                        <a:bodyPr/>
                        <a:lstStyle/>
                        <a:p>
                          <a:r>
                            <a:rPr lang="en-US" sz="2800" b="0" i="0" u="none" strike="noStrike" kern="1200" baseline="0" dirty="0">
                              <a:solidFill>
                                <a:schemeClr val="tx2"/>
                              </a:solidFill>
                              <a:latin typeface="+mn-lt"/>
                              <a:ea typeface="+mn-ea"/>
                              <a:cs typeface="+mn-cs"/>
                            </a:rPr>
                            <a:t>If </a:t>
                          </a:r>
                          <a:r>
                            <a:rPr lang="en-US" sz="2800" b="0" i="0" u="none" strike="noStrike" kern="1200" baseline="0" dirty="0">
                              <a:solidFill>
                                <a:srgbClr val="DC8013"/>
                              </a:solidFill>
                              <a:latin typeface="+mn-lt"/>
                              <a:ea typeface="+mn-ea"/>
                              <a:cs typeface="+mn-cs"/>
                            </a:rPr>
                            <a:t>it does not rain</a:t>
                          </a:r>
                          <a:r>
                            <a:rPr lang="en-US" sz="2800" b="0" i="0" u="none" strike="noStrike" kern="1200" baseline="0" dirty="0">
                              <a:solidFill>
                                <a:schemeClr val="tx2"/>
                              </a:solidFill>
                              <a:latin typeface="+mn-lt"/>
                              <a:ea typeface="+mn-ea"/>
                              <a:cs typeface="+mn-cs"/>
                            </a:rPr>
                            <a:t>, then </a:t>
                          </a:r>
                          <a:r>
                            <a:rPr lang="en-US" sz="2800" b="0" i="0" u="none" strike="noStrike" kern="1200" baseline="0" dirty="0">
                              <a:solidFill>
                                <a:srgbClr val="179E4E"/>
                              </a:solidFill>
                              <a:latin typeface="+mn-lt"/>
                              <a:ea typeface="+mn-ea"/>
                              <a:cs typeface="+mn-cs"/>
                            </a:rPr>
                            <a:t>the parade will not be canceled</a:t>
                          </a:r>
                          <a:r>
                            <a:rPr lang="en-US" sz="2800" b="0" i="0" u="none" strike="noStrike" kern="1200" baseline="0" dirty="0">
                              <a:solidFill>
                                <a:schemeClr val="tx2"/>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4182742"/>
                      </a:ext>
                    </a:extLst>
                  </a:tr>
                </a:tbl>
              </a:graphicData>
            </a:graphic>
          </p:graphicFrame>
        </mc:Fallback>
      </mc:AlternateContent>
    </p:spTree>
    <p:extLst>
      <p:ext uri="{BB962C8B-B14F-4D97-AF65-F5344CB8AC3E}">
        <p14:creationId xmlns:p14="http://schemas.microsoft.com/office/powerpoint/2010/main" val="177041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33175A"/>
                </a:solidFill>
              </a:rPr>
            </a:br>
            <a:r>
              <a:rPr lang="en-US" sz="2800" b="0" dirty="0">
                <a:solidFill>
                  <a:schemeClr val="tx1"/>
                </a:solidFill>
              </a:rPr>
              <a:t>Conditionals</a:t>
            </a:r>
          </a:p>
        </p:txBody>
      </p:sp>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8" y="1774224"/>
            <a:ext cx="9095788" cy="47143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Conditional Statements and Related Conditionals</a:t>
            </a:r>
            <a:endParaRPr lang="en-US" sz="2800" dirty="0">
              <a:solidFill>
                <a:schemeClr val="tx1"/>
              </a:solidFill>
            </a:endParaRP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nvGraphicFramePr>
            <p:xfrm>
              <a:off x="620059" y="2518790"/>
              <a:ext cx="10258148" cy="2743200"/>
            </p:xfrm>
            <a:graphic>
              <a:graphicData uri="http://schemas.openxmlformats.org/drawingml/2006/table">
                <a:tbl>
                  <a:tblPr firstRow="1" bandRow="1">
                    <a:tableStyleId>{5C22544A-7EE6-4342-B048-85BDC9FD1C3A}</a:tableStyleId>
                  </a:tblPr>
                  <a:tblGrid>
                    <a:gridCol w="7893320">
                      <a:extLst>
                        <a:ext uri="{9D8B030D-6E8A-4147-A177-3AD203B41FA5}">
                          <a16:colId xmlns:a16="http://schemas.microsoft.com/office/drawing/2014/main" val="28597894"/>
                        </a:ext>
                      </a:extLst>
                    </a:gridCol>
                    <a:gridCol w="2364828">
                      <a:extLst>
                        <a:ext uri="{9D8B030D-6E8A-4147-A177-3AD203B41FA5}">
                          <a16:colId xmlns:a16="http://schemas.microsoft.com/office/drawing/2014/main" val="263759808"/>
                        </a:ext>
                      </a:extLst>
                    </a:gridCol>
                  </a:tblGrid>
                  <a:tr h="370840">
                    <a:tc>
                      <a:txBody>
                        <a:bodyPr/>
                        <a:lstStyle/>
                        <a:p>
                          <a:pPr algn="ctr"/>
                          <a:r>
                            <a:rPr lang="en-IN" sz="2800" b="1" i="0" u="none" strike="noStrike" kern="1200" baseline="0" dirty="0">
                              <a:solidFill>
                                <a:schemeClr val="tx2"/>
                              </a:solidFill>
                              <a:latin typeface="+mn-lt"/>
                              <a:ea typeface="+mn-ea"/>
                              <a:cs typeface="+mn-cs"/>
                            </a:rPr>
                            <a:t> Words</a:t>
                          </a:r>
                          <a:endParaRPr lang="en-IN" sz="28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800" b="1" i="0" u="none" strike="noStrike" kern="1200" baseline="0" dirty="0">
                              <a:solidFill>
                                <a:schemeClr val="tx2"/>
                              </a:solidFill>
                              <a:latin typeface="+mn-lt"/>
                              <a:ea typeface="+mn-ea"/>
                              <a:cs typeface="+mn-cs"/>
                            </a:rPr>
                            <a:t> Examples</a:t>
                          </a:r>
                          <a:endParaRPr lang="en-IN" sz="28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2046574"/>
                      </a:ext>
                    </a:extLst>
                  </a:tr>
                  <a:tr h="741680">
                    <a:tc>
                      <a:txBody>
                        <a:bodyPr/>
                        <a:lstStyle/>
                        <a:p>
                          <a:r>
                            <a:rPr lang="en-US" sz="2800" b="0" i="0" u="none" strike="noStrike" kern="1200" baseline="0" dirty="0">
                              <a:solidFill>
                                <a:schemeClr val="tx2"/>
                              </a:solidFill>
                              <a:latin typeface="+mn-lt"/>
                              <a:ea typeface="+mn-ea"/>
                              <a:cs typeface="+mn-cs"/>
                            </a:rPr>
                            <a:t>The </a:t>
                          </a:r>
                          <a:r>
                            <a:rPr lang="en-US" sz="2800" b="1" i="0" u="none" strike="noStrike" kern="1200" baseline="0" dirty="0">
                              <a:solidFill>
                                <a:schemeClr val="tx1"/>
                              </a:solidFill>
                              <a:latin typeface="+mn-lt"/>
                              <a:ea typeface="+mn-ea"/>
                              <a:cs typeface="+mn-cs"/>
                            </a:rPr>
                            <a:t>contrapositive</a:t>
                          </a:r>
                          <a:r>
                            <a:rPr lang="en-US" sz="2800" b="1" i="0"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is formed by negating both the hypothesis and the conclusion of the converse of the conditional. </a:t>
                          </a:r>
                        </a:p>
                        <a:p>
                          <a:r>
                            <a:rPr lang="en-US" sz="2800" b="0" i="0" u="none" strike="noStrike" kern="1200" baseline="0" dirty="0">
                              <a:solidFill>
                                <a:schemeClr val="tx2"/>
                              </a:solidFill>
                              <a:latin typeface="+mn-lt"/>
                              <a:ea typeface="+mn-ea"/>
                              <a:cs typeface="+mn-cs"/>
                            </a:rPr>
                            <a:t>Symbols: </a:t>
                          </a:r>
                          <a14:m>
                            <m:oMath xmlns:m="http://schemas.openxmlformats.org/officeDocument/2006/math">
                              <m:r>
                                <a:rPr lang="en-US" sz="2800" b="0" i="1" u="none" strike="noStrike" kern="1200" baseline="0" dirty="0" smtClean="0">
                                  <a:solidFill>
                                    <a:schemeClr val="tx2"/>
                                  </a:solidFill>
                                  <a:latin typeface="Cambria Math" panose="02040503050406030204" pitchFamily="18" charset="0"/>
                                  <a:ea typeface="+mn-ea"/>
                                  <a:cs typeface="+mn-cs"/>
                                </a:rPr>
                                <m:t>∼</m:t>
                              </m:r>
                              <m:r>
                                <a:rPr lang="en-US" sz="2800" b="0" i="1" u="none" strike="noStrike" kern="1200" baseline="0" dirty="0" smtClean="0">
                                  <a:solidFill>
                                    <a:srgbClr val="179E4E"/>
                                  </a:solidFill>
                                  <a:latin typeface="Cambria Math" panose="02040503050406030204" pitchFamily="18" charset="0"/>
                                  <a:ea typeface="+mn-ea"/>
                                  <a:cs typeface="+mn-cs"/>
                                </a:rPr>
                                <m:t>𝑞</m:t>
                              </m:r>
                              <m:r>
                                <a:rPr lang="en-US" sz="2800" b="0" i="1" u="none" strike="noStrike" kern="1200" baseline="0" dirty="0">
                                  <a:solidFill>
                                    <a:schemeClr val="tx2"/>
                                  </a:solidFill>
                                  <a:latin typeface="Cambria Math" panose="02040503050406030204" pitchFamily="18" charset="0"/>
                                  <a:ea typeface="+mn-ea"/>
                                  <a:cs typeface="+mn-cs"/>
                                </a:rPr>
                                <m:t>→ ∼</m:t>
                              </m:r>
                              <m:r>
                                <a:rPr lang="en-US" sz="2800" b="0" i="1" u="none" strike="noStrike" kern="1200" baseline="0" dirty="0" smtClean="0">
                                  <a:solidFill>
                                    <a:srgbClr val="DC8013"/>
                                  </a:solidFill>
                                  <a:latin typeface="Cambria Math" panose="02040503050406030204" pitchFamily="18" charset="0"/>
                                  <a:ea typeface="+mn-ea"/>
                                  <a:cs typeface="+mn-cs"/>
                                </a:rPr>
                                <m:t>𝑝</m:t>
                              </m:r>
                            </m:oMath>
                          </a14:m>
                          <a:r>
                            <a:rPr lang="en-US" sz="2800" b="0" i="0" u="none" strike="noStrike" kern="1200" baseline="0" dirty="0">
                              <a:solidFill>
                                <a:schemeClr val="tx2"/>
                              </a:solidFill>
                              <a:latin typeface="+mn-lt"/>
                              <a:ea typeface="+mn-ea"/>
                              <a:cs typeface="+mn-cs"/>
                            </a:rPr>
                            <a:t>, read </a:t>
                          </a:r>
                          <a:r>
                            <a:rPr lang="en-US" sz="2800" b="0" i="1" u="none" strike="noStrike" kern="1200" baseline="0" dirty="0">
                              <a:solidFill>
                                <a:schemeClr val="tx2"/>
                              </a:solidFill>
                              <a:latin typeface="+mn-lt"/>
                              <a:ea typeface="+mn-ea"/>
                              <a:cs typeface="+mn-cs"/>
                            </a:rPr>
                            <a:t>if not </a:t>
                          </a:r>
                          <a:r>
                            <a:rPr lang="en-US" sz="2800" b="0" i="1" u="none" strike="noStrike" kern="1200" baseline="0" dirty="0">
                              <a:solidFill>
                                <a:srgbClr val="179E4E"/>
                              </a:solidFill>
                              <a:latin typeface="+mn-lt"/>
                              <a:ea typeface="+mn-ea"/>
                              <a:cs typeface="+mn-cs"/>
                            </a:rPr>
                            <a:t>q</a:t>
                          </a:r>
                          <a:r>
                            <a:rPr lang="en-US" sz="2800" b="0" i="0" u="none" strike="noStrike" kern="1200" baseline="0" dirty="0">
                              <a:solidFill>
                                <a:schemeClr val="tx2"/>
                              </a:solidFill>
                              <a:latin typeface="+mn-lt"/>
                              <a:ea typeface="+mn-ea"/>
                              <a:cs typeface="+mn-cs"/>
                            </a:rPr>
                            <a:t>, </a:t>
                          </a:r>
                          <a:r>
                            <a:rPr lang="en-US" sz="2800" b="0" i="1" u="none" strike="noStrike" kern="1200" baseline="0" dirty="0">
                              <a:solidFill>
                                <a:schemeClr val="tx2"/>
                              </a:solidFill>
                              <a:latin typeface="+mn-lt"/>
                              <a:ea typeface="+mn-ea"/>
                              <a:cs typeface="+mn-cs"/>
                            </a:rPr>
                            <a:t>then not </a:t>
                          </a:r>
                          <a:r>
                            <a:rPr lang="en-US" sz="2800" b="0" i="1" u="none" strike="noStrike" kern="1200" baseline="0" dirty="0">
                              <a:solidFill>
                                <a:srgbClr val="DC8013"/>
                              </a:solidFill>
                              <a:latin typeface="+mn-lt"/>
                              <a:ea typeface="+mn-ea"/>
                              <a:cs typeface="+mn-cs"/>
                            </a:rPr>
                            <a:t>p</a:t>
                          </a:r>
                          <a:r>
                            <a:rPr lang="en-US" sz="2800" b="0" i="0" u="none" strike="noStrike" kern="1200" baseline="0" dirty="0">
                              <a:solidFill>
                                <a:schemeClr val="tx2"/>
                              </a:solidFill>
                              <a:latin typeface="+mn-lt"/>
                              <a:ea typeface="+mn-ea"/>
                              <a:cs typeface="+mn-cs"/>
                            </a:rPr>
                            <a:t>	</a:t>
                          </a:r>
                        </a:p>
                        <a:p>
                          <a:r>
                            <a:rPr lang="en-US" sz="2800" b="0" i="0" u="none" strike="noStrike" kern="1200" baseline="0" dirty="0">
                              <a:solidFill>
                                <a:schemeClr val="tx2"/>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i="0" u="none" strike="noStrike" kern="1200" baseline="0" dirty="0">
                              <a:solidFill>
                                <a:schemeClr val="tx2"/>
                              </a:solidFill>
                              <a:latin typeface="+mn-lt"/>
                              <a:ea typeface="+mn-ea"/>
                              <a:cs typeface="+mn-cs"/>
                            </a:rPr>
                            <a:t>If </a:t>
                          </a:r>
                          <a:r>
                            <a:rPr lang="en-US" sz="2800" b="0" i="0" u="none" strike="noStrike" kern="1200" baseline="0" dirty="0">
                              <a:solidFill>
                                <a:srgbClr val="179E4E"/>
                              </a:solidFill>
                              <a:latin typeface="+mn-lt"/>
                              <a:ea typeface="+mn-ea"/>
                              <a:cs typeface="+mn-cs"/>
                            </a:rPr>
                            <a:t>the parade is not canceled</a:t>
                          </a:r>
                          <a:r>
                            <a:rPr lang="en-US" sz="2800" b="0" i="0" u="none" strike="noStrike" kern="1200" baseline="0" dirty="0">
                              <a:solidFill>
                                <a:schemeClr val="tx2"/>
                              </a:solidFill>
                              <a:latin typeface="+mn-lt"/>
                              <a:ea typeface="+mn-ea"/>
                              <a:cs typeface="+mn-cs"/>
                            </a:rPr>
                            <a:t>, then </a:t>
                          </a:r>
                          <a:r>
                            <a:rPr lang="en-US" sz="2800" b="0" i="0" u="none" strike="noStrike" kern="1200" baseline="0" dirty="0">
                              <a:solidFill>
                                <a:srgbClr val="DC8013"/>
                              </a:solidFill>
                              <a:latin typeface="+mn-lt"/>
                              <a:ea typeface="+mn-ea"/>
                              <a:cs typeface="+mn-cs"/>
                            </a:rPr>
                            <a:t>it does not rain</a:t>
                          </a:r>
                          <a:r>
                            <a:rPr lang="en-US" sz="2800" b="0" i="0" u="none" strike="noStrike" kern="1200" baseline="0" dirty="0">
                              <a:solidFill>
                                <a:schemeClr val="tx2"/>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4182742"/>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3478892560"/>
                  </p:ext>
                </p:extLst>
              </p:nvPr>
            </p:nvGraphicFramePr>
            <p:xfrm>
              <a:off x="620059" y="2518790"/>
              <a:ext cx="10258148" cy="2743200"/>
            </p:xfrm>
            <a:graphic>
              <a:graphicData uri="http://schemas.openxmlformats.org/drawingml/2006/table">
                <a:tbl>
                  <a:tblPr firstRow="1" bandRow="1">
                    <a:tableStyleId>{5C22544A-7EE6-4342-B048-85BDC9FD1C3A}</a:tableStyleId>
                  </a:tblPr>
                  <a:tblGrid>
                    <a:gridCol w="7893320">
                      <a:extLst>
                        <a:ext uri="{9D8B030D-6E8A-4147-A177-3AD203B41FA5}">
                          <a16:colId xmlns:a16="http://schemas.microsoft.com/office/drawing/2014/main" val="28597894"/>
                        </a:ext>
                      </a:extLst>
                    </a:gridCol>
                    <a:gridCol w="2364828">
                      <a:extLst>
                        <a:ext uri="{9D8B030D-6E8A-4147-A177-3AD203B41FA5}">
                          <a16:colId xmlns:a16="http://schemas.microsoft.com/office/drawing/2014/main" val="263759808"/>
                        </a:ext>
                      </a:extLst>
                    </a:gridCol>
                  </a:tblGrid>
                  <a:tr h="518160">
                    <a:tc>
                      <a:txBody>
                        <a:bodyPr/>
                        <a:lstStyle/>
                        <a:p>
                          <a:pPr algn="ctr"/>
                          <a:r>
                            <a:rPr lang="en-IN" sz="2800" b="1" i="0" u="none" strike="noStrike" kern="1200" baseline="0" dirty="0">
                              <a:solidFill>
                                <a:schemeClr val="tx2"/>
                              </a:solidFill>
                              <a:latin typeface="+mn-lt"/>
                              <a:ea typeface="+mn-ea"/>
                              <a:cs typeface="+mn-cs"/>
                            </a:rPr>
                            <a:t> Words</a:t>
                          </a:r>
                          <a:endParaRPr lang="en-IN" sz="28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800" b="1" i="0" u="none" strike="noStrike" kern="1200" baseline="0" dirty="0">
                              <a:solidFill>
                                <a:schemeClr val="tx2"/>
                              </a:solidFill>
                              <a:latin typeface="+mn-lt"/>
                              <a:ea typeface="+mn-ea"/>
                              <a:cs typeface="+mn-cs"/>
                            </a:rPr>
                            <a:t> Examples</a:t>
                          </a:r>
                          <a:endParaRPr lang="en-IN" sz="28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2046574"/>
                      </a:ext>
                    </a:extLst>
                  </a:tr>
                  <a:tr h="22250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77" t="-25956" r="-30093" b="-7377"/>
                          </a:stretch>
                        </a:blipFill>
                      </a:tcPr>
                    </a:tc>
                    <a:tc>
                      <a:txBody>
                        <a:bodyPr/>
                        <a:lstStyle/>
                        <a:p>
                          <a:r>
                            <a:rPr lang="en-US" sz="2800" b="0" i="0" u="none" strike="noStrike" kern="1200" baseline="0" dirty="0">
                              <a:solidFill>
                                <a:schemeClr val="tx2"/>
                              </a:solidFill>
                              <a:latin typeface="+mn-lt"/>
                              <a:ea typeface="+mn-ea"/>
                              <a:cs typeface="+mn-cs"/>
                            </a:rPr>
                            <a:t>If </a:t>
                          </a:r>
                          <a:r>
                            <a:rPr lang="en-US" sz="2800" b="0" i="0" u="none" strike="noStrike" kern="1200" baseline="0" dirty="0">
                              <a:solidFill>
                                <a:srgbClr val="179E4E"/>
                              </a:solidFill>
                              <a:latin typeface="+mn-lt"/>
                              <a:ea typeface="+mn-ea"/>
                              <a:cs typeface="+mn-cs"/>
                            </a:rPr>
                            <a:t>the parade is not canceled</a:t>
                          </a:r>
                          <a:r>
                            <a:rPr lang="en-US" sz="2800" b="0" i="0" u="none" strike="noStrike" kern="1200" baseline="0" dirty="0">
                              <a:solidFill>
                                <a:schemeClr val="tx2"/>
                              </a:solidFill>
                              <a:latin typeface="+mn-lt"/>
                              <a:ea typeface="+mn-ea"/>
                              <a:cs typeface="+mn-cs"/>
                            </a:rPr>
                            <a:t>, then </a:t>
                          </a:r>
                          <a:r>
                            <a:rPr lang="en-US" sz="2800" b="0" i="0" u="none" strike="noStrike" kern="1200" baseline="0" dirty="0">
                              <a:solidFill>
                                <a:srgbClr val="DC8013"/>
                              </a:solidFill>
                              <a:latin typeface="+mn-lt"/>
                              <a:ea typeface="+mn-ea"/>
                              <a:cs typeface="+mn-cs"/>
                            </a:rPr>
                            <a:t>it does not rain</a:t>
                          </a:r>
                          <a:r>
                            <a:rPr lang="en-US" sz="2800" b="0" i="0" u="none" strike="noStrike" kern="1200" baseline="0" dirty="0">
                              <a:solidFill>
                                <a:schemeClr val="tx2"/>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4182742"/>
                      </a:ext>
                    </a:extLst>
                  </a:tr>
                </a:tbl>
              </a:graphicData>
            </a:graphic>
          </p:graphicFrame>
        </mc:Fallback>
      </mc:AlternateContent>
    </p:spTree>
    <p:extLst>
      <p:ext uri="{BB962C8B-B14F-4D97-AF65-F5344CB8AC3E}">
        <p14:creationId xmlns:p14="http://schemas.microsoft.com/office/powerpoint/2010/main" val="2783612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666470"/>
            <a:ext cx="8522762" cy="352505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Identify the hypothesis and conclusion of each conditional statement. </a:t>
            </a:r>
          </a:p>
          <a:p>
            <a:r>
              <a:rPr lang="en-US" sz="2800" b="1" dirty="0">
                <a:solidFill>
                  <a:schemeClr val="tx1"/>
                </a:solidFill>
              </a:rPr>
              <a:t>a. If a polygon has six sides, then it is a hexagon.</a:t>
            </a:r>
          </a:p>
          <a:p>
            <a:pPr marL="352425" indent="-352425"/>
            <a:r>
              <a:rPr lang="en-US" sz="2800" b="1" dirty="0">
                <a:solidFill>
                  <a:schemeClr val="tx1"/>
                </a:solidFill>
              </a:rPr>
              <a:t>b. Another performance will be scheduled if the first one is sold out. </a:t>
            </a:r>
            <a:endParaRPr lang="en-US" sz="2800" dirty="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0070C0"/>
                </a:solidFill>
              </a:rPr>
            </a:br>
            <a:r>
              <a:rPr lang="en-US" sz="2800" b="0" dirty="0">
                <a:solidFill>
                  <a:schemeClr val="tx1"/>
                </a:solidFill>
              </a:rPr>
              <a:t>Identify the Hypothesis and Conclusion</a:t>
            </a:r>
          </a:p>
        </p:txBody>
      </p:sp>
    </p:spTree>
    <p:extLst>
      <p:ext uri="{BB962C8B-B14F-4D97-AF65-F5344CB8AC3E}">
        <p14:creationId xmlns:p14="http://schemas.microsoft.com/office/powerpoint/2010/main" val="533546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377712"/>
            <a:ext cx="9919369" cy="433091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a.  If a polygon has six sides, then it is a hexagon. </a:t>
            </a:r>
            <a:endParaRPr lang="en-US" sz="2800" dirty="0">
              <a:solidFill>
                <a:schemeClr val="tx1"/>
              </a:solidFill>
            </a:endParaRPr>
          </a:p>
          <a:p>
            <a:pPr marL="363538"/>
            <a:r>
              <a:rPr lang="en-US" sz="2800" i="1" dirty="0"/>
              <a:t> Hypothesis: </a:t>
            </a:r>
            <a:r>
              <a:rPr lang="en-US" sz="2800" dirty="0"/>
              <a:t>A polygon has six sides. </a:t>
            </a:r>
          </a:p>
          <a:p>
            <a:pPr marL="363538"/>
            <a:r>
              <a:rPr lang="en-US" sz="2800" i="1" dirty="0"/>
              <a:t> Conclusion: </a:t>
            </a:r>
            <a:r>
              <a:rPr lang="en-US" sz="2800" dirty="0"/>
              <a:t>The polygon is a hexagon. </a:t>
            </a:r>
          </a:p>
          <a:p>
            <a:pPr marL="444500" indent="-444500"/>
            <a:r>
              <a:rPr lang="en-US" sz="2800" b="1" dirty="0">
                <a:solidFill>
                  <a:schemeClr val="tx1"/>
                </a:solidFill>
              </a:rPr>
              <a:t>b.  Another performance will be scheduled if the first one is sold out. </a:t>
            </a:r>
            <a:endParaRPr lang="en-US" sz="2800" dirty="0">
              <a:solidFill>
                <a:schemeClr val="tx1"/>
              </a:solidFill>
            </a:endParaRPr>
          </a:p>
          <a:p>
            <a:pPr marL="444500"/>
            <a:r>
              <a:rPr lang="en-US" sz="2800" dirty="0"/>
              <a:t>Notice that the word </a:t>
            </a:r>
            <a:r>
              <a:rPr lang="en-US" sz="2800" i="1" dirty="0"/>
              <a:t>if </a:t>
            </a:r>
            <a:r>
              <a:rPr lang="en-US" sz="2800" dirty="0"/>
              <a:t>appears in the second portion of the sentence. </a:t>
            </a:r>
          </a:p>
          <a:p>
            <a:pPr indent="444500"/>
            <a:r>
              <a:rPr lang="en-IN" sz="2800" i="1" dirty="0"/>
              <a:t>Hypothesis: </a:t>
            </a:r>
            <a:r>
              <a:rPr lang="en-US" sz="2800" dirty="0"/>
              <a:t>The first performance is sold out.</a:t>
            </a:r>
            <a:endParaRPr lang="en-IN" sz="2800" dirty="0"/>
          </a:p>
          <a:p>
            <a:pPr indent="444500"/>
            <a:r>
              <a:rPr lang="en-IN" sz="2800" i="1" dirty="0"/>
              <a:t>Conclusion: </a:t>
            </a:r>
            <a:r>
              <a:rPr lang="en-US" sz="2800" dirty="0"/>
              <a:t>Another performance will be scheduled.</a:t>
            </a:r>
            <a:endParaRPr lang="en-US" sz="2800" b="1" dirty="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0070C0"/>
                </a:solidFill>
              </a:rPr>
            </a:br>
            <a:r>
              <a:rPr lang="en-US" sz="2800" b="0" dirty="0">
                <a:solidFill>
                  <a:schemeClr val="tx1"/>
                </a:solidFill>
              </a:rPr>
              <a:t>Identify the Hypothesis and Conclusion</a:t>
            </a:r>
          </a:p>
        </p:txBody>
      </p:sp>
    </p:spTree>
    <p:extLst>
      <p:ext uri="{BB962C8B-B14F-4D97-AF65-F5344CB8AC3E}">
        <p14:creationId xmlns:p14="http://schemas.microsoft.com/office/powerpoint/2010/main" val="498621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0070C0"/>
                </a:solidFill>
              </a:rPr>
            </a:br>
            <a:r>
              <a:rPr lang="en-US" sz="2800" b="0" dirty="0">
                <a:solidFill>
                  <a:schemeClr val="tx1"/>
                </a:solidFill>
              </a:rPr>
              <a:t>Identify the Hypothesis and Conclusion</a:t>
            </a:r>
          </a:p>
        </p:txBody>
      </p:sp>
      <p:sp>
        <p:nvSpPr>
          <p:cNvPr id="5" name="Content Placeholder 2">
            <a:extLst>
              <a:ext uri="{FF2B5EF4-FFF2-40B4-BE49-F238E27FC236}">
                <a16:creationId xmlns:a16="http://schemas.microsoft.com/office/drawing/2014/main" id="{49C1DBD9-32BF-E948-A5DF-6D4B93F33359}"/>
              </a:ext>
            </a:extLst>
          </p:cNvPr>
          <p:cNvSpPr txBox="1">
            <a:spLocks/>
          </p:cNvSpPr>
          <p:nvPr/>
        </p:nvSpPr>
        <p:spPr>
          <a:xfrm>
            <a:off x="459873" y="1698736"/>
            <a:ext cx="11521456" cy="447877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400"/>
              </a:lnSpc>
            </a:pPr>
            <a:r>
              <a:rPr lang="en-US" sz="2800" b="1" dirty="0">
                <a:solidFill>
                  <a:schemeClr val="tx1"/>
                </a:solidFill>
              </a:rPr>
              <a:t>Check</a:t>
            </a:r>
          </a:p>
          <a:p>
            <a:r>
              <a:rPr lang="en-US" sz="2800" dirty="0"/>
              <a:t>Identify the hypothesis and conclusion of each conditional statement. </a:t>
            </a:r>
          </a:p>
          <a:p>
            <a:r>
              <a:rPr lang="en-US" sz="2800" b="1" dirty="0">
                <a:solidFill>
                  <a:schemeClr val="tx1"/>
                </a:solidFill>
              </a:rPr>
              <a:t>a. </a:t>
            </a:r>
            <a:r>
              <a:rPr lang="en-US" sz="2800" dirty="0"/>
              <a:t>If the forecast is rain, then I will take an umbrella. </a:t>
            </a:r>
          </a:p>
          <a:p>
            <a:pPr marL="444500"/>
            <a:r>
              <a:rPr lang="en-IN" sz="2800" i="1" dirty="0"/>
              <a:t>Hypothesis: </a:t>
            </a:r>
            <a:endParaRPr lang="en-IN" sz="2800" dirty="0"/>
          </a:p>
          <a:p>
            <a:pPr marL="444500"/>
            <a:r>
              <a:rPr lang="en-IN" sz="2800" i="1" dirty="0"/>
              <a:t>Conclusion: </a:t>
            </a:r>
          </a:p>
          <a:p>
            <a:r>
              <a:rPr lang="en-US" sz="2800" b="1" dirty="0">
                <a:solidFill>
                  <a:schemeClr val="tx1"/>
                </a:solidFill>
              </a:rPr>
              <a:t>b. </a:t>
            </a:r>
            <a:r>
              <a:rPr lang="en-US" sz="2800" dirty="0"/>
              <a:t>A number is divisible by 10 if its last digit is a 0. </a:t>
            </a:r>
          </a:p>
          <a:p>
            <a:pPr marL="444500"/>
            <a:r>
              <a:rPr lang="en-IN" sz="2800" i="1" dirty="0"/>
              <a:t>Hypothesis: </a:t>
            </a:r>
            <a:endParaRPr lang="en-IN" sz="2800" dirty="0"/>
          </a:p>
          <a:p>
            <a:pPr marL="444500"/>
            <a:r>
              <a:rPr lang="en-IN" sz="2800" i="1" dirty="0"/>
              <a:t>Conclusion: </a:t>
            </a:r>
            <a:endParaRPr lang="en-US" sz="2800" b="0" i="0" u="none" strike="noStrike" baseline="0" dirty="0"/>
          </a:p>
        </p:txBody>
      </p:sp>
    </p:spTree>
    <p:extLst>
      <p:ext uri="{BB962C8B-B14F-4D97-AF65-F5344CB8AC3E}">
        <p14:creationId xmlns:p14="http://schemas.microsoft.com/office/powerpoint/2010/main" val="4206280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0070C0"/>
                </a:solidFill>
              </a:rPr>
            </a:br>
            <a:r>
              <a:rPr lang="en-US" sz="2800" b="0" dirty="0">
                <a:solidFill>
                  <a:schemeClr val="tx1"/>
                </a:solidFill>
              </a:rPr>
              <a:t>Identify the Hypothesis and Conclusion</a:t>
            </a:r>
          </a:p>
        </p:txBody>
      </p:sp>
      <p:sp>
        <p:nvSpPr>
          <p:cNvPr id="5" name="Content Placeholder 2">
            <a:extLst>
              <a:ext uri="{FF2B5EF4-FFF2-40B4-BE49-F238E27FC236}">
                <a16:creationId xmlns:a16="http://schemas.microsoft.com/office/drawing/2014/main" id="{49C1DBD9-32BF-E948-A5DF-6D4B93F33359}"/>
              </a:ext>
            </a:extLst>
          </p:cNvPr>
          <p:cNvSpPr txBox="1">
            <a:spLocks/>
          </p:cNvSpPr>
          <p:nvPr/>
        </p:nvSpPr>
        <p:spPr>
          <a:xfrm>
            <a:off x="459873" y="1698736"/>
            <a:ext cx="11521456" cy="447877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400"/>
              </a:lnSpc>
            </a:pPr>
            <a:r>
              <a:rPr lang="en-US" sz="2800" b="1" dirty="0">
                <a:solidFill>
                  <a:schemeClr val="tx1"/>
                </a:solidFill>
              </a:rPr>
              <a:t>Check</a:t>
            </a:r>
          </a:p>
          <a:p>
            <a:r>
              <a:rPr lang="en-US" sz="2800" dirty="0"/>
              <a:t>Identify the hypothesis and conclusion of each conditional statement. </a:t>
            </a:r>
          </a:p>
          <a:p>
            <a:r>
              <a:rPr lang="en-US" sz="2800" b="1" dirty="0">
                <a:solidFill>
                  <a:schemeClr val="tx1"/>
                </a:solidFill>
              </a:rPr>
              <a:t>a. </a:t>
            </a:r>
            <a:r>
              <a:rPr lang="en-US" sz="2800" dirty="0"/>
              <a:t>If the forecast is rain, then I will take an umbrella. </a:t>
            </a:r>
          </a:p>
          <a:p>
            <a:pPr marL="444500"/>
            <a:r>
              <a:rPr lang="en-IN" sz="2800" i="1" dirty="0"/>
              <a:t>Hypothesis: </a:t>
            </a:r>
            <a:endParaRPr lang="en-IN" sz="2800" dirty="0"/>
          </a:p>
          <a:p>
            <a:pPr marL="444500"/>
            <a:r>
              <a:rPr lang="en-IN" sz="2800" i="1" dirty="0"/>
              <a:t>Conclusion: </a:t>
            </a:r>
          </a:p>
          <a:p>
            <a:r>
              <a:rPr lang="en-US" sz="2800" b="1" dirty="0">
                <a:solidFill>
                  <a:schemeClr val="tx1"/>
                </a:solidFill>
              </a:rPr>
              <a:t>b. </a:t>
            </a:r>
            <a:r>
              <a:rPr lang="en-US" sz="2800" dirty="0"/>
              <a:t>A number is divisible by 10 if its last digit is a 0. </a:t>
            </a:r>
          </a:p>
          <a:p>
            <a:pPr marL="444500"/>
            <a:r>
              <a:rPr lang="en-IN" sz="2800" i="1" dirty="0"/>
              <a:t>Hypothesis: </a:t>
            </a:r>
            <a:endParaRPr lang="en-IN" sz="2800" dirty="0"/>
          </a:p>
          <a:p>
            <a:pPr marL="444500"/>
            <a:r>
              <a:rPr lang="en-IN" sz="2800" i="1" dirty="0"/>
              <a:t>Conclusion: </a:t>
            </a:r>
            <a:endParaRPr lang="en-US" sz="2800" b="0" i="0" u="none" strike="noStrike" baseline="0" dirty="0"/>
          </a:p>
        </p:txBody>
      </p:sp>
      <p:sp>
        <p:nvSpPr>
          <p:cNvPr id="2" name="Rectangle 1"/>
          <p:cNvSpPr/>
          <p:nvPr/>
        </p:nvSpPr>
        <p:spPr>
          <a:xfrm>
            <a:off x="2864572" y="3468693"/>
            <a:ext cx="3342582" cy="523220"/>
          </a:xfrm>
          <a:prstGeom prst="rect">
            <a:avLst/>
          </a:prstGeom>
        </p:spPr>
        <p:txBody>
          <a:bodyPr wrap="none">
            <a:spAutoFit/>
          </a:bodyPr>
          <a:lstStyle/>
          <a:p>
            <a:r>
              <a:rPr lang="en-IN" sz="2800" dirty="0">
                <a:solidFill>
                  <a:srgbClr val="FF0000"/>
                </a:solidFill>
              </a:rPr>
              <a:t>The forecast is rain.</a:t>
            </a:r>
          </a:p>
        </p:txBody>
      </p:sp>
      <p:sp>
        <p:nvSpPr>
          <p:cNvPr id="6" name="Rectangle 5"/>
          <p:cNvSpPr/>
          <p:nvPr/>
        </p:nvSpPr>
        <p:spPr>
          <a:xfrm>
            <a:off x="2864572" y="4059148"/>
            <a:ext cx="3743332" cy="523220"/>
          </a:xfrm>
          <a:prstGeom prst="rect">
            <a:avLst/>
          </a:prstGeom>
        </p:spPr>
        <p:txBody>
          <a:bodyPr wrap="none">
            <a:spAutoFit/>
          </a:bodyPr>
          <a:lstStyle/>
          <a:p>
            <a:r>
              <a:rPr lang="en-US" sz="2800" dirty="0">
                <a:solidFill>
                  <a:srgbClr val="FF0000"/>
                </a:solidFill>
              </a:rPr>
              <a:t>I will take an umbrella.</a:t>
            </a:r>
            <a:endParaRPr lang="en-IN" sz="2800" dirty="0">
              <a:solidFill>
                <a:srgbClr val="FF0000"/>
              </a:solidFill>
            </a:endParaRPr>
          </a:p>
        </p:txBody>
      </p:sp>
      <p:sp>
        <p:nvSpPr>
          <p:cNvPr id="7" name="Rectangle 6"/>
          <p:cNvSpPr/>
          <p:nvPr/>
        </p:nvSpPr>
        <p:spPr>
          <a:xfrm>
            <a:off x="2864572" y="5199013"/>
            <a:ext cx="5001690" cy="523220"/>
          </a:xfrm>
          <a:prstGeom prst="rect">
            <a:avLst/>
          </a:prstGeom>
        </p:spPr>
        <p:txBody>
          <a:bodyPr wrap="none">
            <a:spAutoFit/>
          </a:bodyPr>
          <a:lstStyle/>
          <a:p>
            <a:r>
              <a:rPr lang="en-US" sz="2800" dirty="0">
                <a:solidFill>
                  <a:srgbClr val="FF0000"/>
                </a:solidFill>
              </a:rPr>
              <a:t>The last digit of a number is 0.</a:t>
            </a:r>
            <a:endParaRPr lang="en-IN" sz="2800" dirty="0">
              <a:solidFill>
                <a:srgbClr val="FF0000"/>
              </a:solidFill>
            </a:endParaRPr>
          </a:p>
        </p:txBody>
      </p:sp>
      <p:sp>
        <p:nvSpPr>
          <p:cNvPr id="8" name="Rectangle 7"/>
          <p:cNvSpPr/>
          <p:nvPr/>
        </p:nvSpPr>
        <p:spPr>
          <a:xfrm>
            <a:off x="2837678" y="5775317"/>
            <a:ext cx="4542654" cy="523220"/>
          </a:xfrm>
          <a:prstGeom prst="rect">
            <a:avLst/>
          </a:prstGeom>
        </p:spPr>
        <p:txBody>
          <a:bodyPr wrap="none">
            <a:spAutoFit/>
          </a:bodyPr>
          <a:lstStyle/>
          <a:p>
            <a:r>
              <a:rPr lang="en-US" sz="2800" dirty="0">
                <a:solidFill>
                  <a:srgbClr val="FF0000"/>
                </a:solidFill>
              </a:rPr>
              <a:t>A number is divisible by 10.</a:t>
            </a:r>
            <a:endParaRPr lang="en-IN" sz="2800" dirty="0">
              <a:solidFill>
                <a:srgbClr val="FF0000"/>
              </a:solidFill>
            </a:endParaRPr>
          </a:p>
        </p:txBody>
      </p:sp>
    </p:spTree>
    <p:extLst>
      <p:ext uri="{BB962C8B-B14F-4D97-AF65-F5344CB8AC3E}">
        <p14:creationId xmlns:p14="http://schemas.microsoft.com/office/powerpoint/2010/main" val="1551564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4"/>
            <a:ext cx="8912727" cy="298724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rgbClr val="211D1E"/>
                </a:solidFill>
              </a:rPr>
              <a:t>Identify the hypothesis and conclusion for each conditional statement. Then write the statement in if-then form.</a:t>
            </a:r>
          </a:p>
          <a:p>
            <a:r>
              <a:rPr lang="en-US" sz="2800" b="1" dirty="0">
                <a:solidFill>
                  <a:schemeClr val="tx1"/>
                </a:solidFill>
              </a:rPr>
              <a:t>a. Four quarters can be exchanged for a $1 bill.</a:t>
            </a:r>
          </a:p>
          <a:p>
            <a:pPr marL="439738" indent="-439738"/>
            <a:r>
              <a:rPr lang="en-US" sz="2800" b="1" dirty="0">
                <a:solidFill>
                  <a:schemeClr val="tx1"/>
                </a:solidFill>
              </a:rPr>
              <a:t>b. The sum of the measures of two supplementary angles is 180°. </a:t>
            </a:r>
            <a:endParaRPr lang="en-US" sz="2800" dirty="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br>
              <a:rPr lang="en-US" sz="2800" dirty="0">
                <a:solidFill>
                  <a:srgbClr val="0070C0"/>
                </a:solidFill>
              </a:rPr>
            </a:br>
            <a:r>
              <a:rPr lang="en-US" sz="2800" b="0" dirty="0">
                <a:solidFill>
                  <a:schemeClr val="tx1"/>
                </a:solidFill>
                <a:latin typeface="+mn-lt"/>
              </a:rPr>
              <a:t>Write a Conditional in If-Then Form</a:t>
            </a:r>
          </a:p>
        </p:txBody>
      </p:sp>
    </p:spTree>
    <p:extLst>
      <p:ext uri="{BB962C8B-B14F-4D97-AF65-F5344CB8AC3E}">
        <p14:creationId xmlns:p14="http://schemas.microsoft.com/office/powerpoint/2010/main" val="643289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br>
              <a:rPr lang="en-US" sz="2800" dirty="0">
                <a:solidFill>
                  <a:srgbClr val="0070C0"/>
                </a:solidFill>
              </a:rPr>
            </a:br>
            <a:r>
              <a:rPr lang="en-US" sz="2800" b="0" dirty="0">
                <a:solidFill>
                  <a:schemeClr val="tx1"/>
                </a:solidFill>
                <a:latin typeface="+mn-lt"/>
              </a:rPr>
              <a:t>Write a Conditional in If-Then Form</a:t>
            </a:r>
          </a:p>
        </p:txBody>
      </p:sp>
      <p:sp>
        <p:nvSpPr>
          <p:cNvPr id="3" name="Content Placeholder 2">
            <a:extLst>
              <a:ext uri="{FF2B5EF4-FFF2-40B4-BE49-F238E27FC236}">
                <a16:creationId xmlns:a16="http://schemas.microsoft.com/office/drawing/2014/main" id="{6684FE74-CD2E-4C44-B64A-F1E5DEE53F02}"/>
              </a:ext>
            </a:extLst>
          </p:cNvPr>
          <p:cNvSpPr txBox="1">
            <a:spLocks/>
          </p:cNvSpPr>
          <p:nvPr/>
        </p:nvSpPr>
        <p:spPr>
          <a:xfrm>
            <a:off x="459873" y="1780269"/>
            <a:ext cx="7608362" cy="2545546"/>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dirty="0">
                <a:solidFill>
                  <a:srgbClr val="00A6B9"/>
                </a:solidFill>
                <a:latin typeface="+mj-lt"/>
              </a:rPr>
              <a:t>Think About It!</a:t>
            </a:r>
          </a:p>
          <a:p>
            <a:r>
              <a:rPr lang="en-US" sz="2800" dirty="0"/>
              <a:t>How do you identify the hypothesis and conclusion of a conditional statement when the statement is not in if-then form?.</a:t>
            </a:r>
          </a:p>
        </p:txBody>
      </p:sp>
    </p:spTree>
    <p:extLst>
      <p:ext uri="{BB962C8B-B14F-4D97-AF65-F5344CB8AC3E}">
        <p14:creationId xmlns:p14="http://schemas.microsoft.com/office/powerpoint/2010/main" val="3770656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64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B444D6E-B0F7-6C42-A572-7680D7C7EF9B}"/>
                  </a:ext>
                </a:extLst>
              </p:cNvPr>
              <p:cNvSpPr txBox="1"/>
              <p:nvPr/>
            </p:nvSpPr>
            <p:spPr>
              <a:xfrm>
                <a:off x="454711" y="1491169"/>
                <a:ext cx="11620748" cy="5047536"/>
              </a:xfrm>
              <a:prstGeom prst="rect">
                <a:avLst/>
              </a:prstGeom>
              <a:noFill/>
            </p:spPr>
            <p:txBody>
              <a:bodyPr wrap="square" rtlCol="0">
                <a:spAutoFit/>
              </a:bodyPr>
              <a:lstStyle/>
              <a:p>
                <a:pPr>
                  <a:spcBef>
                    <a:spcPts val="1200"/>
                  </a:spcBef>
                </a:pPr>
                <a:r>
                  <a:rPr lang="en-US" sz="2800" b="1" dirty="0"/>
                  <a:t>Use the patterns shown to make a prediction. Complete each statement. </a:t>
                </a:r>
                <a:endParaRPr lang="en-US" sz="2800" dirty="0"/>
              </a:p>
              <a:p>
                <a:pPr>
                  <a:spcBef>
                    <a:spcPts val="1200"/>
                  </a:spcBef>
                </a:pPr>
                <a:r>
                  <a:rPr lang="en-US" sz="2800" b="1" dirty="0">
                    <a:latin typeface="Proxima Nova" panose="02000506030000020004" pitchFamily="50" charset="0"/>
                  </a:rPr>
                  <a:t>1.</a:t>
                </a:r>
                <a:r>
                  <a:rPr lang="en-US" sz="2800" b="1" dirty="0"/>
                  <a:t>  </a:t>
                </a:r>
                <a14:m>
                  <m:oMath xmlns:m="http://schemas.openxmlformats.org/officeDocument/2006/math">
                    <m:r>
                      <a:rPr lang="en-US" sz="2800" i="1" dirty="0" smtClean="0">
                        <a:solidFill>
                          <a:schemeClr val="tx2"/>
                        </a:solidFill>
                        <a:latin typeface="Cambria Math" panose="02040503050406030204" pitchFamily="18" charset="0"/>
                      </a:rPr>
                      <m:t>3</m:t>
                    </m:r>
                    <m:r>
                      <a:rPr lang="en-US" sz="2800" i="1" baseline="30000" dirty="0">
                        <a:solidFill>
                          <a:schemeClr val="tx2"/>
                        </a:solidFill>
                        <a:latin typeface="Cambria Math" panose="02040503050406030204" pitchFamily="18" charset="0"/>
                      </a:rPr>
                      <m:t>2</m:t>
                    </m:r>
                    <m:r>
                      <a:rPr lang="en-US" sz="2800" i="1" dirty="0">
                        <a:solidFill>
                          <a:schemeClr val="tx2"/>
                        </a:solidFill>
                        <a:latin typeface="Cambria Math" panose="02040503050406030204" pitchFamily="18" charset="0"/>
                      </a:rPr>
                      <m:t>=9</m:t>
                    </m:r>
                  </m:oMath>
                </a14:m>
                <a:r>
                  <a:rPr lang="en-US" sz="2800" dirty="0">
                    <a:solidFill>
                      <a:schemeClr val="tx2"/>
                    </a:solidFill>
                  </a:rPr>
                  <a:t>             </a:t>
                </a:r>
                <a14:m>
                  <m:oMath xmlns:m="http://schemas.openxmlformats.org/officeDocument/2006/math">
                    <m:r>
                      <a:rPr lang="en-US" sz="2800" i="1" dirty="0" smtClean="0">
                        <a:solidFill>
                          <a:schemeClr val="tx2"/>
                        </a:solidFill>
                        <a:latin typeface="Cambria Math" panose="02040503050406030204" pitchFamily="18" charset="0"/>
                      </a:rPr>
                      <m:t>5</m:t>
                    </m:r>
                    <m:r>
                      <a:rPr lang="en-US" sz="2800" i="1" baseline="30000" dirty="0">
                        <a:solidFill>
                          <a:schemeClr val="tx2"/>
                        </a:solidFill>
                        <a:latin typeface="Cambria Math" panose="02040503050406030204" pitchFamily="18" charset="0"/>
                      </a:rPr>
                      <m:t>2</m:t>
                    </m:r>
                    <m:r>
                      <a:rPr lang="en-US" sz="2800" i="1" dirty="0">
                        <a:solidFill>
                          <a:schemeClr val="tx2"/>
                        </a:solidFill>
                        <a:latin typeface="Cambria Math" panose="02040503050406030204" pitchFamily="18" charset="0"/>
                      </a:rPr>
                      <m:t>=25</m:t>
                    </m:r>
                  </m:oMath>
                </a14:m>
                <a:r>
                  <a:rPr lang="en-US" sz="2800" dirty="0">
                    <a:solidFill>
                      <a:schemeClr val="tx2"/>
                    </a:solidFill>
                  </a:rPr>
                  <a:t>            </a:t>
                </a:r>
                <a14:m>
                  <m:oMath xmlns:m="http://schemas.openxmlformats.org/officeDocument/2006/math">
                    <m:r>
                      <a:rPr lang="en-US" sz="2800" i="1" dirty="0" smtClean="0">
                        <a:solidFill>
                          <a:schemeClr val="tx2"/>
                        </a:solidFill>
                        <a:latin typeface="Cambria Math" panose="02040503050406030204" pitchFamily="18" charset="0"/>
                      </a:rPr>
                      <m:t>11</m:t>
                    </m:r>
                    <m:r>
                      <a:rPr lang="en-US" sz="2800" i="1" baseline="30000" dirty="0">
                        <a:solidFill>
                          <a:schemeClr val="tx2"/>
                        </a:solidFill>
                        <a:latin typeface="Cambria Math" panose="02040503050406030204" pitchFamily="18" charset="0"/>
                      </a:rPr>
                      <m:t>2</m:t>
                    </m:r>
                    <m:r>
                      <a:rPr lang="en-US" sz="2800" i="1" dirty="0">
                        <a:solidFill>
                          <a:schemeClr val="tx2"/>
                        </a:solidFill>
                        <a:latin typeface="Cambria Math" panose="02040503050406030204" pitchFamily="18" charset="0"/>
                      </a:rPr>
                      <m:t>=121</m:t>
                    </m:r>
                  </m:oMath>
                </a14:m>
                <a:r>
                  <a:rPr lang="en-US" sz="2800" dirty="0">
                    <a:solidFill>
                      <a:schemeClr val="tx2"/>
                    </a:solidFill>
                  </a:rPr>
                  <a:t>           </a:t>
                </a:r>
                <a14:m>
                  <m:oMath xmlns:m="http://schemas.openxmlformats.org/officeDocument/2006/math">
                    <m:r>
                      <a:rPr lang="en-US" sz="2800" i="1" dirty="0" smtClean="0">
                        <a:solidFill>
                          <a:schemeClr val="tx2"/>
                        </a:solidFill>
                        <a:latin typeface="Cambria Math" panose="02040503050406030204" pitchFamily="18" charset="0"/>
                      </a:rPr>
                      <m:t>17</m:t>
                    </m:r>
                    <m:r>
                      <a:rPr lang="en-US" sz="2800" i="1" baseline="30000" dirty="0">
                        <a:solidFill>
                          <a:schemeClr val="tx2"/>
                        </a:solidFill>
                        <a:latin typeface="Cambria Math" panose="02040503050406030204" pitchFamily="18" charset="0"/>
                      </a:rPr>
                      <m:t>2</m:t>
                    </m:r>
                    <m:r>
                      <a:rPr lang="en-US" sz="2800" i="1" dirty="0">
                        <a:solidFill>
                          <a:schemeClr val="tx2"/>
                        </a:solidFill>
                        <a:latin typeface="Cambria Math" panose="02040503050406030204" pitchFamily="18" charset="0"/>
                      </a:rPr>
                      <m:t>=289</m:t>
                    </m:r>
                  </m:oMath>
                </a14:m>
                <a:endParaRPr lang="en-US" sz="2800" dirty="0">
                  <a:solidFill>
                    <a:schemeClr val="tx2"/>
                  </a:solidFill>
                </a:endParaRPr>
              </a:p>
              <a:p>
                <a:pPr marL="444500">
                  <a:spcBef>
                    <a:spcPts val="1200"/>
                  </a:spcBef>
                </a:pPr>
                <a:r>
                  <a:rPr lang="en-US" sz="2800" dirty="0">
                    <a:solidFill>
                      <a:schemeClr val="tx2"/>
                    </a:solidFill>
                  </a:rPr>
                  <a:t>The square of an odd number is an __________ number.</a:t>
                </a:r>
                <a:r>
                  <a:rPr lang="en-US" sz="2800" dirty="0"/>
                  <a:t> </a:t>
                </a:r>
              </a:p>
              <a:p>
                <a:pPr>
                  <a:spcBef>
                    <a:spcPts val="1200"/>
                  </a:spcBef>
                </a:pPr>
                <a:r>
                  <a:rPr lang="en-US" sz="2800" b="1" dirty="0">
                    <a:latin typeface="Proxima Nova" panose="02000506030000020004" pitchFamily="50" charset="0"/>
                  </a:rPr>
                  <a:t>2.</a:t>
                </a:r>
                <a:r>
                  <a:rPr lang="en-US" sz="2800" b="1" dirty="0"/>
                  <a:t>  </a:t>
                </a:r>
                <a14:m>
                  <m:oMath xmlns:m="http://schemas.openxmlformats.org/officeDocument/2006/math">
                    <m:r>
                      <a:rPr lang="en-US" sz="2800" i="1" dirty="0" smtClean="0">
                        <a:solidFill>
                          <a:schemeClr val="tx2"/>
                        </a:solidFill>
                        <a:latin typeface="Cambria Math" panose="02040503050406030204" pitchFamily="18" charset="0"/>
                      </a:rPr>
                      <m:t>4</m:t>
                    </m:r>
                    <m:r>
                      <a:rPr lang="en-US" sz="2800" i="1" baseline="30000" dirty="0">
                        <a:solidFill>
                          <a:schemeClr val="tx2"/>
                        </a:solidFill>
                        <a:latin typeface="Cambria Math" panose="02040503050406030204" pitchFamily="18" charset="0"/>
                      </a:rPr>
                      <m:t>2</m:t>
                    </m:r>
                    <m:r>
                      <a:rPr lang="en-US" sz="2800" i="1" dirty="0">
                        <a:solidFill>
                          <a:schemeClr val="tx2"/>
                        </a:solidFill>
                        <a:latin typeface="Cambria Math" panose="02040503050406030204" pitchFamily="18" charset="0"/>
                      </a:rPr>
                      <m:t>=16</m:t>
                    </m:r>
                  </m:oMath>
                </a14:m>
                <a:r>
                  <a:rPr lang="en-US" sz="2800" dirty="0">
                    <a:solidFill>
                      <a:schemeClr val="tx2"/>
                    </a:solidFill>
                  </a:rPr>
                  <a:t>           </a:t>
                </a:r>
                <a14:m>
                  <m:oMath xmlns:m="http://schemas.openxmlformats.org/officeDocument/2006/math">
                    <m:r>
                      <a:rPr lang="en-US" sz="2800" i="1" dirty="0" smtClean="0">
                        <a:solidFill>
                          <a:schemeClr val="tx2"/>
                        </a:solidFill>
                        <a:latin typeface="Cambria Math" panose="02040503050406030204" pitchFamily="18" charset="0"/>
                      </a:rPr>
                      <m:t>8</m:t>
                    </m:r>
                    <m:r>
                      <a:rPr lang="en-US" sz="2800" i="1" baseline="30000" dirty="0">
                        <a:solidFill>
                          <a:schemeClr val="tx2"/>
                        </a:solidFill>
                        <a:latin typeface="Cambria Math" panose="02040503050406030204" pitchFamily="18" charset="0"/>
                      </a:rPr>
                      <m:t>2</m:t>
                    </m:r>
                    <m:r>
                      <a:rPr lang="en-US" sz="2800" i="1" dirty="0">
                        <a:solidFill>
                          <a:schemeClr val="tx2"/>
                        </a:solidFill>
                        <a:latin typeface="Cambria Math" panose="02040503050406030204" pitchFamily="18" charset="0"/>
                      </a:rPr>
                      <m:t>=64 </m:t>
                    </m:r>
                  </m:oMath>
                </a14:m>
                <a:r>
                  <a:rPr lang="en-US" sz="2800" dirty="0">
                    <a:solidFill>
                      <a:schemeClr val="tx2"/>
                    </a:solidFill>
                  </a:rPr>
                  <a:t>           </a:t>
                </a:r>
                <a14:m>
                  <m:oMath xmlns:m="http://schemas.openxmlformats.org/officeDocument/2006/math">
                    <m:r>
                      <a:rPr lang="en-US" sz="2800" i="1" dirty="0" smtClean="0">
                        <a:solidFill>
                          <a:schemeClr val="tx2"/>
                        </a:solidFill>
                        <a:latin typeface="Cambria Math" panose="02040503050406030204" pitchFamily="18" charset="0"/>
                      </a:rPr>
                      <m:t>14</m:t>
                    </m:r>
                    <m:r>
                      <a:rPr lang="en-US" sz="2800" i="1" baseline="30000" dirty="0">
                        <a:solidFill>
                          <a:schemeClr val="tx2"/>
                        </a:solidFill>
                        <a:latin typeface="Cambria Math" panose="02040503050406030204" pitchFamily="18" charset="0"/>
                      </a:rPr>
                      <m:t>2</m:t>
                    </m:r>
                    <m:r>
                      <a:rPr lang="en-US" sz="2800" i="1" dirty="0">
                        <a:solidFill>
                          <a:schemeClr val="tx2"/>
                        </a:solidFill>
                        <a:latin typeface="Cambria Math" panose="02040503050406030204" pitchFamily="18" charset="0"/>
                      </a:rPr>
                      <m:t>=196</m:t>
                    </m:r>
                  </m:oMath>
                </a14:m>
                <a:r>
                  <a:rPr lang="en-US" sz="2800" dirty="0">
                    <a:solidFill>
                      <a:schemeClr val="tx2"/>
                    </a:solidFill>
                  </a:rPr>
                  <a:t>           </a:t>
                </a:r>
                <a14:m>
                  <m:oMath xmlns:m="http://schemas.openxmlformats.org/officeDocument/2006/math">
                    <m:r>
                      <a:rPr lang="en-US" sz="2800" i="1" dirty="0" smtClean="0">
                        <a:solidFill>
                          <a:schemeClr val="tx2"/>
                        </a:solidFill>
                        <a:latin typeface="Cambria Math" panose="02040503050406030204" pitchFamily="18" charset="0"/>
                      </a:rPr>
                      <m:t>20</m:t>
                    </m:r>
                    <m:r>
                      <a:rPr lang="en-US" sz="2800" i="1" baseline="30000" dirty="0">
                        <a:solidFill>
                          <a:schemeClr val="tx2"/>
                        </a:solidFill>
                        <a:latin typeface="Cambria Math" panose="02040503050406030204" pitchFamily="18" charset="0"/>
                      </a:rPr>
                      <m:t>2</m:t>
                    </m:r>
                    <m:r>
                      <a:rPr lang="en-US" sz="2800" i="1" dirty="0">
                        <a:solidFill>
                          <a:schemeClr val="tx2"/>
                        </a:solidFill>
                        <a:latin typeface="Cambria Math" panose="02040503050406030204" pitchFamily="18" charset="0"/>
                      </a:rPr>
                      <m:t>=400</m:t>
                    </m:r>
                  </m:oMath>
                </a14:m>
                <a:endParaRPr lang="en-US" sz="2800" dirty="0">
                  <a:solidFill>
                    <a:schemeClr val="tx2"/>
                  </a:solidFill>
                </a:endParaRPr>
              </a:p>
              <a:p>
                <a:pPr marL="444500">
                  <a:spcBef>
                    <a:spcPts val="1200"/>
                  </a:spcBef>
                </a:pPr>
                <a:r>
                  <a:rPr lang="en-US" sz="2800" dirty="0">
                    <a:solidFill>
                      <a:schemeClr val="tx2"/>
                    </a:solidFill>
                  </a:rPr>
                  <a:t>The square of an even number is an __________ number.</a:t>
                </a:r>
                <a:endParaRPr lang="en-US" sz="2800" dirty="0"/>
              </a:p>
              <a:p>
                <a:pPr marL="536575" indent="-536575">
                  <a:spcBef>
                    <a:spcPts val="1200"/>
                  </a:spcBef>
                </a:pPr>
                <a:r>
                  <a:rPr lang="en-US" sz="2800" b="1" dirty="0">
                    <a:latin typeface="Proxima Nova" panose="02000506030000020004" pitchFamily="50" charset="0"/>
                  </a:rPr>
                  <a:t>3.</a:t>
                </a:r>
                <a:r>
                  <a:rPr lang="en-US" sz="2800" b="1" dirty="0"/>
                  <a:t>  </a:t>
                </a:r>
                <a14:m>
                  <m:oMath xmlns:m="http://schemas.openxmlformats.org/officeDocument/2006/math">
                    <m:r>
                      <a:rPr lang="en-US" sz="2800" i="1" dirty="0" smtClean="0">
                        <a:solidFill>
                          <a:schemeClr val="tx2"/>
                        </a:solidFill>
                        <a:latin typeface="Cambria Math" panose="02040503050406030204" pitchFamily="18" charset="0"/>
                      </a:rPr>
                      <m:t>2+5=7</m:t>
                    </m:r>
                  </m:oMath>
                </a14:m>
                <a:r>
                  <a:rPr lang="en-US" sz="2800" dirty="0">
                    <a:solidFill>
                      <a:schemeClr val="tx2"/>
                    </a:solidFill>
                  </a:rPr>
                  <a:t>         </a:t>
                </a:r>
                <a14:m>
                  <m:oMath xmlns:m="http://schemas.openxmlformats.org/officeDocument/2006/math">
                    <m:r>
                      <a:rPr lang="en-US" sz="2800" i="1" dirty="0" smtClean="0">
                        <a:solidFill>
                          <a:schemeClr val="tx2"/>
                        </a:solidFill>
                        <a:latin typeface="Cambria Math" panose="02040503050406030204" pitchFamily="18" charset="0"/>
                      </a:rPr>
                      <m:t>15+4=19</m:t>
                    </m:r>
                  </m:oMath>
                </a14:m>
                <a:r>
                  <a:rPr lang="en-US" sz="2800" dirty="0">
                    <a:solidFill>
                      <a:schemeClr val="tx2"/>
                    </a:solidFill>
                  </a:rPr>
                  <a:t>       </a:t>
                </a:r>
                <a14:m>
                  <m:oMath xmlns:m="http://schemas.openxmlformats.org/officeDocument/2006/math">
                    <m:r>
                      <a:rPr lang="en-US" sz="2800" i="1" dirty="0" smtClean="0">
                        <a:solidFill>
                          <a:schemeClr val="tx2"/>
                        </a:solidFill>
                        <a:latin typeface="Cambria Math" panose="02040503050406030204" pitchFamily="18" charset="0"/>
                      </a:rPr>
                      <m:t>22+13=35 </m:t>
                    </m:r>
                  </m:oMath>
                </a14:m>
                <a:r>
                  <a:rPr lang="en-US" sz="2800" dirty="0">
                    <a:solidFill>
                      <a:schemeClr val="tx2"/>
                    </a:solidFill>
                  </a:rPr>
                  <a:t>    </a:t>
                </a:r>
                <a14:m>
                  <m:oMath xmlns:m="http://schemas.openxmlformats.org/officeDocument/2006/math">
                    <m:r>
                      <a:rPr lang="en-US" sz="2800" i="1" dirty="0" smtClean="0">
                        <a:solidFill>
                          <a:schemeClr val="tx2"/>
                        </a:solidFill>
                        <a:latin typeface="Cambria Math" panose="02040503050406030204" pitchFamily="18" charset="0"/>
                      </a:rPr>
                      <m:t>14+37=51</m:t>
                    </m:r>
                  </m:oMath>
                </a14:m>
                <a:endParaRPr lang="en-US" sz="2800" dirty="0">
                  <a:solidFill>
                    <a:schemeClr val="tx2"/>
                  </a:solidFill>
                </a:endParaRPr>
              </a:p>
              <a:p>
                <a:pPr marL="444500">
                  <a:spcBef>
                    <a:spcPts val="1200"/>
                  </a:spcBef>
                </a:pPr>
                <a:r>
                  <a:rPr lang="en-US" sz="2800" dirty="0">
                    <a:solidFill>
                      <a:schemeClr val="tx2"/>
                    </a:solidFill>
                  </a:rPr>
                  <a:t>The sum of an odd number and an even number is an __________</a:t>
                </a:r>
              </a:p>
              <a:p>
                <a:pPr marL="536575" indent="1588">
                  <a:spcBef>
                    <a:spcPts val="1200"/>
                  </a:spcBef>
                </a:pPr>
                <a:r>
                  <a:rPr lang="en-US" sz="2800" dirty="0">
                    <a:solidFill>
                      <a:schemeClr val="tx2"/>
                    </a:solidFill>
                  </a:rPr>
                  <a:t>number.</a:t>
                </a:r>
              </a:p>
            </p:txBody>
          </p:sp>
        </mc:Choice>
        <mc:Fallback xmlns="">
          <p:sp>
            <p:nvSpPr>
              <p:cNvPr id="2" name="TextBox 1">
                <a:extLst>
                  <a:ext uri="{FF2B5EF4-FFF2-40B4-BE49-F238E27FC236}">
                    <a16:creationId xmlns:a16="http://schemas.microsoft.com/office/drawing/2014/main" id="{3B444D6E-B0F7-6C42-A572-7680D7C7EF9B}"/>
                  </a:ext>
                </a:extLst>
              </p:cNvPr>
              <p:cNvSpPr txBox="1">
                <a:spLocks noRot="1" noChangeAspect="1" noMove="1" noResize="1" noEditPoints="1" noAdjustHandles="1" noChangeArrowheads="1" noChangeShapeType="1" noTextEdit="1"/>
              </p:cNvSpPr>
              <p:nvPr/>
            </p:nvSpPr>
            <p:spPr>
              <a:xfrm>
                <a:off x="454711" y="1491169"/>
                <a:ext cx="11620748" cy="5047536"/>
              </a:xfrm>
              <a:prstGeom prst="rect">
                <a:avLst/>
              </a:prstGeom>
              <a:blipFill>
                <a:blip r:embed="rId3"/>
                <a:stretch>
                  <a:fillRect l="-1102" t="-1329" b="-2415"/>
                </a:stretch>
              </a:blipFill>
            </p:spPr>
            <p:txBody>
              <a:bodyPr/>
              <a:lstStyle/>
              <a:p>
                <a:r>
                  <a:rPr lang="en-US">
                    <a:noFill/>
                  </a:rPr>
                  <a:t> </a:t>
                </a:r>
              </a:p>
            </p:txBody>
          </p:sp>
        </mc:Fallback>
      </mc:AlternateContent>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73409" cy="8367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Warm Up</a:t>
            </a:r>
            <a:endParaRPr lang="en-US" sz="2800" dirty="0">
              <a:solidFill>
                <a:srgbClr val="0070C0"/>
              </a:solidFill>
            </a:endParaRPr>
          </a:p>
        </p:txBody>
      </p:sp>
    </p:spTree>
    <p:extLst>
      <p:ext uri="{BB962C8B-B14F-4D97-AF65-F5344CB8AC3E}">
        <p14:creationId xmlns:p14="http://schemas.microsoft.com/office/powerpoint/2010/main" val="20206751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2" y="1707844"/>
                <a:ext cx="8754465" cy="261065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a. Four quarters can be exchanged for a </a:t>
                </a:r>
                <a14:m>
                  <m:oMath xmlns:m="http://schemas.openxmlformats.org/officeDocument/2006/math">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𝟏</m:t>
                    </m:r>
                    <m:r>
                      <a:rPr lang="en-US" sz="2800" b="1" i="1" dirty="0" smtClean="0">
                        <a:solidFill>
                          <a:schemeClr val="tx1"/>
                        </a:solidFill>
                        <a:latin typeface="Cambria Math" panose="02040503050406030204" pitchFamily="18" charset="0"/>
                      </a:rPr>
                      <m:t> </m:t>
                    </m:r>
                  </m:oMath>
                </a14:m>
                <a:r>
                  <a:rPr lang="en-US" sz="2800" b="1" dirty="0">
                    <a:solidFill>
                      <a:schemeClr val="tx1"/>
                    </a:solidFill>
                  </a:rPr>
                  <a:t>bill. </a:t>
                </a:r>
                <a:endParaRPr lang="en-US" sz="2800" dirty="0">
                  <a:solidFill>
                    <a:schemeClr val="tx1"/>
                  </a:solidFill>
                </a:endParaRPr>
              </a:p>
              <a:p>
                <a:r>
                  <a:rPr lang="en-US" sz="2800" i="1" dirty="0"/>
                  <a:t>Hypothesis: </a:t>
                </a:r>
                <a:r>
                  <a:rPr lang="en-US" sz="2800" dirty="0"/>
                  <a:t>You have four quarters. </a:t>
                </a:r>
              </a:p>
              <a:p>
                <a:r>
                  <a:rPr lang="en-US" sz="2800" i="1" dirty="0"/>
                  <a:t>Conclusion: </a:t>
                </a:r>
                <a:r>
                  <a:rPr lang="en-US" sz="2800" dirty="0"/>
                  <a:t>You can exchange them for a </a:t>
                </a:r>
                <a14:m>
                  <m:oMath xmlns:m="http://schemas.openxmlformats.org/officeDocument/2006/math">
                    <m:r>
                      <a:rPr lang="en-US" sz="2800" i="1" dirty="0" smtClean="0">
                        <a:latin typeface="Cambria Math" panose="02040503050406030204" pitchFamily="18" charset="0"/>
                      </a:rPr>
                      <m:t>$1 </m:t>
                    </m:r>
                  </m:oMath>
                </a14:m>
                <a:r>
                  <a:rPr lang="en-US" sz="2800" dirty="0"/>
                  <a:t>bill. </a:t>
                </a:r>
              </a:p>
              <a:p>
                <a:r>
                  <a:rPr lang="en-US" sz="2800" i="1" dirty="0"/>
                  <a:t>If-then</a:t>
                </a:r>
                <a:r>
                  <a:rPr lang="en-US" sz="2800" dirty="0"/>
                  <a:t>: If you have four quarters, then you can exchange them for </a:t>
                </a:r>
                <a:r>
                  <a:rPr lang="en-IN" sz="2800" dirty="0"/>
                  <a:t>a </a:t>
                </a:r>
                <a14:m>
                  <m:oMath xmlns:m="http://schemas.openxmlformats.org/officeDocument/2006/math">
                    <m:r>
                      <a:rPr lang="en-IN" sz="2800" i="1" dirty="0" smtClean="0">
                        <a:latin typeface="Cambria Math" panose="02040503050406030204" pitchFamily="18" charset="0"/>
                      </a:rPr>
                      <m:t>$1 </m:t>
                    </m:r>
                  </m:oMath>
                </a14:m>
                <a:r>
                  <a:rPr lang="en-IN" sz="2800" dirty="0"/>
                  <a:t>bill.</a:t>
                </a:r>
                <a:endParaRPr lang="en-US" sz="2800" b="0" i="0" u="none" strike="noStrike" baseline="0" dirty="0"/>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2" y="1707844"/>
                <a:ext cx="8754465" cy="2610659"/>
              </a:xfrm>
              <a:prstGeom prst="rect">
                <a:avLst/>
              </a:prstGeom>
              <a:blipFill>
                <a:blip r:embed="rId2"/>
                <a:stretch>
                  <a:fillRect l="-1392" t="-2336" b="-9346"/>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br>
              <a:rPr lang="en-US" sz="2800" dirty="0">
                <a:solidFill>
                  <a:srgbClr val="0070C0"/>
                </a:solidFill>
              </a:rPr>
            </a:br>
            <a:r>
              <a:rPr lang="en-US" sz="2800" b="0" dirty="0">
                <a:solidFill>
                  <a:schemeClr val="tx1"/>
                </a:solidFill>
                <a:latin typeface="+mn-lt"/>
              </a:rPr>
              <a:t>Write a Conditional in If-Then Form</a:t>
            </a:r>
          </a:p>
        </p:txBody>
      </p:sp>
    </p:spTree>
    <p:extLst>
      <p:ext uri="{BB962C8B-B14F-4D97-AF65-F5344CB8AC3E}">
        <p14:creationId xmlns:p14="http://schemas.microsoft.com/office/powerpoint/2010/main" val="17824979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4"/>
                <a:ext cx="8630339" cy="346203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4500" indent="-444500"/>
                <a:r>
                  <a:rPr lang="en-US" sz="2800" b="1" dirty="0">
                    <a:solidFill>
                      <a:schemeClr val="tx1"/>
                    </a:solidFill>
                  </a:rPr>
                  <a:t>b. The sum of the measures of two supplementary angles is 180°. </a:t>
                </a:r>
                <a:endParaRPr lang="en-US" sz="2800" dirty="0">
                  <a:solidFill>
                    <a:schemeClr val="tx1"/>
                  </a:solidFill>
                </a:endParaRPr>
              </a:p>
              <a:p>
                <a:r>
                  <a:rPr lang="en-IN" sz="2800" i="1" dirty="0"/>
                  <a:t>Hypothesis: </a:t>
                </a:r>
                <a:r>
                  <a:rPr lang="en-IN" sz="2800" dirty="0"/>
                  <a:t>Two angles are supplementary.</a:t>
                </a:r>
              </a:p>
              <a:p>
                <a:pPr>
                  <a:tabLst>
                    <a:tab pos="444500" algn="l"/>
                  </a:tabLst>
                </a:pPr>
                <a:r>
                  <a:rPr lang="en-IN" sz="2800" i="1" dirty="0"/>
                  <a:t>Conclusion: </a:t>
                </a:r>
                <a:r>
                  <a:rPr lang="en-US" sz="2800" dirty="0"/>
                  <a:t>The sum of their measures is </a:t>
                </a:r>
                <a14:m>
                  <m:oMath xmlns:m="http://schemas.openxmlformats.org/officeDocument/2006/math">
                    <m:r>
                      <a:rPr lang="en-US" sz="2800" i="1" dirty="0" smtClean="0">
                        <a:latin typeface="Cambria Math" panose="02040503050406030204" pitchFamily="18" charset="0"/>
                      </a:rPr>
                      <m:t>180°</m:t>
                    </m:r>
                  </m:oMath>
                </a14:m>
                <a:r>
                  <a:rPr lang="en-US" sz="2800" dirty="0"/>
                  <a:t>.</a:t>
                </a:r>
              </a:p>
              <a:p>
                <a:r>
                  <a:rPr lang="en-IN" sz="2800" i="1" dirty="0"/>
                  <a:t>If-then</a:t>
                </a:r>
                <a:r>
                  <a:rPr lang="en-IN" sz="2800" dirty="0"/>
                  <a:t>: </a:t>
                </a:r>
                <a:r>
                  <a:rPr lang="en-US" sz="2800" dirty="0"/>
                  <a:t>If two angles are supplementary, then the sum of their measures is </a:t>
                </a:r>
                <a14:m>
                  <m:oMath xmlns:m="http://schemas.openxmlformats.org/officeDocument/2006/math">
                    <m:r>
                      <a:rPr lang="en-US" sz="2800" i="1" dirty="0" smtClean="0">
                        <a:latin typeface="Cambria Math" panose="02040503050406030204" pitchFamily="18" charset="0"/>
                      </a:rPr>
                      <m:t>180°</m:t>
                    </m:r>
                  </m:oMath>
                </a14:m>
                <a:r>
                  <a:rPr lang="en-US" sz="2800" dirty="0"/>
                  <a:t>.</a:t>
                </a:r>
                <a:endParaRPr lang="en-US" sz="2800" b="0" u="none" strike="noStrike" baseline="0" dirty="0"/>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3" y="1707844"/>
                <a:ext cx="8630339" cy="3462033"/>
              </a:xfrm>
              <a:prstGeom prst="rect">
                <a:avLst/>
              </a:prstGeom>
              <a:blipFill>
                <a:blip r:embed="rId2"/>
                <a:stretch>
                  <a:fillRect l="-1412" t="-1761"/>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br>
              <a:rPr lang="en-US" sz="2800" dirty="0">
                <a:solidFill>
                  <a:srgbClr val="0070C0"/>
                </a:solidFill>
              </a:rPr>
            </a:br>
            <a:r>
              <a:rPr lang="en-US" sz="2800" b="0" dirty="0">
                <a:solidFill>
                  <a:schemeClr val="tx1"/>
                </a:solidFill>
                <a:latin typeface="+mn-lt"/>
              </a:rPr>
              <a:t>Write a Conditional in If-Then Form</a:t>
            </a:r>
          </a:p>
        </p:txBody>
      </p:sp>
    </p:spTree>
    <p:extLst>
      <p:ext uri="{BB962C8B-B14F-4D97-AF65-F5344CB8AC3E}">
        <p14:creationId xmlns:p14="http://schemas.microsoft.com/office/powerpoint/2010/main" val="14823840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br>
              <a:rPr lang="en-US" sz="2800" dirty="0">
                <a:solidFill>
                  <a:srgbClr val="0070C0"/>
                </a:solidFill>
              </a:rPr>
            </a:br>
            <a:r>
              <a:rPr lang="en-US" sz="2800" b="0" dirty="0">
                <a:solidFill>
                  <a:schemeClr val="tx1"/>
                </a:solidFill>
                <a:latin typeface="+mn-lt"/>
              </a:rPr>
              <a:t>Write a Conditional in If-Then Form</a:t>
            </a:r>
          </a:p>
        </p:txBody>
      </p:sp>
      <p:sp>
        <p:nvSpPr>
          <p:cNvPr id="6"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10714633" cy="152445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chemeClr val="tx1"/>
                </a:solidFill>
              </a:rPr>
              <a:t>Check</a:t>
            </a:r>
          </a:p>
          <a:p>
            <a:r>
              <a:rPr lang="en-US" sz="2800" dirty="0"/>
              <a:t>Identify the hypothesis and conclusion of the conditional statement </a:t>
            </a:r>
            <a:r>
              <a:rPr lang="en-US" sz="2800" i="1" dirty="0"/>
              <a:t>A quadrilateral with two sets of parallel sides is a parallelogram. </a:t>
            </a:r>
            <a:r>
              <a:rPr lang="en-US" sz="2800" dirty="0"/>
              <a:t>Then write the statement in if-then form. </a:t>
            </a:r>
          </a:p>
          <a:p>
            <a:r>
              <a:rPr lang="en-IN" sz="2800" i="1" dirty="0"/>
              <a:t>Hypothesis: </a:t>
            </a:r>
          </a:p>
          <a:p>
            <a:r>
              <a:rPr lang="en-IN" sz="2800" i="1" dirty="0"/>
              <a:t>Conclusion: </a:t>
            </a:r>
          </a:p>
          <a:p>
            <a:r>
              <a:rPr lang="en-IN" sz="2800" i="1" dirty="0"/>
              <a:t>If-then: </a:t>
            </a:r>
            <a:endParaRPr lang="en-US" sz="2800" dirty="0"/>
          </a:p>
        </p:txBody>
      </p:sp>
    </p:spTree>
    <p:extLst>
      <p:ext uri="{BB962C8B-B14F-4D97-AF65-F5344CB8AC3E}">
        <p14:creationId xmlns:p14="http://schemas.microsoft.com/office/powerpoint/2010/main" val="34953340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br>
              <a:rPr lang="en-US" sz="2800" dirty="0">
                <a:solidFill>
                  <a:srgbClr val="0070C0"/>
                </a:solidFill>
              </a:rPr>
            </a:br>
            <a:r>
              <a:rPr lang="en-US" sz="2800" b="0" dirty="0">
                <a:solidFill>
                  <a:schemeClr val="tx1"/>
                </a:solidFill>
                <a:latin typeface="+mn-lt"/>
              </a:rPr>
              <a:t>Write a Conditional in If-Then Form</a:t>
            </a:r>
          </a:p>
        </p:txBody>
      </p:sp>
      <p:sp>
        <p:nvSpPr>
          <p:cNvPr id="6"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10714633" cy="152445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chemeClr val="tx1"/>
                </a:solidFill>
              </a:rPr>
              <a:t>Check</a:t>
            </a:r>
          </a:p>
          <a:p>
            <a:r>
              <a:rPr lang="en-US" sz="2800" dirty="0"/>
              <a:t>Identify the hypothesis and conclusion of the conditional statement </a:t>
            </a:r>
            <a:r>
              <a:rPr lang="en-US" sz="2800" i="1" dirty="0"/>
              <a:t>A quadrilateral with two sets of parallel sides is a parallelogram. </a:t>
            </a:r>
            <a:r>
              <a:rPr lang="en-US" sz="2800" dirty="0"/>
              <a:t>Then write the statement in if-then form. </a:t>
            </a:r>
          </a:p>
          <a:p>
            <a:r>
              <a:rPr lang="en-IN" sz="2800" i="1" dirty="0"/>
              <a:t>Hypothesis: </a:t>
            </a:r>
          </a:p>
          <a:p>
            <a:r>
              <a:rPr lang="en-IN" sz="2800" i="1" dirty="0"/>
              <a:t>Conclusion: </a:t>
            </a:r>
          </a:p>
          <a:p>
            <a:r>
              <a:rPr lang="en-IN" sz="2800" i="1" dirty="0"/>
              <a:t>If-then: </a:t>
            </a:r>
            <a:endParaRPr lang="en-US" sz="2800" dirty="0"/>
          </a:p>
        </p:txBody>
      </p:sp>
      <p:sp>
        <p:nvSpPr>
          <p:cNvPr id="2" name="Rectangle 1"/>
          <p:cNvSpPr/>
          <p:nvPr/>
        </p:nvSpPr>
        <p:spPr>
          <a:xfrm>
            <a:off x="2348752" y="3710807"/>
            <a:ext cx="9161930" cy="523220"/>
          </a:xfrm>
          <a:prstGeom prst="rect">
            <a:avLst/>
          </a:prstGeom>
        </p:spPr>
        <p:txBody>
          <a:bodyPr wrap="square">
            <a:spAutoFit/>
          </a:bodyPr>
          <a:lstStyle/>
          <a:p>
            <a:r>
              <a:rPr lang="en-US" sz="2800" dirty="0">
                <a:solidFill>
                  <a:srgbClr val="FF0000"/>
                </a:solidFill>
              </a:rPr>
              <a:t> A quadrilateral has two sets of parallel sides. </a:t>
            </a:r>
            <a:endParaRPr lang="en-IN" sz="2800" dirty="0">
              <a:solidFill>
                <a:srgbClr val="FF0000"/>
              </a:solidFill>
            </a:endParaRPr>
          </a:p>
        </p:txBody>
      </p:sp>
      <p:sp>
        <p:nvSpPr>
          <p:cNvPr id="3" name="Rectangle 2"/>
          <p:cNvSpPr/>
          <p:nvPr/>
        </p:nvSpPr>
        <p:spPr>
          <a:xfrm>
            <a:off x="2402542" y="4289031"/>
            <a:ext cx="6096000" cy="523220"/>
          </a:xfrm>
          <a:prstGeom prst="rect">
            <a:avLst/>
          </a:prstGeom>
        </p:spPr>
        <p:txBody>
          <a:bodyPr>
            <a:spAutoFit/>
          </a:bodyPr>
          <a:lstStyle/>
          <a:p>
            <a:r>
              <a:rPr lang="en-IN" sz="2800" dirty="0">
                <a:solidFill>
                  <a:srgbClr val="FF0000"/>
                </a:solidFill>
              </a:rPr>
              <a:t>The quadrilateral is a parallelogram. </a:t>
            </a:r>
          </a:p>
        </p:txBody>
      </p:sp>
      <p:sp>
        <p:nvSpPr>
          <p:cNvPr id="4" name="Rectangle 3"/>
          <p:cNvSpPr/>
          <p:nvPr/>
        </p:nvSpPr>
        <p:spPr>
          <a:xfrm>
            <a:off x="459874" y="4894149"/>
            <a:ext cx="11050808" cy="954107"/>
          </a:xfrm>
          <a:prstGeom prst="rect">
            <a:avLst/>
          </a:prstGeom>
        </p:spPr>
        <p:txBody>
          <a:bodyPr wrap="square">
            <a:spAutoFit/>
          </a:bodyPr>
          <a:lstStyle/>
          <a:p>
            <a:r>
              <a:rPr lang="en-IN" sz="2800" dirty="0">
                <a:solidFill>
                  <a:srgbClr val="FF0000"/>
                </a:solidFill>
              </a:rPr>
              <a:t>            If a quadrilateral has two sets of parallel sides, then it is a parallelogram.</a:t>
            </a:r>
          </a:p>
        </p:txBody>
      </p:sp>
    </p:spTree>
    <p:extLst>
      <p:ext uri="{BB962C8B-B14F-4D97-AF65-F5344CB8AC3E}">
        <p14:creationId xmlns:p14="http://schemas.microsoft.com/office/powerpoint/2010/main" val="11411174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4"/>
            <a:ext cx="9302692" cy="414783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NATURE</a:t>
            </a:r>
            <a:r>
              <a:rPr lang="en-US" sz="2800" b="1" dirty="0"/>
              <a:t> </a:t>
            </a:r>
            <a:r>
              <a:rPr lang="en-US" sz="2800" b="1" dirty="0">
                <a:solidFill>
                  <a:schemeClr val="tx1"/>
                </a:solidFill>
              </a:rPr>
              <a:t>The tang is a saltwater fish that inhabits shallow coral reefs in tropical areas. Tangs are a part of the Acanthuridae family along with surgeonfish and </a:t>
            </a:r>
            <a:r>
              <a:rPr lang="en-US" sz="2800" b="1" dirty="0" err="1">
                <a:solidFill>
                  <a:schemeClr val="tx1"/>
                </a:solidFill>
              </a:rPr>
              <a:t>unicornfish</a:t>
            </a:r>
            <a:r>
              <a:rPr lang="en-US" sz="2800" b="1" dirty="0">
                <a:solidFill>
                  <a:schemeClr val="tx1"/>
                </a:solidFill>
              </a:rPr>
              <a:t>. All members of the Acanthuridae family are saltwater fish. Write the converse, inverse, and contrapositive of the true conditional statement </a:t>
            </a:r>
            <a:r>
              <a:rPr lang="en-US" sz="2800" b="1" i="1" dirty="0">
                <a:solidFill>
                  <a:schemeClr val="tx1"/>
                </a:solidFill>
              </a:rPr>
              <a:t>Tangs are fish that live in salt water</a:t>
            </a:r>
            <a:r>
              <a:rPr lang="en-US" sz="2800" b="1" dirty="0">
                <a:solidFill>
                  <a:schemeClr val="tx1"/>
                </a:solidFill>
              </a:rPr>
              <a:t>. Determine whether each related conditional is </a:t>
            </a:r>
            <a:r>
              <a:rPr lang="en-US" sz="2800" b="1" i="1" dirty="0">
                <a:solidFill>
                  <a:schemeClr val="tx1"/>
                </a:solidFill>
              </a:rPr>
              <a:t>true</a:t>
            </a:r>
            <a:r>
              <a:rPr lang="en-US" sz="2800" b="1" dirty="0">
                <a:solidFill>
                  <a:schemeClr val="tx1"/>
                </a:solidFill>
              </a:rPr>
              <a:t> or </a:t>
            </a:r>
            <a:r>
              <a:rPr lang="en-US" sz="2800" b="1" i="1" dirty="0">
                <a:solidFill>
                  <a:schemeClr val="tx1"/>
                </a:solidFill>
              </a:rPr>
              <a:t>false</a:t>
            </a:r>
            <a:r>
              <a:rPr lang="en-US" sz="2800" b="1" dirty="0">
                <a:solidFill>
                  <a:schemeClr val="tx1"/>
                </a:solidFill>
              </a:rPr>
              <a:t>. If a statement is false, then find a counterexample. </a:t>
            </a:r>
            <a:endParaRPr lang="en-US" sz="2800" dirty="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5</a:t>
            </a:r>
            <a:br>
              <a:rPr lang="en-US" sz="2800" dirty="0">
                <a:solidFill>
                  <a:srgbClr val="0070C0"/>
                </a:solidFill>
              </a:rPr>
            </a:br>
            <a:r>
              <a:rPr lang="en-US" sz="2800" b="0" dirty="0">
                <a:solidFill>
                  <a:schemeClr val="tx1"/>
                </a:solidFill>
                <a:latin typeface="+mn-lt"/>
              </a:rPr>
              <a:t>Related Conditionals</a:t>
            </a:r>
          </a:p>
        </p:txBody>
      </p:sp>
    </p:spTree>
    <p:extLst>
      <p:ext uri="{BB962C8B-B14F-4D97-AF65-F5344CB8AC3E}">
        <p14:creationId xmlns:p14="http://schemas.microsoft.com/office/powerpoint/2010/main" val="36384752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4"/>
            <a:ext cx="9033751" cy="261065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Conditional:</a:t>
            </a:r>
            <a:r>
              <a:rPr lang="en-US" sz="2800" b="1" dirty="0"/>
              <a:t> </a:t>
            </a:r>
            <a:r>
              <a:rPr lang="en-US" sz="2800" i="1" dirty="0"/>
              <a:t>If a fish is a tang</a:t>
            </a:r>
            <a:r>
              <a:rPr lang="en-US" sz="2800" dirty="0"/>
              <a:t>, </a:t>
            </a:r>
            <a:r>
              <a:rPr lang="en-US" sz="2800" i="1" dirty="0"/>
              <a:t>then it lives in salt water. </a:t>
            </a:r>
            <a:endParaRPr lang="en-US" sz="2800" dirty="0"/>
          </a:p>
          <a:p>
            <a:r>
              <a:rPr lang="en-US" sz="2800" b="1" dirty="0">
                <a:solidFill>
                  <a:schemeClr val="tx1"/>
                </a:solidFill>
              </a:rPr>
              <a:t>Converse:</a:t>
            </a:r>
            <a:r>
              <a:rPr lang="en-US" sz="2800" b="1" dirty="0"/>
              <a:t> </a:t>
            </a:r>
            <a:r>
              <a:rPr lang="en-US" sz="2800" i="1" dirty="0"/>
              <a:t>If a fish lives in salt water, then it is a tang. </a:t>
            </a:r>
            <a:endParaRPr lang="en-US" sz="2800" dirty="0"/>
          </a:p>
          <a:p>
            <a:r>
              <a:rPr lang="en-US" sz="2800" dirty="0"/>
              <a:t>Counterexample: A surgeonfish lives in salt water, but it is not a tang. </a:t>
            </a:r>
          </a:p>
          <a:p>
            <a:r>
              <a:rPr lang="en-IN" sz="2800" dirty="0"/>
              <a:t>Therefore, the converse is false.</a:t>
            </a:r>
          </a:p>
          <a:p>
            <a:endParaRPr lang="en-US" sz="2800" dirty="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5</a:t>
            </a:r>
            <a:br>
              <a:rPr lang="en-US" sz="2800" dirty="0">
                <a:solidFill>
                  <a:srgbClr val="0070C0"/>
                </a:solidFill>
              </a:rPr>
            </a:br>
            <a:r>
              <a:rPr lang="en-US" sz="2800" b="0" dirty="0">
                <a:solidFill>
                  <a:schemeClr val="tx1"/>
                </a:solidFill>
                <a:latin typeface="+mn-lt"/>
              </a:rPr>
              <a:t>Related Conditionals</a:t>
            </a:r>
          </a:p>
        </p:txBody>
      </p:sp>
    </p:spTree>
    <p:extLst>
      <p:ext uri="{BB962C8B-B14F-4D97-AF65-F5344CB8AC3E}">
        <p14:creationId xmlns:p14="http://schemas.microsoft.com/office/powerpoint/2010/main" val="10422581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4"/>
            <a:ext cx="9033751" cy="416132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Inverse:</a:t>
            </a:r>
            <a:r>
              <a:rPr lang="en-US" sz="2800" b="1" dirty="0"/>
              <a:t> </a:t>
            </a:r>
            <a:r>
              <a:rPr lang="en-US" sz="2800" i="1" dirty="0"/>
              <a:t>If a fish is not a tang, then it does not live in salt water. </a:t>
            </a:r>
            <a:endParaRPr lang="en-US" sz="2800" dirty="0"/>
          </a:p>
          <a:p>
            <a:r>
              <a:rPr lang="en-US" sz="2800" dirty="0"/>
              <a:t>Counterexample: A surgeonfish is not a tang, but it does live in salt water. Therefore, the inverse is false. </a:t>
            </a:r>
          </a:p>
          <a:p>
            <a:r>
              <a:rPr lang="en-US" sz="2800" b="1" dirty="0">
                <a:solidFill>
                  <a:schemeClr val="tx1"/>
                </a:solidFill>
              </a:rPr>
              <a:t>Contrapositive: </a:t>
            </a:r>
            <a:r>
              <a:rPr lang="en-US" sz="2800" i="1" dirty="0"/>
              <a:t>If a fish does not live in salt water, then it is not a tang. </a:t>
            </a:r>
            <a:endParaRPr lang="en-US" sz="2800" dirty="0"/>
          </a:p>
          <a:p>
            <a:r>
              <a:rPr lang="en-US" sz="2800" dirty="0"/>
              <a:t>Based on the information given, this statement is true.</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5</a:t>
            </a:r>
            <a:br>
              <a:rPr lang="en-US" sz="2800" dirty="0">
                <a:solidFill>
                  <a:srgbClr val="0070C0"/>
                </a:solidFill>
              </a:rPr>
            </a:br>
            <a:r>
              <a:rPr lang="en-US" sz="2800" b="0" dirty="0">
                <a:solidFill>
                  <a:schemeClr val="tx1"/>
                </a:solidFill>
                <a:latin typeface="+mn-lt"/>
              </a:rPr>
              <a:t>Related Conditionals</a:t>
            </a:r>
          </a:p>
        </p:txBody>
      </p:sp>
    </p:spTree>
    <p:extLst>
      <p:ext uri="{BB962C8B-B14F-4D97-AF65-F5344CB8AC3E}">
        <p14:creationId xmlns:p14="http://schemas.microsoft.com/office/powerpoint/2010/main" val="6684769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5</a:t>
            </a:r>
            <a:br>
              <a:rPr lang="en-US" sz="2800" dirty="0">
                <a:solidFill>
                  <a:srgbClr val="0070C0"/>
                </a:solidFill>
              </a:rPr>
            </a:br>
            <a:r>
              <a:rPr lang="en-US" sz="2800" b="0" dirty="0">
                <a:solidFill>
                  <a:schemeClr val="tx1"/>
                </a:solidFill>
                <a:latin typeface="+mn-lt"/>
              </a:rPr>
              <a:t>Related Conditionals</a:t>
            </a:r>
          </a:p>
        </p:txBody>
      </p:sp>
      <p:sp>
        <p:nvSpPr>
          <p:cNvPr id="5" name="Content Placeholder 2">
            <a:extLst>
              <a:ext uri="{FF2B5EF4-FFF2-40B4-BE49-F238E27FC236}">
                <a16:creationId xmlns:a16="http://schemas.microsoft.com/office/drawing/2014/main" id="{49C1DBD9-32BF-E948-A5DF-6D4B93F33359}"/>
              </a:ext>
            </a:extLst>
          </p:cNvPr>
          <p:cNvSpPr txBox="1">
            <a:spLocks/>
          </p:cNvSpPr>
          <p:nvPr/>
        </p:nvSpPr>
        <p:spPr>
          <a:xfrm>
            <a:off x="459873" y="1698736"/>
            <a:ext cx="10149856" cy="447877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400"/>
              </a:lnSpc>
            </a:pPr>
            <a:r>
              <a:rPr lang="en-US" sz="2800" b="1" dirty="0">
                <a:solidFill>
                  <a:schemeClr val="tx1"/>
                </a:solidFill>
              </a:rPr>
              <a:t>Check</a:t>
            </a:r>
          </a:p>
          <a:p>
            <a:r>
              <a:rPr lang="en-US" sz="2800" b="1" dirty="0">
                <a:solidFill>
                  <a:schemeClr val="tx1"/>
                </a:solidFill>
              </a:rPr>
              <a:t>MUSIC</a:t>
            </a:r>
            <a:r>
              <a:rPr lang="en-US" sz="2800" b="1" dirty="0"/>
              <a:t> </a:t>
            </a:r>
            <a:r>
              <a:rPr lang="en-US" sz="2800" dirty="0"/>
              <a:t>Symphony orchestras contain instruments from 4 musical families: strings, woodwinds, brass, and percussion. However, string orchestras only contain string instruments. String instruments include the violin, viola, cello, bass, and harp. Write the converse, inverse, and contrapositive of the true conditional statement. </a:t>
            </a:r>
            <a:r>
              <a:rPr lang="en-US" sz="2800" i="1" dirty="0"/>
              <a:t>If an orchestra is a string orchestra, then it contains string instruments</a:t>
            </a:r>
            <a:r>
              <a:rPr lang="en-US" sz="2800" dirty="0"/>
              <a:t>. Determine whether each related conditional is </a:t>
            </a:r>
            <a:r>
              <a:rPr lang="en-US" sz="2800" i="1" dirty="0"/>
              <a:t>true </a:t>
            </a:r>
            <a:r>
              <a:rPr lang="en-US" sz="2800" dirty="0"/>
              <a:t>or </a:t>
            </a:r>
            <a:r>
              <a:rPr lang="en-US" sz="2800" i="1" dirty="0"/>
              <a:t>false</a:t>
            </a:r>
            <a:r>
              <a:rPr lang="en-US" sz="2800" dirty="0"/>
              <a:t>. If the statement is false, find a counterexample. </a:t>
            </a:r>
            <a:endParaRPr lang="en-US" sz="2800" b="0" i="0" u="none" strike="noStrike" baseline="0" dirty="0"/>
          </a:p>
        </p:txBody>
      </p:sp>
    </p:spTree>
    <p:extLst>
      <p:ext uri="{BB962C8B-B14F-4D97-AF65-F5344CB8AC3E}">
        <p14:creationId xmlns:p14="http://schemas.microsoft.com/office/powerpoint/2010/main" val="20413244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5</a:t>
            </a:r>
            <a:br>
              <a:rPr lang="en-US" sz="2800" dirty="0">
                <a:solidFill>
                  <a:srgbClr val="0070C0"/>
                </a:solidFill>
              </a:rPr>
            </a:br>
            <a:r>
              <a:rPr lang="en-US" sz="2800" b="0" dirty="0">
                <a:solidFill>
                  <a:schemeClr val="tx1"/>
                </a:solidFill>
                <a:latin typeface="+mn-lt"/>
              </a:rPr>
              <a:t>Related Conditionals</a:t>
            </a:r>
          </a:p>
        </p:txBody>
      </p:sp>
      <p:sp>
        <p:nvSpPr>
          <p:cNvPr id="5" name="Content Placeholder 2">
            <a:extLst>
              <a:ext uri="{FF2B5EF4-FFF2-40B4-BE49-F238E27FC236}">
                <a16:creationId xmlns:a16="http://schemas.microsoft.com/office/drawing/2014/main" id="{49C1DBD9-32BF-E948-A5DF-6D4B93F33359}"/>
              </a:ext>
            </a:extLst>
          </p:cNvPr>
          <p:cNvSpPr txBox="1">
            <a:spLocks/>
          </p:cNvSpPr>
          <p:nvPr/>
        </p:nvSpPr>
        <p:spPr>
          <a:xfrm>
            <a:off x="459873" y="1698736"/>
            <a:ext cx="10149856" cy="447877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Converse:</a:t>
            </a:r>
            <a:endParaRPr lang="en-US" sz="2800" i="0" u="none" strike="noStrike" baseline="0" dirty="0">
              <a:solidFill>
                <a:srgbClr val="FF0000"/>
              </a:solidFill>
            </a:endParaRPr>
          </a:p>
        </p:txBody>
      </p:sp>
      <p:sp>
        <p:nvSpPr>
          <p:cNvPr id="2" name="Rectangle 1"/>
          <p:cNvSpPr/>
          <p:nvPr/>
        </p:nvSpPr>
        <p:spPr>
          <a:xfrm>
            <a:off x="459873" y="3139037"/>
            <a:ext cx="10544458" cy="523220"/>
          </a:xfrm>
          <a:prstGeom prst="rect">
            <a:avLst/>
          </a:prstGeom>
        </p:spPr>
        <p:txBody>
          <a:bodyPr wrap="square">
            <a:spAutoFit/>
          </a:bodyPr>
          <a:lstStyle/>
          <a:p>
            <a:r>
              <a:rPr lang="en-IN" sz="2800" b="1" dirty="0"/>
              <a:t>Inverse:</a:t>
            </a:r>
            <a:endParaRPr lang="en-US" sz="2800" dirty="0">
              <a:solidFill>
                <a:srgbClr val="FF0000"/>
              </a:solidFill>
            </a:endParaRPr>
          </a:p>
        </p:txBody>
      </p:sp>
      <p:sp>
        <p:nvSpPr>
          <p:cNvPr id="3" name="Rectangle 2"/>
          <p:cNvSpPr/>
          <p:nvPr/>
        </p:nvSpPr>
        <p:spPr>
          <a:xfrm>
            <a:off x="459873" y="4547806"/>
            <a:ext cx="6096000" cy="523220"/>
          </a:xfrm>
          <a:prstGeom prst="rect">
            <a:avLst/>
          </a:prstGeom>
        </p:spPr>
        <p:txBody>
          <a:bodyPr>
            <a:spAutoFit/>
          </a:bodyPr>
          <a:lstStyle/>
          <a:p>
            <a:r>
              <a:rPr lang="en-IN" sz="2800" b="1" dirty="0"/>
              <a:t>Contrapositive:</a:t>
            </a:r>
            <a:endParaRPr lang="en-US" sz="2800" dirty="0"/>
          </a:p>
        </p:txBody>
      </p:sp>
    </p:spTree>
    <p:extLst>
      <p:ext uri="{BB962C8B-B14F-4D97-AF65-F5344CB8AC3E}">
        <p14:creationId xmlns:p14="http://schemas.microsoft.com/office/powerpoint/2010/main" val="40973083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5</a:t>
            </a:r>
            <a:br>
              <a:rPr lang="en-US" sz="2800" dirty="0">
                <a:solidFill>
                  <a:srgbClr val="0070C0"/>
                </a:solidFill>
              </a:rPr>
            </a:br>
            <a:r>
              <a:rPr lang="en-US" sz="2800" b="0" dirty="0">
                <a:solidFill>
                  <a:schemeClr val="tx1"/>
                </a:solidFill>
                <a:latin typeface="+mn-lt"/>
              </a:rPr>
              <a:t>Related Conditionals</a:t>
            </a:r>
          </a:p>
        </p:txBody>
      </p:sp>
      <p:sp>
        <p:nvSpPr>
          <p:cNvPr id="5" name="Content Placeholder 2">
            <a:extLst>
              <a:ext uri="{FF2B5EF4-FFF2-40B4-BE49-F238E27FC236}">
                <a16:creationId xmlns:a16="http://schemas.microsoft.com/office/drawing/2014/main" id="{49C1DBD9-32BF-E948-A5DF-6D4B93F33359}"/>
              </a:ext>
            </a:extLst>
          </p:cNvPr>
          <p:cNvSpPr txBox="1">
            <a:spLocks/>
          </p:cNvSpPr>
          <p:nvPr/>
        </p:nvSpPr>
        <p:spPr>
          <a:xfrm>
            <a:off x="459873" y="1698736"/>
            <a:ext cx="10149856" cy="447877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Converse: </a:t>
            </a:r>
            <a:r>
              <a:rPr lang="en-US" sz="2800" dirty="0">
                <a:solidFill>
                  <a:srgbClr val="FF0000"/>
                </a:solidFill>
              </a:rPr>
              <a:t>If an orchestra contains string instruments, then it is a string orchestra. False; symphony orchestras contain string instruments.</a:t>
            </a:r>
          </a:p>
          <a:p>
            <a:r>
              <a:rPr lang="en-IN" sz="2800" b="1" dirty="0">
                <a:solidFill>
                  <a:schemeClr val="tx1"/>
                </a:solidFill>
              </a:rPr>
              <a:t>Inverse: </a:t>
            </a:r>
            <a:r>
              <a:rPr lang="en-US" sz="2800" dirty="0">
                <a:solidFill>
                  <a:srgbClr val="FF0000"/>
                </a:solidFill>
              </a:rPr>
              <a:t>If an orchestra is not a string orchestra, then it does not contain string instruments. False; a symphony orchestra is not a string orchestra, but it does contain string instruments.</a:t>
            </a:r>
          </a:p>
          <a:p>
            <a:r>
              <a:rPr lang="en-IN" sz="2800" b="1" dirty="0">
                <a:solidFill>
                  <a:schemeClr val="tx1"/>
                </a:solidFill>
              </a:rPr>
              <a:t>Contrapositive: </a:t>
            </a:r>
            <a:r>
              <a:rPr lang="en-US" sz="2800" dirty="0">
                <a:solidFill>
                  <a:srgbClr val="FF0000"/>
                </a:solidFill>
              </a:rPr>
              <a:t>If an orchestra does not contain string instruments, then it is not a string orchestra. True. </a:t>
            </a:r>
            <a:endParaRPr lang="en-US" sz="2800" i="0" u="none" strike="noStrike" baseline="0" dirty="0">
              <a:solidFill>
                <a:srgbClr val="FF0000"/>
              </a:solidFill>
            </a:endParaRPr>
          </a:p>
        </p:txBody>
      </p:sp>
    </p:spTree>
    <p:extLst>
      <p:ext uri="{BB962C8B-B14F-4D97-AF65-F5344CB8AC3E}">
        <p14:creationId xmlns:p14="http://schemas.microsoft.com/office/powerpoint/2010/main" val="2597868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64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9625421" cy="347021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Inductive reasoning </a:t>
            </a:r>
            <a:r>
              <a:rPr lang="en-US" sz="2800" dirty="0"/>
              <a:t>is the process of reaching a conclusion based on a pattern of examples. When you assume that an observed pattern will continue, you are applying inductive reasoning. You can use inductive reasoning to make an educated guess based on known information and specific examples. This educated guess is also known as a </a:t>
            </a:r>
            <a:r>
              <a:rPr lang="en-US" sz="2800" b="1" dirty="0">
                <a:solidFill>
                  <a:schemeClr val="tx1"/>
                </a:solidFill>
              </a:rPr>
              <a:t>conjecture</a:t>
            </a:r>
            <a:r>
              <a:rPr lang="en-US" sz="2800" dirty="0"/>
              <a:t>.</a:t>
            </a:r>
            <a:endParaRPr lang="en-US" sz="2800" b="0" i="0" u="none" strike="noStrike" baseline="0" dirty="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Learn</a:t>
            </a:r>
            <a:endParaRPr lang="en-US" sz="1800" b="0" i="0" u="none" strike="noStrike" baseline="0" dirty="0">
              <a:solidFill>
                <a:srgbClr val="000000"/>
              </a:solidFill>
              <a:latin typeface="Vectipede Bk"/>
            </a:endParaRPr>
          </a:p>
          <a:p>
            <a:r>
              <a:rPr lang="en-US" sz="2800" b="0" dirty="0">
                <a:solidFill>
                  <a:schemeClr val="tx1"/>
                </a:solidFill>
              </a:rPr>
              <a:t>Inductive Reasoning and Conjecture </a:t>
            </a:r>
          </a:p>
        </p:txBody>
      </p:sp>
    </p:spTree>
    <p:extLst>
      <p:ext uri="{BB962C8B-B14F-4D97-AF65-F5344CB8AC3E}">
        <p14:creationId xmlns:p14="http://schemas.microsoft.com/office/powerpoint/2010/main" val="33945595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759" y="0"/>
            <a:ext cx="11259239" cy="1143000"/>
          </a:xfrm>
        </p:spPr>
        <p:txBody>
          <a:bodyPr>
            <a:normAutofit fontScale="90000"/>
          </a:bodyPr>
          <a:lstStyle/>
          <a:p>
            <a:pPr algn="ctr"/>
            <a:r>
              <a:rPr lang="en-US" dirty="0"/>
              <a:t>Today’s “Plan”—Tuesday November 14, 2023</a:t>
            </a:r>
            <a:br>
              <a:rPr lang="en-US" dirty="0"/>
            </a:br>
            <a:r>
              <a:rPr lang="en-US" dirty="0"/>
              <a:t>Geometry</a:t>
            </a:r>
          </a:p>
        </p:txBody>
      </p:sp>
      <p:sp>
        <p:nvSpPr>
          <p:cNvPr id="3" name="TextBox 2"/>
          <p:cNvSpPr txBox="1"/>
          <p:nvPr/>
        </p:nvSpPr>
        <p:spPr>
          <a:xfrm>
            <a:off x="29379" y="1398494"/>
            <a:ext cx="9407229" cy="3539430"/>
          </a:xfrm>
          <a:prstGeom prst="rect">
            <a:avLst/>
          </a:prstGeom>
          <a:noFill/>
        </p:spPr>
        <p:txBody>
          <a:bodyPr wrap="square" rtlCol="0">
            <a:spAutoFit/>
          </a:bodyPr>
          <a:lstStyle/>
          <a:p>
            <a:pPr marL="514350" indent="-514350">
              <a:buFont typeface="+mj-lt"/>
              <a:buAutoNum type="arabicPeriod"/>
            </a:pPr>
            <a:r>
              <a:rPr lang="en-US" sz="3200" dirty="0"/>
              <a:t>Attendance/Brain Stretcher</a:t>
            </a:r>
          </a:p>
          <a:p>
            <a:pPr marL="514350" indent="-514350">
              <a:buFont typeface="+mj-lt"/>
              <a:buAutoNum type="arabicPeriod"/>
            </a:pPr>
            <a:r>
              <a:rPr lang="en-US" sz="3200" dirty="0"/>
              <a:t>Play a </a:t>
            </a:r>
            <a:r>
              <a:rPr lang="en-US" sz="3200" dirty="0" err="1"/>
              <a:t>Blooket</a:t>
            </a:r>
            <a:r>
              <a:rPr lang="en-US" sz="3200" dirty="0"/>
              <a:t>.</a:t>
            </a:r>
          </a:p>
          <a:p>
            <a:pPr marL="514350" indent="-514350">
              <a:buFont typeface="+mj-lt"/>
              <a:buAutoNum type="arabicPeriod"/>
            </a:pPr>
            <a:r>
              <a:rPr lang="en-US" sz="3200" dirty="0"/>
              <a:t>Continue Module 3.3:  Deductive Reasoning</a:t>
            </a:r>
          </a:p>
          <a:p>
            <a:br>
              <a:rPr lang="en-US" sz="3200" dirty="0">
                <a:hlinkClick r:id="rId2"/>
              </a:rPr>
            </a:br>
            <a:r>
              <a:rPr lang="en-US" sz="3200" dirty="0">
                <a:hlinkClick r:id="rId2"/>
              </a:rPr>
              <a:t>https://www.youtube.com/watch?v=yAjkQ1YqLEE</a:t>
            </a:r>
            <a:endParaRPr lang="en-US" sz="3200" dirty="0"/>
          </a:p>
          <a:p>
            <a:endParaRPr lang="en-US" sz="3200" dirty="0"/>
          </a:p>
          <a:p>
            <a:endParaRPr lang="en-US" sz="3200" dirty="0"/>
          </a:p>
        </p:txBody>
      </p:sp>
      <p:sp>
        <p:nvSpPr>
          <p:cNvPr id="4" name="TextBox 3">
            <a:extLst>
              <a:ext uri="{FF2B5EF4-FFF2-40B4-BE49-F238E27FC236}">
                <a16:creationId xmlns:a16="http://schemas.microsoft.com/office/drawing/2014/main" id="{4F49DF56-73CD-3ED0-A5AD-B1BDBB9BEF1C}"/>
              </a:ext>
            </a:extLst>
          </p:cNvPr>
          <p:cNvSpPr txBox="1"/>
          <p:nvPr/>
        </p:nvSpPr>
        <p:spPr>
          <a:xfrm>
            <a:off x="9211733" y="1292629"/>
            <a:ext cx="2950888" cy="2554545"/>
          </a:xfrm>
          <a:prstGeom prst="rect">
            <a:avLst/>
          </a:prstGeom>
          <a:noFill/>
        </p:spPr>
        <p:txBody>
          <a:bodyPr wrap="square" rtlCol="0">
            <a:spAutoFit/>
          </a:bodyPr>
          <a:lstStyle/>
          <a:p>
            <a:r>
              <a:rPr lang="en-US" sz="3200" b="1" i="1" u="sng" dirty="0">
                <a:solidFill>
                  <a:srgbClr val="7030A0"/>
                </a:solidFill>
              </a:rPr>
              <a:t>Our Learning Target:</a:t>
            </a:r>
            <a:endParaRPr lang="en-US" sz="3200" dirty="0">
              <a:solidFill>
                <a:srgbClr val="7030A0"/>
              </a:solidFill>
            </a:endParaRPr>
          </a:p>
          <a:p>
            <a:r>
              <a:rPr lang="en-US" sz="3200" dirty="0">
                <a:solidFill>
                  <a:srgbClr val="7030A0"/>
                </a:solidFill>
              </a:rPr>
              <a:t>Learn some vocabulary from this new unit.</a:t>
            </a:r>
          </a:p>
        </p:txBody>
      </p:sp>
    </p:spTree>
    <p:extLst>
      <p:ext uri="{BB962C8B-B14F-4D97-AF65-F5344CB8AC3E}">
        <p14:creationId xmlns:p14="http://schemas.microsoft.com/office/powerpoint/2010/main" val="30554344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Warm Up</a:t>
            </a:r>
            <a:endParaRPr lang="en-US">
              <a:solidFill>
                <a:srgbClr val="0070C0"/>
              </a:solidFill>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2" y="1198750"/>
                <a:ext cx="10911784" cy="5153282"/>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Answer </a:t>
                </a:r>
                <a:r>
                  <a:rPr lang="en-US" sz="2800" b="1" i="1" dirty="0">
                    <a:solidFill>
                      <a:schemeClr val="tx1"/>
                    </a:solidFill>
                  </a:rPr>
                  <a:t>true </a:t>
                </a:r>
                <a:r>
                  <a:rPr lang="en-US" sz="2800" b="1" dirty="0">
                    <a:solidFill>
                      <a:schemeClr val="tx1"/>
                    </a:solidFill>
                  </a:rPr>
                  <a:t>or </a:t>
                </a:r>
                <a:r>
                  <a:rPr lang="en-US" sz="2800" b="1" i="1" dirty="0">
                    <a:solidFill>
                      <a:schemeClr val="tx1"/>
                    </a:solidFill>
                  </a:rPr>
                  <a:t>false</a:t>
                </a:r>
                <a:r>
                  <a:rPr lang="en-US" sz="2800" b="1" dirty="0">
                    <a:solidFill>
                      <a:schemeClr val="tx1"/>
                    </a:solidFill>
                  </a:rPr>
                  <a:t>.</a:t>
                </a:r>
              </a:p>
              <a:p>
                <a:pPr marL="457200" indent="-457200">
                  <a:spcAft>
                    <a:spcPts val="1200"/>
                  </a:spcAft>
                </a:pPr>
                <a:r>
                  <a:rPr lang="en-US" sz="2800" b="1" dirty="0">
                    <a:solidFill>
                      <a:schemeClr val="tx1"/>
                    </a:solidFill>
                    <a:latin typeface="Proxima Nova" panose="02000506030000020004" pitchFamily="50" charset="0"/>
                  </a:rPr>
                  <a:t>1.</a:t>
                </a:r>
                <a:r>
                  <a:rPr lang="en-US" sz="2800" dirty="0">
                    <a:solidFill>
                      <a:schemeClr val="tx1"/>
                    </a:solidFill>
                    <a:latin typeface="Proxima Nova" panose="02000506030000020004" pitchFamily="50" charset="0"/>
                  </a:rPr>
                  <a:t>  </a:t>
                </a:r>
                <a:r>
                  <a:rPr lang="en-US" sz="2800" dirty="0"/>
                  <a:t>If </a:t>
                </a:r>
                <a:r>
                  <a:rPr lang="en-US" sz="2800" dirty="0" err="1"/>
                  <a:t>Malia</a:t>
                </a:r>
                <a:r>
                  <a:rPr lang="en-US" sz="2800" dirty="0"/>
                  <a:t> lives on your street and you live on Rico’s street, then </a:t>
                </a:r>
                <a:r>
                  <a:rPr lang="en-US" sz="2800" dirty="0" err="1"/>
                  <a:t>Malia</a:t>
                </a:r>
                <a:r>
                  <a:rPr lang="en-US" sz="2800" dirty="0"/>
                  <a:t> lives on Rico’s street. </a:t>
                </a:r>
                <a:endParaRPr lang="en-US" sz="2800" dirty="0">
                  <a:solidFill>
                    <a:srgbClr val="FF0000"/>
                  </a:solidFill>
                </a:endParaRPr>
              </a:p>
              <a:p>
                <a:pPr marL="457200" indent="-457200">
                  <a:spcBef>
                    <a:spcPts val="0"/>
                  </a:spcBef>
                  <a:spcAft>
                    <a:spcPts val="1200"/>
                  </a:spcAft>
                </a:pPr>
                <a:r>
                  <a:rPr lang="en-US" sz="2800" b="1" dirty="0">
                    <a:solidFill>
                      <a:schemeClr val="tx1"/>
                    </a:solidFill>
                    <a:latin typeface="Proxima Nova" panose="02000506030000020004" pitchFamily="50" charset="0"/>
                  </a:rPr>
                  <a:t>2.</a:t>
                </a:r>
                <a:r>
                  <a:rPr lang="en-US" sz="2800" dirty="0">
                    <a:solidFill>
                      <a:schemeClr val="tx1"/>
                    </a:solidFill>
                    <a:latin typeface="Proxima Nova" panose="02000506030000020004" pitchFamily="50" charset="0"/>
                  </a:rPr>
                  <a:t>  </a:t>
                </a:r>
                <a:r>
                  <a:rPr lang="en-US" sz="2800" dirty="0"/>
                  <a:t>You and your friend have the same amount of money. Your friend spends </a:t>
                </a:r>
                <a14:m>
                  <m:oMath xmlns:m="http://schemas.openxmlformats.org/officeDocument/2006/math">
                    <m:r>
                      <a:rPr lang="en-US" sz="2800" i="1" dirty="0" smtClean="0">
                        <a:latin typeface="Cambria Math" panose="02040503050406030204" pitchFamily="18" charset="0"/>
                      </a:rPr>
                      <m:t>$4</m:t>
                    </m:r>
                  </m:oMath>
                </a14:m>
                <a:r>
                  <a:rPr lang="en-US" sz="2800" dirty="0"/>
                  <a:t> and you spend </a:t>
                </a:r>
                <a14:m>
                  <m:oMath xmlns:m="http://schemas.openxmlformats.org/officeDocument/2006/math">
                    <m:r>
                      <a:rPr lang="en-US" sz="2800" i="1" dirty="0" smtClean="0">
                        <a:latin typeface="Cambria Math" panose="02040503050406030204" pitchFamily="18" charset="0"/>
                      </a:rPr>
                      <m:t>$6</m:t>
                    </m:r>
                  </m:oMath>
                </a14:m>
                <a:r>
                  <a:rPr lang="en-US" sz="2800" dirty="0"/>
                  <a:t>. You and your friend still have the same amount of money. </a:t>
                </a:r>
                <a:endParaRPr lang="en-US" sz="2800" dirty="0">
                  <a:solidFill>
                    <a:srgbClr val="FF0000"/>
                  </a:solidFill>
                </a:endParaRPr>
              </a:p>
              <a:p>
                <a:pPr marL="457200" indent="-457200">
                  <a:spcBef>
                    <a:spcPts val="0"/>
                  </a:spcBef>
                  <a:spcAft>
                    <a:spcPts val="1200"/>
                  </a:spcAft>
                </a:pPr>
                <a:r>
                  <a:rPr lang="en-US" sz="2800" b="1" dirty="0">
                    <a:solidFill>
                      <a:schemeClr val="tx1"/>
                    </a:solidFill>
                    <a:latin typeface="Proxima Nova" panose="02000506030000020004" pitchFamily="50" charset="0"/>
                  </a:rPr>
                  <a:t>3.</a:t>
                </a:r>
                <a:r>
                  <a:rPr lang="en-US" sz="2800" dirty="0">
                    <a:solidFill>
                      <a:schemeClr val="tx1"/>
                    </a:solidFill>
                    <a:latin typeface="Proxima Nova" panose="02000506030000020004" pitchFamily="50" charset="0"/>
                  </a:rPr>
                  <a:t>  </a:t>
                </a:r>
                <a:r>
                  <a:rPr lang="en-US" sz="2800" dirty="0"/>
                  <a:t>If </a:t>
                </a:r>
                <a14:m>
                  <m:oMath xmlns:m="http://schemas.openxmlformats.org/officeDocument/2006/math">
                    <m:r>
                      <a:rPr lang="en-US" sz="2800" i="1" dirty="0" smtClean="0">
                        <a:latin typeface="Cambria Math" panose="02040503050406030204" pitchFamily="18" charset="0"/>
                      </a:rPr>
                      <m:t>𝑥</m:t>
                    </m:r>
                    <m:r>
                      <a:rPr lang="en-US" sz="2800" i="1" dirty="0" smtClean="0">
                        <a:latin typeface="Cambria Math" panose="02040503050406030204" pitchFamily="18" charset="0"/>
                      </a:rPr>
                      <m:t>=5</m:t>
                    </m:r>
                  </m:oMath>
                </a14:m>
                <a:r>
                  <a:rPr lang="en-US" sz="2800" dirty="0"/>
                  <a:t> and </a:t>
                </a:r>
                <a14:m>
                  <m:oMath xmlns:m="http://schemas.openxmlformats.org/officeDocument/2006/math">
                    <m:r>
                      <a:rPr lang="en-US" sz="2800" i="1" dirty="0" smtClean="0">
                        <a:latin typeface="Cambria Math" panose="02040503050406030204" pitchFamily="18" charset="0"/>
                      </a:rPr>
                      <m:t>𝑦</m:t>
                    </m:r>
                    <m:r>
                      <a:rPr lang="en-US" sz="2800" i="1" dirty="0" smtClean="0">
                        <a:latin typeface="Cambria Math" panose="02040503050406030204" pitchFamily="18" charset="0"/>
                      </a:rPr>
                      <m:t>=7</m:t>
                    </m:r>
                  </m:oMath>
                </a14:m>
                <a:r>
                  <a:rPr lang="en-US" sz="2800" dirty="0"/>
                  <a:t>, then </a:t>
                </a:r>
                <a14:m>
                  <m:oMath xmlns:m="http://schemas.openxmlformats.org/officeDocument/2006/math">
                    <m:r>
                      <a:rPr lang="en-US" sz="2800" i="1" dirty="0" smtClean="0">
                        <a:latin typeface="Cambria Math" panose="02040503050406030204" pitchFamily="18" charset="0"/>
                      </a:rPr>
                      <m:t>3</m:t>
                    </m:r>
                    <m:r>
                      <a:rPr lang="en-US" sz="2800" i="1" dirty="0" smtClean="0">
                        <a:latin typeface="Cambria Math" panose="02040503050406030204" pitchFamily="18" charset="0"/>
                      </a:rPr>
                      <m:t>𝑥</m:t>
                    </m:r>
                    <m:r>
                      <a:rPr lang="en-US" sz="2800" i="1" dirty="0" smtClean="0">
                        <a:latin typeface="Cambria Math" panose="02040503050406030204" pitchFamily="18" charset="0"/>
                      </a:rPr>
                      <m:t>+2</m:t>
                    </m:r>
                    <m:r>
                      <a:rPr lang="en-US" sz="2800" i="1" dirty="0" smtClean="0">
                        <a:latin typeface="Cambria Math" panose="02040503050406030204" pitchFamily="18" charset="0"/>
                      </a:rPr>
                      <m:t>𝑦</m:t>
                    </m:r>
                    <m:r>
                      <a:rPr lang="en-US" sz="2800" i="1" dirty="0" smtClean="0">
                        <a:latin typeface="Cambria Math" panose="02040503050406030204" pitchFamily="18" charset="0"/>
                      </a:rPr>
                      <m:t>=39</m:t>
                    </m:r>
                  </m:oMath>
                </a14:m>
                <a:r>
                  <a:rPr lang="en-US" sz="2800" dirty="0"/>
                  <a:t>.</a:t>
                </a:r>
                <a:r>
                  <a:rPr lang="en-US" sz="2800" dirty="0">
                    <a:solidFill>
                      <a:schemeClr val="tx1"/>
                    </a:solidFill>
                    <a:latin typeface="Proxima Nova" panose="02000506030000020004" pitchFamily="50" charset="0"/>
                  </a:rPr>
                  <a:t> </a:t>
                </a:r>
                <a:endParaRPr lang="en-US" sz="2800" dirty="0">
                  <a:solidFill>
                    <a:srgbClr val="FF0000"/>
                  </a:solidFill>
                </a:endParaRPr>
              </a:p>
              <a:p>
                <a:pPr marL="457200" indent="-457200">
                  <a:spcBef>
                    <a:spcPts val="0"/>
                  </a:spcBef>
                  <a:spcAft>
                    <a:spcPts val="1200"/>
                  </a:spcAft>
                </a:pPr>
                <a:r>
                  <a:rPr lang="en-US" sz="2800" b="1" dirty="0">
                    <a:solidFill>
                      <a:schemeClr val="tx1"/>
                    </a:solidFill>
                    <a:latin typeface="Proxima Nova" panose="02000506030000020004" pitchFamily="50" charset="0"/>
                  </a:rPr>
                  <a:t>4.</a:t>
                </a:r>
                <a:r>
                  <a:rPr lang="en-US" sz="2800" dirty="0">
                    <a:solidFill>
                      <a:schemeClr val="tx1"/>
                    </a:solidFill>
                    <a:latin typeface="Proxima Nova" panose="02000506030000020004" pitchFamily="50" charset="0"/>
                  </a:rPr>
                  <a:t> </a:t>
                </a:r>
                <a14:m>
                  <m:oMath xmlns:m="http://schemas.openxmlformats.org/officeDocument/2006/math">
                    <m:r>
                      <a:rPr lang="en-US" sz="2800" b="0" i="0" smtClean="0">
                        <a:latin typeface="Cambria Math" panose="02040503050406030204" pitchFamily="18" charset="0"/>
                      </a:rPr>
                      <m:t> </m:t>
                    </m:r>
                    <m:r>
                      <m:rPr>
                        <m:nor/>
                      </m:rPr>
                      <a:rPr lang="en-US" sz="2800"/>
                      <m:t>Two</m:t>
                    </m:r>
                    <m:r>
                      <m:rPr>
                        <m:nor/>
                      </m:rPr>
                      <a:rPr lang="en-US" sz="2800"/>
                      <m:t> </m:t>
                    </m:r>
                    <m:r>
                      <m:rPr>
                        <m:nor/>
                      </m:rPr>
                      <a:rPr lang="en-US" sz="2800"/>
                      <m:t>congruent</m:t>
                    </m:r>
                    <m:r>
                      <m:rPr>
                        <m:nor/>
                      </m:rPr>
                      <a:rPr lang="en-US" sz="2800"/>
                      <m:t> </m:t>
                    </m:r>
                    <m:r>
                      <m:rPr>
                        <m:nor/>
                      </m:rPr>
                      <a:rPr lang="en-US" sz="2800"/>
                      <m:t>segments</m:t>
                    </m:r>
                    <m:r>
                      <m:rPr>
                        <m:nor/>
                      </m:rPr>
                      <a:rPr lang="en-US" sz="2800"/>
                      <m:t> </m:t>
                    </m:r>
                    <m:r>
                      <m:rPr>
                        <m:nor/>
                      </m:rPr>
                      <a:rPr lang="en-US" sz="2800"/>
                      <m:t>are</m:t>
                    </m:r>
                    <m:r>
                      <m:rPr>
                        <m:nor/>
                      </m:rPr>
                      <a:rPr lang="en-US" sz="2800"/>
                      <m:t> </m:t>
                    </m:r>
                    <m:r>
                      <m:rPr>
                        <m:nor/>
                      </m:rPr>
                      <a:rPr lang="en-US" sz="2800"/>
                      <m:t>each</m:t>
                    </m:r>
                    <m:r>
                      <m:rPr>
                        <m:nor/>
                      </m:rPr>
                      <a:rPr lang="en-US" sz="2800"/>
                      <m:t> </m:t>
                    </m:r>
                    <m:r>
                      <m:rPr>
                        <m:nor/>
                      </m:rPr>
                      <a:rPr lang="en-US" sz="2800"/>
                      <m:t>shortened</m:t>
                    </m:r>
                    <m:r>
                      <m:rPr>
                        <m:nor/>
                      </m:rPr>
                      <a:rPr lang="en-US" sz="2800"/>
                      <m:t> </m:t>
                    </m:r>
                    <m:r>
                      <m:rPr>
                        <m:nor/>
                      </m:rPr>
                      <a:rPr lang="en-US" sz="2800"/>
                      <m:t>by</m:t>
                    </m:r>
                    <m:r>
                      <m:rPr>
                        <m:nor/>
                      </m:rPr>
                      <a:rPr lang="en-US" sz="2800"/>
                      <m:t> </m:t>
                    </m:r>
                    <m:r>
                      <m:rPr>
                        <m:nor/>
                      </m:rPr>
                      <a:rPr lang="en-US" sz="2800"/>
                      <m:t>the</m:t>
                    </m:r>
                    <m:r>
                      <m:rPr>
                        <m:nor/>
                      </m:rPr>
                      <a:rPr lang="en-US" sz="2800"/>
                      <m:t> </m:t>
                    </m:r>
                    <m:r>
                      <m:rPr>
                        <m:nor/>
                      </m:rPr>
                      <a:rPr lang="en-US" sz="2800"/>
                      <m:t>same</m:t>
                    </m:r>
                    <m:r>
                      <m:rPr>
                        <m:nor/>
                      </m:rPr>
                      <a:rPr lang="en-US" sz="2800"/>
                      <m:t> </m:t>
                    </m:r>
                    <m:r>
                      <m:rPr>
                        <m:nor/>
                      </m:rPr>
                      <a:rPr lang="en-US" sz="2800"/>
                      <m:t>length</m:t>
                    </m:r>
                    <m:r>
                      <m:rPr>
                        <m:nor/>
                      </m:rPr>
                      <a:rPr lang="en-US" sz="2800"/>
                      <m:t>. </m:t>
                    </m:r>
                    <m:r>
                      <m:rPr>
                        <m:nor/>
                      </m:rPr>
                      <a:rPr lang="en-US" sz="2800"/>
                      <m:t>The</m:t>
                    </m:r>
                    <m:r>
                      <m:rPr>
                        <m:nor/>
                      </m:rPr>
                      <a:rPr lang="en-US" sz="2800"/>
                      <m:t> </m:t>
                    </m:r>
                    <m:r>
                      <m:rPr>
                        <m:nor/>
                      </m:rPr>
                      <a:rPr lang="en-US" sz="2800"/>
                      <m:t>segments</m:t>
                    </m:r>
                    <m:r>
                      <m:rPr>
                        <m:nor/>
                      </m:rPr>
                      <a:rPr lang="en-US" sz="2800"/>
                      <m:t> </m:t>
                    </m:r>
                    <m:r>
                      <m:rPr>
                        <m:nor/>
                      </m:rPr>
                      <a:rPr lang="en-US" sz="2800"/>
                      <m:t>are</m:t>
                    </m:r>
                    <m:r>
                      <m:rPr>
                        <m:nor/>
                      </m:rPr>
                      <a:rPr lang="en-US" sz="2800"/>
                      <m:t> </m:t>
                    </m:r>
                    <m:r>
                      <m:rPr>
                        <m:nor/>
                      </m:rPr>
                      <a:rPr lang="en-US" sz="2800"/>
                      <m:t>still</m:t>
                    </m:r>
                    <m:r>
                      <m:rPr>
                        <m:nor/>
                      </m:rPr>
                      <a:rPr lang="en-US" sz="2800"/>
                      <m:t> </m:t>
                    </m:r>
                    <m:r>
                      <m:rPr>
                        <m:nor/>
                      </m:rPr>
                      <a:rPr lang="en-US" sz="2800"/>
                      <m:t>congruent</m:t>
                    </m:r>
                    <m:r>
                      <m:rPr>
                        <m:nor/>
                      </m:rPr>
                      <a:rPr lang="en-US" sz="2800"/>
                      <m:t>.</m:t>
                    </m:r>
                  </m:oMath>
                </a14:m>
                <a:r>
                  <a:rPr lang="en-US" sz="2800" b="1" dirty="0">
                    <a:solidFill>
                      <a:srgbClr val="333333"/>
                    </a:solidFill>
                    <a:latin typeface="Proxima Nova" panose="02000506030000020004" pitchFamily="50" charset="0"/>
                  </a:rPr>
                  <a:t> </a:t>
                </a:r>
                <a:endParaRPr lang="en-US" sz="2800" dirty="0">
                  <a:solidFill>
                    <a:srgbClr val="FF0000"/>
                  </a:solidFill>
                </a:endParaRPr>
              </a:p>
              <a:p>
                <a:pPr marL="457200" indent="-457200">
                  <a:spcBef>
                    <a:spcPts val="0"/>
                  </a:spcBef>
                  <a:spcAft>
                    <a:spcPts val="1200"/>
                  </a:spcAft>
                </a:pPr>
                <a:r>
                  <a:rPr lang="en-US" sz="2800" b="1" dirty="0">
                    <a:solidFill>
                      <a:schemeClr val="tx1"/>
                    </a:solidFill>
                    <a:latin typeface="Proxima Nova" panose="02000506030000020004" pitchFamily="50" charset="0"/>
                  </a:rPr>
                  <a:t>5.</a:t>
                </a:r>
                <a:r>
                  <a:rPr lang="en-US" sz="2800" dirty="0">
                    <a:solidFill>
                      <a:schemeClr val="tx1"/>
                    </a:solidFill>
                    <a:latin typeface="Proxima Nova" panose="02000506030000020004" pitchFamily="50" charset="0"/>
                  </a:rPr>
                  <a:t>  </a:t>
                </a:r>
                <a:r>
                  <a:rPr lang="en-US" sz="2800" dirty="0"/>
                  <a:t>In </a:t>
                </a:r>
                <a14:m>
                  <m:oMath xmlns:m="http://schemas.openxmlformats.org/officeDocument/2006/math">
                    <m:r>
                      <a:rPr lang="en-US" sz="2800" i="1" dirty="0" smtClean="0">
                        <a:latin typeface="Cambria Math" panose="02040503050406030204" pitchFamily="18" charset="0"/>
                        <a:ea typeface="Cambria Math" panose="02040503050406030204" pitchFamily="18" charset="0"/>
                      </a:rPr>
                      <m:t>△</m:t>
                    </m:r>
                    <m:r>
                      <a:rPr lang="en-US" sz="2800" i="1" dirty="0">
                        <a:latin typeface="Cambria Math" panose="02040503050406030204" pitchFamily="18" charset="0"/>
                      </a:rPr>
                      <m:t>𝐴𝐵𝐶</m:t>
                    </m:r>
                    <m:r>
                      <a:rPr lang="en-US" sz="2800" i="1" dirty="0">
                        <a:latin typeface="Cambria Math" panose="02040503050406030204" pitchFamily="18" charset="0"/>
                      </a:rPr>
                      <m:t>, </m:t>
                    </m:r>
                    <m:r>
                      <a:rPr lang="en-US" sz="2800" i="1" dirty="0" err="1">
                        <a:latin typeface="Cambria Math" panose="02040503050406030204" pitchFamily="18" charset="0"/>
                      </a:rPr>
                      <m:t>𝑚</m:t>
                    </m:r>
                    <m:r>
                      <a:rPr lang="en-US" sz="2800" i="1" dirty="0" err="1">
                        <a:latin typeface="Cambria Math" panose="02040503050406030204" pitchFamily="18" charset="0"/>
                        <a:ea typeface="Cambria Math" panose="02040503050406030204" pitchFamily="18" charset="0"/>
                      </a:rPr>
                      <m:t>∠</m:t>
                    </m:r>
                    <m:r>
                      <a:rPr lang="en-US" sz="2800" i="1" dirty="0" err="1">
                        <a:latin typeface="Cambria Math" panose="02040503050406030204" pitchFamily="18" charset="0"/>
                      </a:rPr>
                      <m:t>𝐴</m:t>
                    </m:r>
                    <m:r>
                      <a:rPr lang="en-US" sz="2800" i="1" dirty="0">
                        <a:latin typeface="Cambria Math" panose="02040503050406030204" pitchFamily="18" charset="0"/>
                        <a:ea typeface="Cambria Math" panose="02040503050406030204" pitchFamily="18" charset="0"/>
                      </a:rPr>
                      <m:t>=</m:t>
                    </m:r>
                    <m:r>
                      <a:rPr lang="en-US" sz="2800" i="1" dirty="0">
                        <a:latin typeface="Cambria Math" panose="02040503050406030204" pitchFamily="18" charset="0"/>
                      </a:rPr>
                      <m:t>75</m:t>
                    </m:r>
                    <m:r>
                      <a:rPr lang="en-US" sz="2800" i="1" dirty="0">
                        <a:latin typeface="Cambria Math" panose="02040503050406030204" pitchFamily="18" charset="0"/>
                        <a:ea typeface="Cambria Math" panose="02040503050406030204" pitchFamily="18" charset="0"/>
                      </a:rPr>
                      <m:t>°</m:t>
                    </m:r>
                  </m:oMath>
                </a14:m>
                <a:r>
                  <a:rPr lang="en-US" sz="2800" dirty="0"/>
                  <a:t> and </a:t>
                </a:r>
                <a14:m>
                  <m:oMath xmlns:m="http://schemas.openxmlformats.org/officeDocument/2006/math">
                    <m:r>
                      <a:rPr lang="en-US" sz="2800" i="1" dirty="0" smtClean="0">
                        <a:latin typeface="Cambria Math" panose="02040503050406030204" pitchFamily="18" charset="0"/>
                      </a:rPr>
                      <m:t>𝑚</m:t>
                    </m:r>
                    <m:r>
                      <a:rPr lang="en-US" sz="2800" i="1" dirty="0" err="1">
                        <a:latin typeface="Cambria Math" panose="02040503050406030204" pitchFamily="18" charset="0"/>
                        <a:ea typeface="Cambria Math" panose="02040503050406030204" pitchFamily="18" charset="0"/>
                      </a:rPr>
                      <m:t>∠</m:t>
                    </m:r>
                    <m:r>
                      <a:rPr lang="en-US" sz="2800" i="1" dirty="0" err="1">
                        <a:latin typeface="Cambria Math" panose="02040503050406030204" pitchFamily="18" charset="0"/>
                      </a:rPr>
                      <m:t>𝐵</m:t>
                    </m:r>
                    <m:r>
                      <a:rPr lang="en-US" sz="2800" i="1" dirty="0">
                        <a:latin typeface="Cambria Math" panose="02040503050406030204" pitchFamily="18" charset="0"/>
                        <a:ea typeface="Cambria Math" panose="02040503050406030204" pitchFamily="18" charset="0"/>
                      </a:rPr>
                      <m:t>=</m:t>
                    </m:r>
                    <m:r>
                      <a:rPr lang="en-US" sz="2800" i="1" dirty="0">
                        <a:latin typeface="Cambria Math" panose="02040503050406030204" pitchFamily="18" charset="0"/>
                      </a:rPr>
                      <m:t>75</m:t>
                    </m:r>
                    <m:r>
                      <a:rPr lang="en-US" sz="2800" i="1" dirty="0">
                        <a:latin typeface="Cambria Math" panose="02040503050406030204" pitchFamily="18" charset="0"/>
                        <a:ea typeface="Cambria Math" panose="02040503050406030204" pitchFamily="18" charset="0"/>
                      </a:rPr>
                      <m:t>°</m:t>
                    </m:r>
                  </m:oMath>
                </a14:m>
                <a:r>
                  <a:rPr lang="en-US" sz="2800" dirty="0"/>
                  <a:t>. Then </a:t>
                </a:r>
                <a14:m>
                  <m:oMath xmlns:m="http://schemas.openxmlformats.org/officeDocument/2006/math">
                    <m:r>
                      <a:rPr lang="en-US" sz="2800" i="1" dirty="0" smtClean="0">
                        <a:latin typeface="Cambria Math" panose="02040503050406030204" pitchFamily="18" charset="0"/>
                      </a:rPr>
                      <m:t>𝐴𝐵</m:t>
                    </m:r>
                    <m:r>
                      <a:rPr lang="en-US" sz="2800" i="1" dirty="0">
                        <a:latin typeface="Cambria Math" panose="02040503050406030204" pitchFamily="18" charset="0"/>
                        <a:ea typeface="Cambria Math" panose="02040503050406030204" pitchFamily="18" charset="0"/>
                      </a:rPr>
                      <m:t>=</m:t>
                    </m:r>
                    <m:r>
                      <a:rPr lang="en-US" sz="2800" i="1" dirty="0">
                        <a:latin typeface="Cambria Math" panose="02040503050406030204" pitchFamily="18" charset="0"/>
                      </a:rPr>
                      <m:t>𝐵𝐶</m:t>
                    </m:r>
                  </m:oMath>
                </a14:m>
                <a:r>
                  <a:rPr lang="en-US" sz="2800" dirty="0"/>
                  <a:t>. </a:t>
                </a:r>
                <a:endParaRPr lang="en-US" sz="2800" dirty="0">
                  <a:solidFill>
                    <a:srgbClr val="FF0000"/>
                  </a:solidFill>
                </a:endParaRPr>
              </a:p>
              <a:p>
                <a:br>
                  <a:rPr lang="en-US" sz="2800" dirty="0">
                    <a:solidFill>
                      <a:srgbClr val="333333"/>
                    </a:solidFill>
                    <a:latin typeface="Proxima Nova" panose="02000506030000020004" pitchFamily="50" charset="0"/>
                  </a:rPr>
                </a:br>
                <a:endParaRPr lang="en-US" sz="2800" dirty="0">
                  <a:latin typeface="Proxima Nova" panose="02000506030000020004" pitchFamily="50" charset="0"/>
                </a:endParaRPr>
              </a:p>
            </p:txBody>
          </p:sp>
        </mc:Choice>
        <mc:Fallback xmlns="">
          <p:sp>
            <p:nvSpPr>
              <p:cNvPr id="10" name="Content Placeholder 2">
                <a:extLst>
                  <a:ext uri="{FF2B5EF4-FFF2-40B4-BE49-F238E27FC236}">
                    <a16:creationId xmlns:a16="http://schemas.microsoft.com/office/drawing/2014/main" id="{D7D5C8EC-F1EF-6146-850F-128719B25F22}"/>
                  </a:ext>
                </a:extLst>
              </p:cNvPr>
              <p:cNvSpPr txBox="1">
                <a:spLocks noRot="1" noChangeAspect="1" noMove="1" noResize="1" noEditPoints="1" noAdjustHandles="1" noChangeArrowheads="1" noChangeShapeType="1" noTextEdit="1"/>
              </p:cNvSpPr>
              <p:nvPr/>
            </p:nvSpPr>
            <p:spPr>
              <a:xfrm>
                <a:off x="476652" y="1198750"/>
                <a:ext cx="10911784" cy="5153282"/>
              </a:xfrm>
              <a:prstGeom prst="rect">
                <a:avLst/>
              </a:prstGeom>
              <a:blipFill>
                <a:blip r:embed="rId3"/>
                <a:stretch>
                  <a:fillRect l="-1117" t="-1302" r="-1285" b="-2840"/>
                </a:stretch>
              </a:blipFill>
            </p:spPr>
            <p:txBody>
              <a:bodyPr/>
              <a:lstStyle/>
              <a:p>
                <a:r>
                  <a:rPr lang="en-IN">
                    <a:noFill/>
                  </a:rPr>
                  <a:t> </a:t>
                </a:r>
              </a:p>
            </p:txBody>
          </p:sp>
        </mc:Fallback>
      </mc:AlternateContent>
    </p:spTree>
    <p:extLst>
      <p:ext uri="{BB962C8B-B14F-4D97-AF65-F5344CB8AC3E}">
        <p14:creationId xmlns:p14="http://schemas.microsoft.com/office/powerpoint/2010/main" val="28140973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Warm Up</a:t>
            </a:r>
            <a:endParaRPr lang="en-US">
              <a:solidFill>
                <a:srgbClr val="0070C0"/>
              </a:solidFill>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2" y="1198750"/>
                <a:ext cx="10911784" cy="5153282"/>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Answer </a:t>
                </a:r>
                <a:r>
                  <a:rPr lang="en-US" sz="2800" b="1" i="1" dirty="0">
                    <a:solidFill>
                      <a:schemeClr val="tx1"/>
                    </a:solidFill>
                  </a:rPr>
                  <a:t>true </a:t>
                </a:r>
                <a:r>
                  <a:rPr lang="en-US" sz="2800" b="1" dirty="0">
                    <a:solidFill>
                      <a:schemeClr val="tx1"/>
                    </a:solidFill>
                  </a:rPr>
                  <a:t>or </a:t>
                </a:r>
                <a:r>
                  <a:rPr lang="en-US" sz="2800" b="1" i="1" dirty="0">
                    <a:solidFill>
                      <a:schemeClr val="tx1"/>
                    </a:solidFill>
                  </a:rPr>
                  <a:t>false</a:t>
                </a:r>
                <a:r>
                  <a:rPr lang="en-US" sz="2800" b="1" dirty="0">
                    <a:solidFill>
                      <a:schemeClr val="tx1"/>
                    </a:solidFill>
                  </a:rPr>
                  <a:t>.</a:t>
                </a:r>
              </a:p>
              <a:p>
                <a:pPr marL="457200" indent="-457200">
                  <a:spcAft>
                    <a:spcPts val="1200"/>
                  </a:spcAft>
                </a:pPr>
                <a:r>
                  <a:rPr lang="en-US" sz="2800" b="1" dirty="0">
                    <a:solidFill>
                      <a:schemeClr val="tx1"/>
                    </a:solidFill>
                    <a:latin typeface="Proxima Nova" panose="02000506030000020004" pitchFamily="50" charset="0"/>
                  </a:rPr>
                  <a:t>1.</a:t>
                </a:r>
                <a:r>
                  <a:rPr lang="en-US" sz="2800" dirty="0">
                    <a:solidFill>
                      <a:schemeClr val="tx1"/>
                    </a:solidFill>
                    <a:latin typeface="Proxima Nova" panose="02000506030000020004" pitchFamily="50" charset="0"/>
                  </a:rPr>
                  <a:t>  </a:t>
                </a:r>
                <a:r>
                  <a:rPr lang="en-US" sz="2800" dirty="0"/>
                  <a:t>If </a:t>
                </a:r>
                <a:r>
                  <a:rPr lang="en-US" sz="2800" dirty="0" err="1"/>
                  <a:t>Malia</a:t>
                </a:r>
                <a:r>
                  <a:rPr lang="en-US" sz="2800" dirty="0"/>
                  <a:t> lives on your street and you live on Rico’s street, then </a:t>
                </a:r>
                <a:r>
                  <a:rPr lang="en-US" sz="2800" dirty="0" err="1"/>
                  <a:t>Malia</a:t>
                </a:r>
                <a:r>
                  <a:rPr lang="en-US" sz="2800" dirty="0"/>
                  <a:t> lives on Rico’s street. </a:t>
                </a:r>
                <a:r>
                  <a:rPr lang="en-US" sz="2800" dirty="0">
                    <a:solidFill>
                      <a:srgbClr val="FF0000"/>
                    </a:solidFill>
                  </a:rPr>
                  <a:t>true</a:t>
                </a:r>
              </a:p>
              <a:p>
                <a:pPr marL="457200" indent="-457200">
                  <a:spcBef>
                    <a:spcPts val="0"/>
                  </a:spcBef>
                  <a:spcAft>
                    <a:spcPts val="1200"/>
                  </a:spcAft>
                </a:pPr>
                <a:r>
                  <a:rPr lang="en-US" sz="2800" b="1" dirty="0">
                    <a:solidFill>
                      <a:schemeClr val="tx1"/>
                    </a:solidFill>
                    <a:latin typeface="Proxima Nova" panose="02000506030000020004" pitchFamily="50" charset="0"/>
                  </a:rPr>
                  <a:t>2.</a:t>
                </a:r>
                <a:r>
                  <a:rPr lang="en-US" sz="2800" dirty="0">
                    <a:solidFill>
                      <a:schemeClr val="tx1"/>
                    </a:solidFill>
                    <a:latin typeface="Proxima Nova" panose="02000506030000020004" pitchFamily="50" charset="0"/>
                  </a:rPr>
                  <a:t>  </a:t>
                </a:r>
                <a:r>
                  <a:rPr lang="en-US" sz="2800" dirty="0"/>
                  <a:t>You and your friend have the same amount of money. Your friend spends </a:t>
                </a:r>
                <a14:m>
                  <m:oMath xmlns:m="http://schemas.openxmlformats.org/officeDocument/2006/math">
                    <m:r>
                      <a:rPr lang="en-US" sz="2800" i="1" dirty="0" smtClean="0">
                        <a:latin typeface="Cambria Math" panose="02040503050406030204" pitchFamily="18" charset="0"/>
                      </a:rPr>
                      <m:t>$4</m:t>
                    </m:r>
                  </m:oMath>
                </a14:m>
                <a:r>
                  <a:rPr lang="en-US" sz="2800" dirty="0"/>
                  <a:t> and you spend </a:t>
                </a:r>
                <a14:m>
                  <m:oMath xmlns:m="http://schemas.openxmlformats.org/officeDocument/2006/math">
                    <m:r>
                      <a:rPr lang="en-US" sz="2800" i="1" dirty="0" smtClean="0">
                        <a:latin typeface="Cambria Math" panose="02040503050406030204" pitchFamily="18" charset="0"/>
                      </a:rPr>
                      <m:t>$6</m:t>
                    </m:r>
                  </m:oMath>
                </a14:m>
                <a:r>
                  <a:rPr lang="en-US" sz="2800" dirty="0"/>
                  <a:t>. You and your friend still have the same amount of money. </a:t>
                </a:r>
                <a:r>
                  <a:rPr lang="en-US" sz="2800" dirty="0">
                    <a:solidFill>
                      <a:srgbClr val="FF0000"/>
                    </a:solidFill>
                  </a:rPr>
                  <a:t>false</a:t>
                </a:r>
              </a:p>
              <a:p>
                <a:pPr marL="457200" indent="-457200">
                  <a:spcBef>
                    <a:spcPts val="0"/>
                  </a:spcBef>
                  <a:spcAft>
                    <a:spcPts val="1200"/>
                  </a:spcAft>
                </a:pPr>
                <a:r>
                  <a:rPr lang="en-US" sz="2800" b="1" dirty="0">
                    <a:solidFill>
                      <a:schemeClr val="tx1"/>
                    </a:solidFill>
                    <a:latin typeface="Proxima Nova" panose="02000506030000020004" pitchFamily="50" charset="0"/>
                  </a:rPr>
                  <a:t>3.</a:t>
                </a:r>
                <a:r>
                  <a:rPr lang="en-US" sz="2800" dirty="0">
                    <a:solidFill>
                      <a:schemeClr val="tx1"/>
                    </a:solidFill>
                    <a:latin typeface="Proxima Nova" panose="02000506030000020004" pitchFamily="50" charset="0"/>
                  </a:rPr>
                  <a:t>  </a:t>
                </a:r>
                <a:r>
                  <a:rPr lang="en-US" sz="2800" dirty="0"/>
                  <a:t>If </a:t>
                </a:r>
                <a14:m>
                  <m:oMath xmlns:m="http://schemas.openxmlformats.org/officeDocument/2006/math">
                    <m:r>
                      <a:rPr lang="en-US" sz="2800" i="1" dirty="0" smtClean="0">
                        <a:latin typeface="Cambria Math" panose="02040503050406030204" pitchFamily="18" charset="0"/>
                      </a:rPr>
                      <m:t>𝑥</m:t>
                    </m:r>
                    <m:r>
                      <a:rPr lang="en-US" sz="2800" i="1" dirty="0" smtClean="0">
                        <a:latin typeface="Cambria Math" panose="02040503050406030204" pitchFamily="18" charset="0"/>
                      </a:rPr>
                      <m:t>=5</m:t>
                    </m:r>
                  </m:oMath>
                </a14:m>
                <a:r>
                  <a:rPr lang="en-US" sz="2800" dirty="0"/>
                  <a:t> and </a:t>
                </a:r>
                <a14:m>
                  <m:oMath xmlns:m="http://schemas.openxmlformats.org/officeDocument/2006/math">
                    <m:r>
                      <a:rPr lang="en-US" sz="2800" i="1" dirty="0" smtClean="0">
                        <a:latin typeface="Cambria Math" panose="02040503050406030204" pitchFamily="18" charset="0"/>
                      </a:rPr>
                      <m:t>𝑦</m:t>
                    </m:r>
                    <m:r>
                      <a:rPr lang="en-US" sz="2800" i="1" dirty="0" smtClean="0">
                        <a:latin typeface="Cambria Math" panose="02040503050406030204" pitchFamily="18" charset="0"/>
                      </a:rPr>
                      <m:t>=7</m:t>
                    </m:r>
                  </m:oMath>
                </a14:m>
                <a:r>
                  <a:rPr lang="en-US" sz="2800" dirty="0"/>
                  <a:t>, then </a:t>
                </a:r>
                <a14:m>
                  <m:oMath xmlns:m="http://schemas.openxmlformats.org/officeDocument/2006/math">
                    <m:r>
                      <a:rPr lang="en-US" sz="2800" i="1" dirty="0" smtClean="0">
                        <a:latin typeface="Cambria Math" panose="02040503050406030204" pitchFamily="18" charset="0"/>
                      </a:rPr>
                      <m:t>3</m:t>
                    </m:r>
                    <m:r>
                      <a:rPr lang="en-US" sz="2800" i="1" dirty="0" smtClean="0">
                        <a:latin typeface="Cambria Math" panose="02040503050406030204" pitchFamily="18" charset="0"/>
                      </a:rPr>
                      <m:t>𝑥</m:t>
                    </m:r>
                    <m:r>
                      <a:rPr lang="en-US" sz="2800" i="1" dirty="0" smtClean="0">
                        <a:latin typeface="Cambria Math" panose="02040503050406030204" pitchFamily="18" charset="0"/>
                      </a:rPr>
                      <m:t>+2</m:t>
                    </m:r>
                    <m:r>
                      <a:rPr lang="en-US" sz="2800" i="1" dirty="0" smtClean="0">
                        <a:latin typeface="Cambria Math" panose="02040503050406030204" pitchFamily="18" charset="0"/>
                      </a:rPr>
                      <m:t>𝑦</m:t>
                    </m:r>
                    <m:r>
                      <a:rPr lang="en-US" sz="2800" i="1" dirty="0" smtClean="0">
                        <a:latin typeface="Cambria Math" panose="02040503050406030204" pitchFamily="18" charset="0"/>
                      </a:rPr>
                      <m:t>=39</m:t>
                    </m:r>
                  </m:oMath>
                </a14:m>
                <a:r>
                  <a:rPr lang="en-US" sz="2800" dirty="0"/>
                  <a:t>.</a:t>
                </a:r>
                <a:r>
                  <a:rPr lang="en-US" sz="2800" dirty="0">
                    <a:solidFill>
                      <a:schemeClr val="tx1"/>
                    </a:solidFill>
                    <a:latin typeface="Proxima Nova" panose="02000506030000020004" pitchFamily="50" charset="0"/>
                  </a:rPr>
                  <a:t> </a:t>
                </a:r>
                <a:r>
                  <a:rPr lang="en-US" sz="2800" dirty="0">
                    <a:solidFill>
                      <a:srgbClr val="FF0000"/>
                    </a:solidFill>
                  </a:rPr>
                  <a:t>false</a:t>
                </a:r>
              </a:p>
              <a:p>
                <a:pPr marL="457200" indent="-457200">
                  <a:spcBef>
                    <a:spcPts val="0"/>
                  </a:spcBef>
                  <a:spcAft>
                    <a:spcPts val="1200"/>
                  </a:spcAft>
                </a:pPr>
                <a:r>
                  <a:rPr lang="en-US" sz="2800" b="1" dirty="0">
                    <a:solidFill>
                      <a:schemeClr val="tx1"/>
                    </a:solidFill>
                    <a:latin typeface="Proxima Nova" panose="02000506030000020004" pitchFamily="50" charset="0"/>
                  </a:rPr>
                  <a:t>4.</a:t>
                </a:r>
                <a:r>
                  <a:rPr lang="en-US" sz="2800" dirty="0">
                    <a:solidFill>
                      <a:schemeClr val="tx1"/>
                    </a:solidFill>
                    <a:latin typeface="Proxima Nova" panose="02000506030000020004" pitchFamily="50" charset="0"/>
                  </a:rPr>
                  <a:t> </a:t>
                </a:r>
                <a14:m>
                  <m:oMath xmlns:m="http://schemas.openxmlformats.org/officeDocument/2006/math">
                    <m:r>
                      <a:rPr lang="en-US" sz="2800" b="0" i="0" smtClean="0">
                        <a:latin typeface="Cambria Math" panose="02040503050406030204" pitchFamily="18" charset="0"/>
                      </a:rPr>
                      <m:t> </m:t>
                    </m:r>
                    <m:r>
                      <m:rPr>
                        <m:nor/>
                      </m:rPr>
                      <a:rPr lang="en-US" sz="2800"/>
                      <m:t>Two</m:t>
                    </m:r>
                    <m:r>
                      <m:rPr>
                        <m:nor/>
                      </m:rPr>
                      <a:rPr lang="en-US" sz="2800"/>
                      <m:t> </m:t>
                    </m:r>
                    <m:r>
                      <m:rPr>
                        <m:nor/>
                      </m:rPr>
                      <a:rPr lang="en-US" sz="2800"/>
                      <m:t>congruent</m:t>
                    </m:r>
                    <m:r>
                      <m:rPr>
                        <m:nor/>
                      </m:rPr>
                      <a:rPr lang="en-US" sz="2800"/>
                      <m:t> </m:t>
                    </m:r>
                    <m:r>
                      <m:rPr>
                        <m:nor/>
                      </m:rPr>
                      <a:rPr lang="en-US" sz="2800"/>
                      <m:t>segments</m:t>
                    </m:r>
                    <m:r>
                      <m:rPr>
                        <m:nor/>
                      </m:rPr>
                      <a:rPr lang="en-US" sz="2800"/>
                      <m:t> </m:t>
                    </m:r>
                    <m:r>
                      <m:rPr>
                        <m:nor/>
                      </m:rPr>
                      <a:rPr lang="en-US" sz="2800"/>
                      <m:t>are</m:t>
                    </m:r>
                    <m:r>
                      <m:rPr>
                        <m:nor/>
                      </m:rPr>
                      <a:rPr lang="en-US" sz="2800"/>
                      <m:t> </m:t>
                    </m:r>
                    <m:r>
                      <m:rPr>
                        <m:nor/>
                      </m:rPr>
                      <a:rPr lang="en-US" sz="2800"/>
                      <m:t>each</m:t>
                    </m:r>
                    <m:r>
                      <m:rPr>
                        <m:nor/>
                      </m:rPr>
                      <a:rPr lang="en-US" sz="2800"/>
                      <m:t> </m:t>
                    </m:r>
                    <m:r>
                      <m:rPr>
                        <m:nor/>
                      </m:rPr>
                      <a:rPr lang="en-US" sz="2800"/>
                      <m:t>shortened</m:t>
                    </m:r>
                    <m:r>
                      <m:rPr>
                        <m:nor/>
                      </m:rPr>
                      <a:rPr lang="en-US" sz="2800"/>
                      <m:t> </m:t>
                    </m:r>
                    <m:r>
                      <m:rPr>
                        <m:nor/>
                      </m:rPr>
                      <a:rPr lang="en-US" sz="2800"/>
                      <m:t>by</m:t>
                    </m:r>
                    <m:r>
                      <m:rPr>
                        <m:nor/>
                      </m:rPr>
                      <a:rPr lang="en-US" sz="2800"/>
                      <m:t> </m:t>
                    </m:r>
                    <m:r>
                      <m:rPr>
                        <m:nor/>
                      </m:rPr>
                      <a:rPr lang="en-US" sz="2800"/>
                      <m:t>the</m:t>
                    </m:r>
                    <m:r>
                      <m:rPr>
                        <m:nor/>
                      </m:rPr>
                      <a:rPr lang="en-US" sz="2800"/>
                      <m:t> </m:t>
                    </m:r>
                    <m:r>
                      <m:rPr>
                        <m:nor/>
                      </m:rPr>
                      <a:rPr lang="en-US" sz="2800"/>
                      <m:t>same</m:t>
                    </m:r>
                    <m:r>
                      <m:rPr>
                        <m:nor/>
                      </m:rPr>
                      <a:rPr lang="en-US" sz="2800"/>
                      <m:t> </m:t>
                    </m:r>
                    <m:r>
                      <m:rPr>
                        <m:nor/>
                      </m:rPr>
                      <a:rPr lang="en-US" sz="2800"/>
                      <m:t>length</m:t>
                    </m:r>
                    <m:r>
                      <m:rPr>
                        <m:nor/>
                      </m:rPr>
                      <a:rPr lang="en-US" sz="2800"/>
                      <m:t>. </m:t>
                    </m:r>
                    <m:r>
                      <m:rPr>
                        <m:nor/>
                      </m:rPr>
                      <a:rPr lang="en-US" sz="2800"/>
                      <m:t>The</m:t>
                    </m:r>
                    <m:r>
                      <m:rPr>
                        <m:nor/>
                      </m:rPr>
                      <a:rPr lang="en-US" sz="2800"/>
                      <m:t> </m:t>
                    </m:r>
                    <m:r>
                      <m:rPr>
                        <m:nor/>
                      </m:rPr>
                      <a:rPr lang="en-US" sz="2800"/>
                      <m:t>segments</m:t>
                    </m:r>
                    <m:r>
                      <m:rPr>
                        <m:nor/>
                      </m:rPr>
                      <a:rPr lang="en-US" sz="2800"/>
                      <m:t> </m:t>
                    </m:r>
                    <m:r>
                      <m:rPr>
                        <m:nor/>
                      </m:rPr>
                      <a:rPr lang="en-US" sz="2800"/>
                      <m:t>are</m:t>
                    </m:r>
                    <m:r>
                      <m:rPr>
                        <m:nor/>
                      </m:rPr>
                      <a:rPr lang="en-US" sz="2800"/>
                      <m:t> </m:t>
                    </m:r>
                    <m:r>
                      <m:rPr>
                        <m:nor/>
                      </m:rPr>
                      <a:rPr lang="en-US" sz="2800"/>
                      <m:t>still</m:t>
                    </m:r>
                    <m:r>
                      <m:rPr>
                        <m:nor/>
                      </m:rPr>
                      <a:rPr lang="en-US" sz="2800"/>
                      <m:t> </m:t>
                    </m:r>
                    <m:r>
                      <m:rPr>
                        <m:nor/>
                      </m:rPr>
                      <a:rPr lang="en-US" sz="2800"/>
                      <m:t>congruent</m:t>
                    </m:r>
                    <m:r>
                      <m:rPr>
                        <m:nor/>
                      </m:rPr>
                      <a:rPr lang="en-US" sz="2800"/>
                      <m:t>.</m:t>
                    </m:r>
                  </m:oMath>
                </a14:m>
                <a:r>
                  <a:rPr lang="en-US" sz="2800" b="1" dirty="0">
                    <a:solidFill>
                      <a:srgbClr val="333333"/>
                    </a:solidFill>
                    <a:latin typeface="Proxima Nova" panose="02000506030000020004" pitchFamily="50" charset="0"/>
                  </a:rPr>
                  <a:t> </a:t>
                </a:r>
                <a:r>
                  <a:rPr lang="en-US" sz="2800" dirty="0">
                    <a:solidFill>
                      <a:srgbClr val="FF0000"/>
                    </a:solidFill>
                  </a:rPr>
                  <a:t>true</a:t>
                </a:r>
              </a:p>
              <a:p>
                <a:pPr marL="457200" indent="-457200">
                  <a:spcBef>
                    <a:spcPts val="0"/>
                  </a:spcBef>
                  <a:spcAft>
                    <a:spcPts val="1200"/>
                  </a:spcAft>
                </a:pPr>
                <a:r>
                  <a:rPr lang="en-US" sz="2800" b="1" dirty="0">
                    <a:solidFill>
                      <a:schemeClr val="tx1"/>
                    </a:solidFill>
                    <a:latin typeface="Proxima Nova" panose="02000506030000020004" pitchFamily="50" charset="0"/>
                  </a:rPr>
                  <a:t>5.</a:t>
                </a:r>
                <a:r>
                  <a:rPr lang="en-US" sz="2800" dirty="0">
                    <a:solidFill>
                      <a:schemeClr val="tx1"/>
                    </a:solidFill>
                    <a:latin typeface="Proxima Nova" panose="02000506030000020004" pitchFamily="50" charset="0"/>
                  </a:rPr>
                  <a:t>  </a:t>
                </a:r>
                <a:r>
                  <a:rPr lang="en-US" sz="2800" dirty="0"/>
                  <a:t>In </a:t>
                </a:r>
                <a14:m>
                  <m:oMath xmlns:m="http://schemas.openxmlformats.org/officeDocument/2006/math">
                    <m:r>
                      <a:rPr lang="en-US" sz="2800" i="1" dirty="0" smtClean="0">
                        <a:latin typeface="Cambria Math" panose="02040503050406030204" pitchFamily="18" charset="0"/>
                        <a:ea typeface="Cambria Math" panose="02040503050406030204" pitchFamily="18" charset="0"/>
                      </a:rPr>
                      <m:t>△</m:t>
                    </m:r>
                    <m:r>
                      <a:rPr lang="en-US" sz="2800" i="1" dirty="0">
                        <a:latin typeface="Cambria Math" panose="02040503050406030204" pitchFamily="18" charset="0"/>
                      </a:rPr>
                      <m:t>𝐴𝐵𝐶</m:t>
                    </m:r>
                    <m:r>
                      <a:rPr lang="en-US" sz="2800" i="1" dirty="0">
                        <a:latin typeface="Cambria Math" panose="02040503050406030204" pitchFamily="18" charset="0"/>
                      </a:rPr>
                      <m:t>, </m:t>
                    </m:r>
                    <m:r>
                      <a:rPr lang="en-US" sz="2800" i="1" dirty="0" err="1">
                        <a:latin typeface="Cambria Math" panose="02040503050406030204" pitchFamily="18" charset="0"/>
                      </a:rPr>
                      <m:t>𝑚</m:t>
                    </m:r>
                    <m:r>
                      <a:rPr lang="en-US" sz="2800" i="1" dirty="0" err="1">
                        <a:latin typeface="Cambria Math" panose="02040503050406030204" pitchFamily="18" charset="0"/>
                        <a:ea typeface="Cambria Math" panose="02040503050406030204" pitchFamily="18" charset="0"/>
                      </a:rPr>
                      <m:t>∠</m:t>
                    </m:r>
                    <m:r>
                      <a:rPr lang="en-US" sz="2800" i="1" dirty="0" err="1">
                        <a:latin typeface="Cambria Math" panose="02040503050406030204" pitchFamily="18" charset="0"/>
                      </a:rPr>
                      <m:t>𝐴</m:t>
                    </m:r>
                    <m:r>
                      <a:rPr lang="en-US" sz="2800" i="1" dirty="0">
                        <a:latin typeface="Cambria Math" panose="02040503050406030204" pitchFamily="18" charset="0"/>
                        <a:ea typeface="Cambria Math" panose="02040503050406030204" pitchFamily="18" charset="0"/>
                      </a:rPr>
                      <m:t>=</m:t>
                    </m:r>
                    <m:r>
                      <a:rPr lang="en-US" sz="2800" i="1" dirty="0">
                        <a:latin typeface="Cambria Math" panose="02040503050406030204" pitchFamily="18" charset="0"/>
                      </a:rPr>
                      <m:t>75</m:t>
                    </m:r>
                    <m:r>
                      <a:rPr lang="en-US" sz="2800" i="1" dirty="0">
                        <a:latin typeface="Cambria Math" panose="02040503050406030204" pitchFamily="18" charset="0"/>
                        <a:ea typeface="Cambria Math" panose="02040503050406030204" pitchFamily="18" charset="0"/>
                      </a:rPr>
                      <m:t>°</m:t>
                    </m:r>
                  </m:oMath>
                </a14:m>
                <a:r>
                  <a:rPr lang="en-US" sz="2800" dirty="0"/>
                  <a:t> and </a:t>
                </a:r>
                <a14:m>
                  <m:oMath xmlns:m="http://schemas.openxmlformats.org/officeDocument/2006/math">
                    <m:r>
                      <a:rPr lang="en-US" sz="2800" i="1" dirty="0" smtClean="0">
                        <a:latin typeface="Cambria Math" panose="02040503050406030204" pitchFamily="18" charset="0"/>
                      </a:rPr>
                      <m:t>𝑚</m:t>
                    </m:r>
                    <m:r>
                      <a:rPr lang="en-US" sz="2800" i="1" dirty="0" err="1">
                        <a:latin typeface="Cambria Math" panose="02040503050406030204" pitchFamily="18" charset="0"/>
                        <a:ea typeface="Cambria Math" panose="02040503050406030204" pitchFamily="18" charset="0"/>
                      </a:rPr>
                      <m:t>∠</m:t>
                    </m:r>
                    <m:r>
                      <a:rPr lang="en-US" sz="2800" i="1" dirty="0" err="1">
                        <a:latin typeface="Cambria Math" panose="02040503050406030204" pitchFamily="18" charset="0"/>
                      </a:rPr>
                      <m:t>𝐵</m:t>
                    </m:r>
                    <m:r>
                      <a:rPr lang="en-US" sz="2800" i="1" dirty="0">
                        <a:latin typeface="Cambria Math" panose="02040503050406030204" pitchFamily="18" charset="0"/>
                        <a:ea typeface="Cambria Math" panose="02040503050406030204" pitchFamily="18" charset="0"/>
                      </a:rPr>
                      <m:t>=</m:t>
                    </m:r>
                    <m:r>
                      <a:rPr lang="en-US" sz="2800" i="1" dirty="0">
                        <a:latin typeface="Cambria Math" panose="02040503050406030204" pitchFamily="18" charset="0"/>
                      </a:rPr>
                      <m:t>75</m:t>
                    </m:r>
                    <m:r>
                      <a:rPr lang="en-US" sz="2800" i="1" dirty="0">
                        <a:latin typeface="Cambria Math" panose="02040503050406030204" pitchFamily="18" charset="0"/>
                        <a:ea typeface="Cambria Math" panose="02040503050406030204" pitchFamily="18" charset="0"/>
                      </a:rPr>
                      <m:t>°</m:t>
                    </m:r>
                  </m:oMath>
                </a14:m>
                <a:r>
                  <a:rPr lang="en-US" sz="2800" dirty="0"/>
                  <a:t>. Then </a:t>
                </a:r>
                <a14:m>
                  <m:oMath xmlns:m="http://schemas.openxmlformats.org/officeDocument/2006/math">
                    <m:r>
                      <a:rPr lang="en-US" sz="2800" i="1" dirty="0" smtClean="0">
                        <a:latin typeface="Cambria Math" panose="02040503050406030204" pitchFamily="18" charset="0"/>
                      </a:rPr>
                      <m:t>𝐴𝐵</m:t>
                    </m:r>
                    <m:r>
                      <a:rPr lang="en-US" sz="2800" i="1" dirty="0">
                        <a:latin typeface="Cambria Math" panose="02040503050406030204" pitchFamily="18" charset="0"/>
                        <a:ea typeface="Cambria Math" panose="02040503050406030204" pitchFamily="18" charset="0"/>
                      </a:rPr>
                      <m:t>=</m:t>
                    </m:r>
                    <m:r>
                      <a:rPr lang="en-US" sz="2800" i="1" dirty="0">
                        <a:latin typeface="Cambria Math" panose="02040503050406030204" pitchFamily="18" charset="0"/>
                      </a:rPr>
                      <m:t>𝐵𝐶</m:t>
                    </m:r>
                  </m:oMath>
                </a14:m>
                <a:r>
                  <a:rPr lang="en-US" sz="2800" dirty="0"/>
                  <a:t>. </a:t>
                </a:r>
                <a:r>
                  <a:rPr lang="en-US" sz="2800" dirty="0">
                    <a:solidFill>
                      <a:srgbClr val="FF0000"/>
                    </a:solidFill>
                  </a:rPr>
                  <a:t>false</a:t>
                </a:r>
              </a:p>
              <a:p>
                <a:br>
                  <a:rPr lang="en-US" sz="2800" dirty="0">
                    <a:solidFill>
                      <a:srgbClr val="333333"/>
                    </a:solidFill>
                    <a:latin typeface="Proxima Nova" panose="02000506030000020004" pitchFamily="50" charset="0"/>
                  </a:rPr>
                </a:br>
                <a:endParaRPr lang="en-US" sz="2800" dirty="0">
                  <a:latin typeface="Proxima Nova" panose="02000506030000020004" pitchFamily="50" charset="0"/>
                </a:endParaRPr>
              </a:p>
            </p:txBody>
          </p:sp>
        </mc:Choice>
        <mc:Fallback xmlns="">
          <p:sp>
            <p:nvSpPr>
              <p:cNvPr id="10" name="Content Placeholder 2">
                <a:extLst>
                  <a:ext uri="{FF2B5EF4-FFF2-40B4-BE49-F238E27FC236}">
                    <a16:creationId xmlns:a16="http://schemas.microsoft.com/office/drawing/2014/main" id="{D7D5C8EC-F1EF-6146-850F-128719B25F22}"/>
                  </a:ext>
                </a:extLst>
              </p:cNvPr>
              <p:cNvSpPr txBox="1">
                <a:spLocks noRot="1" noChangeAspect="1" noMove="1" noResize="1" noEditPoints="1" noAdjustHandles="1" noChangeArrowheads="1" noChangeShapeType="1" noTextEdit="1"/>
              </p:cNvSpPr>
              <p:nvPr/>
            </p:nvSpPr>
            <p:spPr>
              <a:xfrm>
                <a:off x="476652" y="1198750"/>
                <a:ext cx="10911784" cy="5153282"/>
              </a:xfrm>
              <a:prstGeom prst="rect">
                <a:avLst/>
              </a:prstGeom>
              <a:blipFill>
                <a:blip r:embed="rId3"/>
                <a:stretch>
                  <a:fillRect l="-1117" t="-1302" r="-1285" b="-2840"/>
                </a:stretch>
              </a:blipFill>
            </p:spPr>
            <p:txBody>
              <a:bodyPr/>
              <a:lstStyle/>
              <a:p>
                <a:r>
                  <a:rPr lang="en-IN">
                    <a:noFill/>
                  </a:rPr>
                  <a:t> </a:t>
                </a:r>
              </a:p>
            </p:txBody>
          </p:sp>
        </mc:Fallback>
      </mc:AlternateContent>
    </p:spTree>
    <p:extLst>
      <p:ext uri="{BB962C8B-B14F-4D97-AF65-F5344CB8AC3E}">
        <p14:creationId xmlns:p14="http://schemas.microsoft.com/office/powerpoint/2010/main" val="12382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US" sz="2800" b="0">
                <a:solidFill>
                  <a:schemeClr val="tx1"/>
                </a:solidFill>
              </a:rPr>
              <a:t>The Law of Detachment</a:t>
            </a:r>
          </a:p>
        </p:txBody>
      </p:sp>
      <p:sp>
        <p:nvSpPr>
          <p:cNvPr id="2" name="Rectangle 1"/>
          <p:cNvSpPr/>
          <p:nvPr/>
        </p:nvSpPr>
        <p:spPr>
          <a:xfrm>
            <a:off x="459872" y="1619075"/>
            <a:ext cx="6647974" cy="954107"/>
          </a:xfrm>
          <a:prstGeom prst="rect">
            <a:avLst/>
          </a:prstGeom>
        </p:spPr>
        <p:txBody>
          <a:bodyPr wrap="none">
            <a:spAutoFit/>
          </a:bodyPr>
          <a:lstStyle/>
          <a:p>
            <a:r>
              <a:rPr lang="en-US" sz="2800" b="1" dirty="0"/>
              <a:t>Key Concept: </a:t>
            </a:r>
            <a:r>
              <a:rPr lang="en-US" sz="2800" b="1" dirty="0">
                <a:solidFill>
                  <a:schemeClr val="tx2"/>
                </a:solidFill>
              </a:rPr>
              <a:t>Law of Detachment</a:t>
            </a:r>
            <a:r>
              <a:rPr lang="en-US" dirty="0"/>
              <a:t>	</a:t>
            </a:r>
          </a:p>
          <a:p>
            <a:endParaRPr lang="en-US" sz="2800" b="1" dirty="0">
              <a:solidFill>
                <a:schemeClr val="tx2"/>
              </a:solidFill>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nvGraphicFramePr>
            <p:xfrm>
              <a:off x="584562" y="2262129"/>
              <a:ext cx="10232512" cy="2621280"/>
            </p:xfrm>
            <a:graphic>
              <a:graphicData uri="http://schemas.openxmlformats.org/drawingml/2006/table">
                <a:tbl>
                  <a:tblPr firstRow="1" bandRow="1">
                    <a:tableStyleId>{5C22544A-7EE6-4342-B048-85BDC9FD1C3A}</a:tableStyleId>
                  </a:tblPr>
                  <a:tblGrid>
                    <a:gridCol w="2291276">
                      <a:extLst>
                        <a:ext uri="{9D8B030D-6E8A-4147-A177-3AD203B41FA5}">
                          <a16:colId xmlns:a16="http://schemas.microsoft.com/office/drawing/2014/main" val="589716998"/>
                        </a:ext>
                      </a:extLst>
                    </a:gridCol>
                    <a:gridCol w="7941236">
                      <a:extLst>
                        <a:ext uri="{9D8B030D-6E8A-4147-A177-3AD203B41FA5}">
                          <a16:colId xmlns:a16="http://schemas.microsoft.com/office/drawing/2014/main" val="363049286"/>
                        </a:ext>
                      </a:extLst>
                    </a:gridCol>
                  </a:tblGrid>
                  <a:tr h="370840">
                    <a:tc>
                      <a:txBody>
                        <a:bodyPr/>
                        <a:lstStyle/>
                        <a:p>
                          <a:r>
                            <a:rPr lang="en-US" sz="2800" b="1" i="0" u="none" strike="noStrike" kern="1200" baseline="0">
                              <a:solidFill>
                                <a:sysClr val="windowText" lastClr="000000"/>
                              </a:solidFill>
                              <a:latin typeface="+mn-lt"/>
                              <a:ea typeface="+mn-ea"/>
                              <a:cs typeface="+mn-cs"/>
                            </a:rPr>
                            <a:t>Words</a:t>
                          </a:r>
                          <a:r>
                            <a:rPr lang="en-US" sz="1800" b="1" i="0" u="none" strike="noStrike" kern="1200" baseline="0">
                              <a:solidFill>
                                <a:sysClr val="windowText" lastClr="000000"/>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b="0" i="0" u="none" strike="noStrike" kern="1200" baseline="0" dirty="0">
                              <a:solidFill>
                                <a:schemeClr val="tx2"/>
                              </a:solidFill>
                              <a:latin typeface="+mn-lt"/>
                              <a:ea typeface="+mn-ea"/>
                              <a:cs typeface="+mn-cs"/>
                            </a:rPr>
                            <a:t>If </a:t>
                          </a:r>
                          <a14:m>
                            <m:oMath xmlns:m="http://schemas.openxmlformats.org/officeDocument/2006/math">
                              <m:r>
                                <a:rPr lang="en-US" sz="2800" b="0" i="1" u="none" strike="noStrike" kern="1200" baseline="0" dirty="0" smtClean="0">
                                  <a:solidFill>
                                    <a:schemeClr val="tx2"/>
                                  </a:solidFill>
                                  <a:latin typeface="Cambria Math" panose="02040503050406030204" pitchFamily="18" charset="0"/>
                                  <a:ea typeface="+mn-ea"/>
                                  <a:cs typeface="+mn-cs"/>
                                </a:rPr>
                                <m:t>𝑝</m:t>
                              </m:r>
                              <m:r>
                                <a:rPr lang="en-US" sz="2800" b="0" i="1" u="none" strike="noStrike" kern="1200" baseline="0" dirty="0" smtClean="0">
                                  <a:solidFill>
                                    <a:schemeClr val="tx2"/>
                                  </a:solidFill>
                                  <a:latin typeface="Cambria Math" panose="02040503050406030204" pitchFamily="18" charset="0"/>
                                  <a:ea typeface="+mn-ea"/>
                                  <a:cs typeface="+mn-cs"/>
                                </a:rPr>
                                <m:t>→</m:t>
                              </m:r>
                              <m:r>
                                <a:rPr lang="en-US" sz="2800" b="0" i="1" u="none" strike="noStrike" kern="1200" baseline="0" dirty="0" smtClean="0">
                                  <a:solidFill>
                                    <a:schemeClr val="tx2"/>
                                  </a:solidFill>
                                  <a:latin typeface="Cambria Math" panose="02040503050406030204" pitchFamily="18" charset="0"/>
                                  <a:ea typeface="+mn-ea"/>
                                  <a:cs typeface="+mn-cs"/>
                                </a:rPr>
                                <m:t>𝑞</m:t>
                              </m:r>
                            </m:oMath>
                          </a14:m>
                          <a:r>
                            <a:rPr lang="en-US" sz="2800" b="0" i="1"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is a true statement and </a:t>
                          </a:r>
                          <a14:m>
                            <m:oMath xmlns:m="http://schemas.openxmlformats.org/officeDocument/2006/math">
                              <m:r>
                                <a:rPr lang="en-US" sz="2800" b="0" i="1" u="none" strike="noStrike" kern="1200" baseline="0" dirty="0" smtClean="0">
                                  <a:solidFill>
                                    <a:schemeClr val="tx2"/>
                                  </a:solidFill>
                                  <a:latin typeface="Cambria Math" panose="02040503050406030204" pitchFamily="18" charset="0"/>
                                  <a:ea typeface="+mn-ea"/>
                                  <a:cs typeface="+mn-cs"/>
                                </a:rPr>
                                <m:t>𝑝</m:t>
                              </m:r>
                            </m:oMath>
                          </a14:m>
                          <a:r>
                            <a:rPr lang="en-US" sz="2800" b="0" i="1"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is true, then </a:t>
                          </a:r>
                          <a14:m>
                            <m:oMath xmlns:m="http://schemas.openxmlformats.org/officeDocument/2006/math">
                              <m:r>
                                <a:rPr lang="en-US" sz="2800" b="0" i="1" u="none" strike="noStrike" kern="1200" baseline="0" dirty="0" smtClean="0">
                                  <a:solidFill>
                                    <a:schemeClr val="tx2"/>
                                  </a:solidFill>
                                  <a:latin typeface="Cambria Math" panose="02040503050406030204" pitchFamily="18" charset="0"/>
                                  <a:ea typeface="+mn-ea"/>
                                  <a:cs typeface="+mn-cs"/>
                                </a:rPr>
                                <m:t>𝑞</m:t>
                              </m:r>
                            </m:oMath>
                          </a14:m>
                          <a:r>
                            <a:rPr lang="en-US" sz="2800" b="0" i="1"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is true.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4408526"/>
                      </a:ext>
                    </a:extLst>
                  </a:tr>
                  <a:tr h="370840">
                    <a:tc>
                      <a:txBody>
                        <a:bodyPr/>
                        <a:lstStyle/>
                        <a:p>
                          <a:r>
                            <a:rPr lang="en-US" sz="2800" b="1" i="0" u="none" strike="noStrike" kern="1200" baseline="0">
                              <a:solidFill>
                                <a:sysClr val="windowText" lastClr="000000"/>
                              </a:solidFill>
                              <a:latin typeface="+mn-lt"/>
                              <a:ea typeface="+mn-ea"/>
                              <a:cs typeface="+mn-cs"/>
                            </a:rPr>
                            <a:t>Example</a:t>
                          </a:r>
                          <a:endParaRPr lang="en-US" sz="2800" b="0" i="0" u="none" strike="noStrike" kern="1200" baseline="0">
                            <a:solidFill>
                              <a:sysClr val="windowText" lastClr="00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b="0" i="1" u="none" strike="noStrike" kern="1200" baseline="0" dirty="0">
                              <a:solidFill>
                                <a:schemeClr val="tx2"/>
                              </a:solidFill>
                              <a:latin typeface="+mn-lt"/>
                              <a:ea typeface="+mn-ea"/>
                              <a:cs typeface="+mn-cs"/>
                            </a:rPr>
                            <a:t>Given: </a:t>
                          </a:r>
                          <a:r>
                            <a:rPr lang="en-US" sz="2800" b="0" i="0" u="none" strike="noStrike" kern="1200" baseline="0" dirty="0">
                              <a:solidFill>
                                <a:schemeClr val="tx2"/>
                              </a:solidFill>
                              <a:latin typeface="+mn-lt"/>
                              <a:ea typeface="+mn-ea"/>
                              <a:cs typeface="+mn-cs"/>
                            </a:rPr>
                            <a:t>If </a:t>
                          </a:r>
                          <a:r>
                            <a:rPr lang="en-US" sz="2800" b="0" i="0" u="none" strike="noStrike" kern="1200" baseline="0" dirty="0">
                              <a:solidFill>
                                <a:srgbClr val="DC8013"/>
                              </a:solidFill>
                              <a:latin typeface="+mn-lt"/>
                              <a:ea typeface="+mn-ea"/>
                              <a:cs typeface="+mn-cs"/>
                            </a:rPr>
                            <a:t>a car is out of gas,</a:t>
                          </a:r>
                          <a:r>
                            <a:rPr lang="en-US" sz="2800" b="0" i="0" u="none" strike="noStrike" kern="1200" baseline="0" dirty="0">
                              <a:solidFill>
                                <a:schemeClr val="dk1"/>
                              </a:solidFill>
                              <a:latin typeface="+mn-lt"/>
                              <a:ea typeface="+mn-ea"/>
                              <a:cs typeface="+mn-cs"/>
                            </a:rPr>
                            <a:t> </a:t>
                          </a:r>
                          <a:r>
                            <a:rPr lang="en-US" sz="2800" b="0" i="0" u="none" strike="noStrike" kern="1200" baseline="0" dirty="0">
                              <a:solidFill>
                                <a:schemeClr val="tx2"/>
                              </a:solidFill>
                              <a:latin typeface="+mn-lt"/>
                              <a:ea typeface="+mn-ea"/>
                              <a:cs typeface="+mn-cs"/>
                            </a:rPr>
                            <a:t>then</a:t>
                          </a:r>
                          <a:r>
                            <a:rPr lang="en-US" sz="2800" b="0" i="0" u="none" strike="noStrike" kern="1200" baseline="0" dirty="0">
                              <a:solidFill>
                                <a:srgbClr val="00B050"/>
                              </a:solidFill>
                              <a:latin typeface="+mn-lt"/>
                              <a:ea typeface="+mn-ea"/>
                              <a:cs typeface="+mn-cs"/>
                            </a:rPr>
                            <a:t> </a:t>
                          </a:r>
                          <a:r>
                            <a:rPr lang="en-US" sz="2800" b="0" i="0" u="none" strike="noStrike" kern="1200" baseline="0" dirty="0">
                              <a:solidFill>
                                <a:srgbClr val="179E4E"/>
                              </a:solidFill>
                              <a:latin typeface="+mn-lt"/>
                              <a:ea typeface="+mn-ea"/>
                              <a:cs typeface="+mn-cs"/>
                            </a:rPr>
                            <a:t>it will not start.</a:t>
                          </a:r>
                          <a:r>
                            <a:rPr lang="en-US" sz="2800" b="0" i="0" u="none" strike="noStrike" kern="1200" baseline="0" dirty="0">
                              <a:solidFill>
                                <a:schemeClr val="accent2">
                                  <a:lumMod val="75000"/>
                                </a:schemeClr>
                              </a:solidFill>
                              <a:latin typeface="+mn-lt"/>
                              <a:ea typeface="+mn-ea"/>
                              <a:cs typeface="+mn-cs"/>
                            </a:rPr>
                            <a:t> </a:t>
                          </a:r>
                        </a:p>
                        <a:p>
                          <a:pPr>
                            <a:spcBef>
                              <a:spcPts val="1200"/>
                            </a:spcBef>
                          </a:pPr>
                          <a:r>
                            <a:rPr lang="en-US" sz="2800" b="0" i="0" u="none" strike="noStrike" kern="1200" baseline="0" dirty="0">
                              <a:solidFill>
                                <a:schemeClr val="dk1"/>
                              </a:solidFill>
                              <a:latin typeface="+mn-lt"/>
                              <a:ea typeface="+mn-ea"/>
                              <a:cs typeface="+mn-cs"/>
                            </a:rPr>
                            <a:t>           </a:t>
                          </a:r>
                          <a:r>
                            <a:rPr lang="en-US" sz="2800" b="0" i="0" u="none" strike="noStrike" kern="1200" baseline="0" dirty="0">
                              <a:solidFill>
                                <a:schemeClr val="tx2"/>
                              </a:solidFill>
                              <a:latin typeface="+mn-lt"/>
                              <a:ea typeface="+mn-ea"/>
                              <a:cs typeface="+mn-cs"/>
                            </a:rPr>
                            <a:t>Sarah’s car is out of gas.</a:t>
                          </a:r>
                          <a:r>
                            <a:rPr lang="en-US" sz="2800" b="0" i="0" u="none" strike="noStrike" kern="1200" baseline="0" dirty="0">
                              <a:solidFill>
                                <a:schemeClr val="dk1"/>
                              </a:solidFill>
                              <a:latin typeface="+mn-lt"/>
                              <a:ea typeface="+mn-ea"/>
                              <a:cs typeface="+mn-cs"/>
                            </a:rPr>
                            <a:t>	</a:t>
                          </a:r>
                        </a:p>
                        <a:p>
                          <a:pPr>
                            <a:spcBef>
                              <a:spcPts val="1200"/>
                            </a:spcBef>
                          </a:pPr>
                          <a:r>
                            <a:rPr lang="en-US" sz="2800" b="0" i="1" u="none" strike="noStrike" kern="1200" baseline="0" dirty="0">
                              <a:solidFill>
                                <a:schemeClr val="tx2"/>
                              </a:solidFill>
                              <a:latin typeface="+mn-lt"/>
                              <a:ea typeface="+mn-ea"/>
                              <a:cs typeface="+mn-cs"/>
                            </a:rPr>
                            <a:t>Valid Conclusion: </a:t>
                          </a:r>
                          <a:r>
                            <a:rPr lang="en-US" sz="2800" b="0" i="0" u="none" strike="noStrike" kern="1200" baseline="0" dirty="0">
                              <a:solidFill>
                                <a:schemeClr val="tx2"/>
                              </a:solidFill>
                              <a:latin typeface="+mn-lt"/>
                              <a:ea typeface="+mn-ea"/>
                              <a:cs typeface="+mn-cs"/>
                            </a:rPr>
                            <a:t>Sarah’s </a:t>
                          </a:r>
                          <a:r>
                            <a:rPr lang="en-US" sz="2800" b="0" i="0" u="none" strike="noStrike" kern="1200" baseline="0" dirty="0">
                              <a:solidFill>
                                <a:srgbClr val="179E4E"/>
                              </a:solidFill>
                              <a:latin typeface="+mn-lt"/>
                              <a:ea typeface="+mn-ea"/>
                              <a:cs typeface="+mn-cs"/>
                            </a:rPr>
                            <a:t>car will not start.</a:t>
                          </a:r>
                          <a:r>
                            <a:rPr lang="en-US" sz="1800" b="0" i="0" u="none" strike="noStrike" kern="1200" baseline="0" dirty="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3173130"/>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589029568"/>
                  </p:ext>
                </p:extLst>
              </p:nvPr>
            </p:nvGraphicFramePr>
            <p:xfrm>
              <a:off x="584562" y="2262129"/>
              <a:ext cx="10232512" cy="2621280"/>
            </p:xfrm>
            <a:graphic>
              <a:graphicData uri="http://schemas.openxmlformats.org/drawingml/2006/table">
                <a:tbl>
                  <a:tblPr firstRow="1" bandRow="1">
                    <a:tableStyleId>{5C22544A-7EE6-4342-B048-85BDC9FD1C3A}</a:tableStyleId>
                  </a:tblPr>
                  <a:tblGrid>
                    <a:gridCol w="2291276">
                      <a:extLst>
                        <a:ext uri="{9D8B030D-6E8A-4147-A177-3AD203B41FA5}">
                          <a16:colId xmlns:a16="http://schemas.microsoft.com/office/drawing/2014/main" val="589716998"/>
                        </a:ext>
                      </a:extLst>
                    </a:gridCol>
                    <a:gridCol w="7941236">
                      <a:extLst>
                        <a:ext uri="{9D8B030D-6E8A-4147-A177-3AD203B41FA5}">
                          <a16:colId xmlns:a16="http://schemas.microsoft.com/office/drawing/2014/main" val="363049286"/>
                        </a:ext>
                      </a:extLst>
                    </a:gridCol>
                  </a:tblGrid>
                  <a:tr h="944880">
                    <a:tc>
                      <a:txBody>
                        <a:bodyPr/>
                        <a:lstStyle/>
                        <a:p>
                          <a:r>
                            <a:rPr lang="en-US" sz="2800" b="1" i="0" u="none" strike="noStrike" kern="1200" baseline="0">
                              <a:solidFill>
                                <a:sysClr val="windowText" lastClr="000000"/>
                              </a:solidFill>
                              <a:latin typeface="+mn-lt"/>
                              <a:ea typeface="+mn-ea"/>
                              <a:cs typeface="+mn-cs"/>
                            </a:rPr>
                            <a:t>Words</a:t>
                          </a:r>
                          <a:r>
                            <a:rPr lang="en-US" sz="1800" b="1" i="0" u="none" strike="noStrike" kern="1200" baseline="0">
                              <a:solidFill>
                                <a:sysClr val="windowText" lastClr="000000"/>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8911" t="-6452" r="-153" b="-195484"/>
                          </a:stretch>
                        </a:blipFill>
                      </a:tcPr>
                    </a:tc>
                    <a:extLst>
                      <a:ext uri="{0D108BD9-81ED-4DB2-BD59-A6C34878D82A}">
                        <a16:rowId xmlns:a16="http://schemas.microsoft.com/office/drawing/2014/main" val="1834408526"/>
                      </a:ext>
                    </a:extLst>
                  </a:tr>
                  <a:tr h="1676400">
                    <a:tc>
                      <a:txBody>
                        <a:bodyPr/>
                        <a:lstStyle/>
                        <a:p>
                          <a:r>
                            <a:rPr lang="en-US" sz="2800" b="1" i="0" u="none" strike="noStrike" kern="1200" baseline="0">
                              <a:solidFill>
                                <a:sysClr val="windowText" lastClr="000000"/>
                              </a:solidFill>
                              <a:latin typeface="+mn-lt"/>
                              <a:ea typeface="+mn-ea"/>
                              <a:cs typeface="+mn-cs"/>
                            </a:rPr>
                            <a:t>Example</a:t>
                          </a:r>
                          <a:endParaRPr lang="en-US" sz="2800" b="0" i="0" u="none" strike="noStrike" kern="1200" baseline="0">
                            <a:solidFill>
                              <a:sysClr val="windowText" lastClr="00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b="0" i="1" u="none" strike="noStrike" kern="1200" baseline="0" dirty="0">
                              <a:solidFill>
                                <a:schemeClr val="tx2"/>
                              </a:solidFill>
                              <a:latin typeface="+mn-lt"/>
                              <a:ea typeface="+mn-ea"/>
                              <a:cs typeface="+mn-cs"/>
                            </a:rPr>
                            <a:t>Given: </a:t>
                          </a:r>
                          <a:r>
                            <a:rPr lang="en-US" sz="2800" b="0" i="0" u="none" strike="noStrike" kern="1200" baseline="0" dirty="0">
                              <a:solidFill>
                                <a:schemeClr val="tx2"/>
                              </a:solidFill>
                              <a:latin typeface="+mn-lt"/>
                              <a:ea typeface="+mn-ea"/>
                              <a:cs typeface="+mn-cs"/>
                            </a:rPr>
                            <a:t>If </a:t>
                          </a:r>
                          <a:r>
                            <a:rPr lang="en-US" sz="2800" b="0" i="0" u="none" strike="noStrike" kern="1200" baseline="0" dirty="0">
                              <a:solidFill>
                                <a:srgbClr val="DC8013"/>
                              </a:solidFill>
                              <a:latin typeface="+mn-lt"/>
                              <a:ea typeface="+mn-ea"/>
                              <a:cs typeface="+mn-cs"/>
                            </a:rPr>
                            <a:t>a car is out of gas,</a:t>
                          </a:r>
                          <a:r>
                            <a:rPr lang="en-US" sz="2800" b="0" i="0" u="none" strike="noStrike" kern="1200" baseline="0" dirty="0">
                              <a:solidFill>
                                <a:schemeClr val="dk1"/>
                              </a:solidFill>
                              <a:latin typeface="+mn-lt"/>
                              <a:ea typeface="+mn-ea"/>
                              <a:cs typeface="+mn-cs"/>
                            </a:rPr>
                            <a:t> </a:t>
                          </a:r>
                          <a:r>
                            <a:rPr lang="en-US" sz="2800" b="0" i="0" u="none" strike="noStrike" kern="1200" baseline="0" dirty="0">
                              <a:solidFill>
                                <a:schemeClr val="tx2"/>
                              </a:solidFill>
                              <a:latin typeface="+mn-lt"/>
                              <a:ea typeface="+mn-ea"/>
                              <a:cs typeface="+mn-cs"/>
                            </a:rPr>
                            <a:t>then</a:t>
                          </a:r>
                          <a:r>
                            <a:rPr lang="en-US" sz="2800" b="0" i="0" u="none" strike="noStrike" kern="1200" baseline="0" dirty="0">
                              <a:solidFill>
                                <a:srgbClr val="00B050"/>
                              </a:solidFill>
                              <a:latin typeface="+mn-lt"/>
                              <a:ea typeface="+mn-ea"/>
                              <a:cs typeface="+mn-cs"/>
                            </a:rPr>
                            <a:t> </a:t>
                          </a:r>
                          <a:r>
                            <a:rPr lang="en-US" sz="2800" b="0" i="0" u="none" strike="noStrike" kern="1200" baseline="0" dirty="0">
                              <a:solidFill>
                                <a:srgbClr val="179E4E"/>
                              </a:solidFill>
                              <a:latin typeface="+mn-lt"/>
                              <a:ea typeface="+mn-ea"/>
                              <a:cs typeface="+mn-cs"/>
                            </a:rPr>
                            <a:t>it will not start.</a:t>
                          </a:r>
                          <a:r>
                            <a:rPr lang="en-US" sz="2800" b="0" i="0" u="none" strike="noStrike" kern="1200" baseline="0" dirty="0">
                              <a:solidFill>
                                <a:schemeClr val="accent2">
                                  <a:lumMod val="75000"/>
                                </a:schemeClr>
                              </a:solidFill>
                              <a:latin typeface="+mn-lt"/>
                              <a:ea typeface="+mn-ea"/>
                              <a:cs typeface="+mn-cs"/>
                            </a:rPr>
                            <a:t> </a:t>
                          </a:r>
                        </a:p>
                        <a:p>
                          <a:pPr>
                            <a:spcBef>
                              <a:spcPts val="1200"/>
                            </a:spcBef>
                          </a:pPr>
                          <a:r>
                            <a:rPr lang="en-US" sz="2800" b="0" i="0" u="none" strike="noStrike" kern="1200" baseline="0" dirty="0">
                              <a:solidFill>
                                <a:schemeClr val="dk1"/>
                              </a:solidFill>
                              <a:latin typeface="+mn-lt"/>
                              <a:ea typeface="+mn-ea"/>
                              <a:cs typeface="+mn-cs"/>
                            </a:rPr>
                            <a:t>           </a:t>
                          </a:r>
                          <a:r>
                            <a:rPr lang="en-US" sz="2800" b="0" i="0" u="none" strike="noStrike" kern="1200" baseline="0" dirty="0">
                              <a:solidFill>
                                <a:schemeClr val="tx2"/>
                              </a:solidFill>
                              <a:latin typeface="+mn-lt"/>
                              <a:ea typeface="+mn-ea"/>
                              <a:cs typeface="+mn-cs"/>
                            </a:rPr>
                            <a:t>Sarah’s car is out of gas.</a:t>
                          </a:r>
                          <a:r>
                            <a:rPr lang="en-US" sz="2800" b="0" i="0" u="none" strike="noStrike" kern="1200" baseline="0" dirty="0">
                              <a:solidFill>
                                <a:schemeClr val="dk1"/>
                              </a:solidFill>
                              <a:latin typeface="+mn-lt"/>
                              <a:ea typeface="+mn-ea"/>
                              <a:cs typeface="+mn-cs"/>
                            </a:rPr>
                            <a:t>	</a:t>
                          </a:r>
                        </a:p>
                        <a:p>
                          <a:pPr>
                            <a:spcBef>
                              <a:spcPts val="1200"/>
                            </a:spcBef>
                          </a:pPr>
                          <a:r>
                            <a:rPr lang="en-US" sz="2800" b="0" i="1" u="none" strike="noStrike" kern="1200" baseline="0" dirty="0">
                              <a:solidFill>
                                <a:schemeClr val="tx2"/>
                              </a:solidFill>
                              <a:latin typeface="+mn-lt"/>
                              <a:ea typeface="+mn-ea"/>
                              <a:cs typeface="+mn-cs"/>
                            </a:rPr>
                            <a:t>Valid Conclusion: </a:t>
                          </a:r>
                          <a:r>
                            <a:rPr lang="en-US" sz="2800" b="0" i="0" u="none" strike="noStrike" kern="1200" baseline="0" dirty="0">
                              <a:solidFill>
                                <a:schemeClr val="tx2"/>
                              </a:solidFill>
                              <a:latin typeface="+mn-lt"/>
                              <a:ea typeface="+mn-ea"/>
                              <a:cs typeface="+mn-cs"/>
                            </a:rPr>
                            <a:t>Sarah’s </a:t>
                          </a:r>
                          <a:r>
                            <a:rPr lang="en-US" sz="2800" b="0" i="0" u="none" strike="noStrike" kern="1200" baseline="0" dirty="0">
                              <a:solidFill>
                                <a:srgbClr val="179E4E"/>
                              </a:solidFill>
                              <a:latin typeface="+mn-lt"/>
                              <a:ea typeface="+mn-ea"/>
                              <a:cs typeface="+mn-cs"/>
                            </a:rPr>
                            <a:t>car will not start.</a:t>
                          </a:r>
                          <a:r>
                            <a:rPr lang="en-US" sz="1800" b="0" i="0" u="none" strike="noStrike" kern="1200" baseline="0" dirty="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3173130"/>
                      </a:ext>
                    </a:extLst>
                  </a:tr>
                </a:tbl>
              </a:graphicData>
            </a:graphic>
          </p:graphicFrame>
        </mc:Fallback>
      </mc:AlternateContent>
    </p:spTree>
    <p:extLst>
      <p:ext uri="{BB962C8B-B14F-4D97-AF65-F5344CB8AC3E}">
        <p14:creationId xmlns:p14="http://schemas.microsoft.com/office/powerpoint/2010/main" val="23695573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US" sz="2800" b="0">
                <a:solidFill>
                  <a:schemeClr val="tx1"/>
                </a:solidFill>
              </a:rPr>
              <a:t>The Law of Syllogism</a:t>
            </a:r>
          </a:p>
        </p:txBody>
      </p:sp>
      <p:sp>
        <p:nvSpPr>
          <p:cNvPr id="2" name="Rectangle 1"/>
          <p:cNvSpPr/>
          <p:nvPr/>
        </p:nvSpPr>
        <p:spPr>
          <a:xfrm>
            <a:off x="459872" y="3028699"/>
            <a:ext cx="5724644" cy="954107"/>
          </a:xfrm>
          <a:prstGeom prst="rect">
            <a:avLst/>
          </a:prstGeom>
        </p:spPr>
        <p:txBody>
          <a:bodyPr wrap="none">
            <a:spAutoFit/>
          </a:bodyPr>
          <a:lstStyle/>
          <a:p>
            <a:r>
              <a:rPr lang="en-US" sz="2800" b="1"/>
              <a:t>Key Concept: </a:t>
            </a:r>
            <a:r>
              <a:rPr lang="en-US" sz="2800" b="1">
                <a:solidFill>
                  <a:schemeClr val="tx2"/>
                </a:solidFill>
              </a:rPr>
              <a:t>Law of Syllogism</a:t>
            </a:r>
            <a:r>
              <a:rPr lang="en-US"/>
              <a:t>	</a:t>
            </a:r>
          </a:p>
          <a:p>
            <a:endParaRPr lang="en-US" sz="2800" b="1">
              <a:solidFill>
                <a:schemeClr val="tx2"/>
              </a:solidFill>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nvGraphicFramePr>
            <p:xfrm>
              <a:off x="590499" y="3627856"/>
              <a:ext cx="11383787" cy="2621280"/>
            </p:xfrm>
            <a:graphic>
              <a:graphicData uri="http://schemas.openxmlformats.org/drawingml/2006/table">
                <a:tbl>
                  <a:tblPr firstRow="1" bandRow="1">
                    <a:tableStyleId>{5C22544A-7EE6-4342-B048-85BDC9FD1C3A}</a:tableStyleId>
                  </a:tblPr>
                  <a:tblGrid>
                    <a:gridCol w="1855949">
                      <a:extLst>
                        <a:ext uri="{9D8B030D-6E8A-4147-A177-3AD203B41FA5}">
                          <a16:colId xmlns:a16="http://schemas.microsoft.com/office/drawing/2014/main" val="589716998"/>
                        </a:ext>
                      </a:extLst>
                    </a:gridCol>
                    <a:gridCol w="9527838">
                      <a:extLst>
                        <a:ext uri="{9D8B030D-6E8A-4147-A177-3AD203B41FA5}">
                          <a16:colId xmlns:a16="http://schemas.microsoft.com/office/drawing/2014/main" val="363049286"/>
                        </a:ext>
                      </a:extLst>
                    </a:gridCol>
                  </a:tblGrid>
                  <a:tr h="370840">
                    <a:tc>
                      <a:txBody>
                        <a:bodyPr/>
                        <a:lstStyle/>
                        <a:p>
                          <a:r>
                            <a:rPr lang="en-US" sz="2800" b="1" i="0" u="none" strike="noStrike" kern="1200" baseline="0">
                              <a:solidFill>
                                <a:schemeClr val="tx1"/>
                              </a:solidFill>
                              <a:latin typeface="+mn-lt"/>
                              <a:ea typeface="+mn-ea"/>
                              <a:cs typeface="+mn-cs"/>
                            </a:rPr>
                            <a:t>Words</a:t>
                          </a:r>
                          <a:r>
                            <a:rPr lang="en-US" sz="1800" b="1" i="0" u="none" strike="noStrike" kern="1200" baseline="0">
                              <a:solidFill>
                                <a:schemeClr val="tx1"/>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b="0" i="0" u="none" strike="noStrike" kern="1200" baseline="0" dirty="0">
                              <a:solidFill>
                                <a:schemeClr val="tx2"/>
                              </a:solidFill>
                              <a:latin typeface="+mn-lt"/>
                              <a:ea typeface="+mn-ea"/>
                              <a:cs typeface="+mn-cs"/>
                            </a:rPr>
                            <a:t>If </a:t>
                          </a:r>
                          <a14:m>
                            <m:oMath xmlns:m="http://schemas.openxmlformats.org/officeDocument/2006/math">
                              <m:r>
                                <a:rPr lang="en-US" sz="2800" b="0" i="1" u="none" strike="noStrike" kern="1200" baseline="0" dirty="0" smtClean="0">
                                  <a:solidFill>
                                    <a:schemeClr val="tx2"/>
                                  </a:solidFill>
                                  <a:latin typeface="Cambria Math" panose="02040503050406030204" pitchFamily="18" charset="0"/>
                                  <a:ea typeface="+mn-ea"/>
                                  <a:cs typeface="+mn-cs"/>
                                </a:rPr>
                                <m:t>𝑝</m:t>
                              </m:r>
                              <m:r>
                                <a:rPr lang="en-US" sz="2800" b="0" i="1" u="none" strike="noStrike" kern="1200" baseline="0" dirty="0" smtClean="0">
                                  <a:solidFill>
                                    <a:schemeClr val="tx2"/>
                                  </a:solidFill>
                                  <a:latin typeface="Cambria Math" panose="02040503050406030204" pitchFamily="18" charset="0"/>
                                  <a:ea typeface="+mn-ea"/>
                                  <a:cs typeface="+mn-cs"/>
                                </a:rPr>
                                <m:t>→</m:t>
                              </m:r>
                              <m:r>
                                <a:rPr lang="en-US" sz="2800" b="0" i="1" u="none" strike="noStrike" kern="1200" baseline="0" dirty="0" smtClean="0">
                                  <a:solidFill>
                                    <a:schemeClr val="tx2"/>
                                  </a:solidFill>
                                  <a:latin typeface="Cambria Math" panose="02040503050406030204" pitchFamily="18" charset="0"/>
                                  <a:ea typeface="+mn-ea"/>
                                  <a:cs typeface="+mn-cs"/>
                                </a:rPr>
                                <m:t>𝑞</m:t>
                              </m:r>
                            </m:oMath>
                          </a14:m>
                          <a:r>
                            <a:rPr lang="en-US" sz="2800" b="0" i="1"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and </a:t>
                          </a:r>
                          <a14:m>
                            <m:oMath xmlns:m="http://schemas.openxmlformats.org/officeDocument/2006/math">
                              <m:r>
                                <a:rPr lang="en-US" sz="2800" b="0" i="1" u="none" strike="noStrike" kern="1200" baseline="0" dirty="0" smtClean="0">
                                  <a:solidFill>
                                    <a:schemeClr val="tx2"/>
                                  </a:solidFill>
                                  <a:latin typeface="Cambria Math" panose="02040503050406030204" pitchFamily="18" charset="0"/>
                                  <a:ea typeface="+mn-ea"/>
                                  <a:cs typeface="+mn-cs"/>
                                </a:rPr>
                                <m:t>𝑞</m:t>
                              </m:r>
                              <m:r>
                                <a:rPr lang="en-US" sz="2800" b="0" i="1" u="none" strike="noStrike" kern="1200" baseline="0" dirty="0" smtClean="0">
                                  <a:solidFill>
                                    <a:schemeClr val="tx2"/>
                                  </a:solidFill>
                                  <a:latin typeface="Cambria Math" panose="02040503050406030204" pitchFamily="18" charset="0"/>
                                  <a:ea typeface="+mn-ea"/>
                                  <a:cs typeface="+mn-cs"/>
                                </a:rPr>
                                <m:t>→</m:t>
                              </m:r>
                              <m:r>
                                <a:rPr lang="en-US" sz="2800" b="0" i="1" u="none" strike="noStrike" kern="1200" baseline="0" dirty="0" smtClean="0">
                                  <a:solidFill>
                                    <a:schemeClr val="tx2"/>
                                  </a:solidFill>
                                  <a:latin typeface="Cambria Math" panose="02040503050406030204" pitchFamily="18" charset="0"/>
                                  <a:ea typeface="+mn-ea"/>
                                  <a:cs typeface="+mn-cs"/>
                                </a:rPr>
                                <m:t>𝑟</m:t>
                              </m:r>
                            </m:oMath>
                          </a14:m>
                          <a:r>
                            <a:rPr lang="en-US" sz="2800" b="0" i="1"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are true statements, then </a:t>
                          </a:r>
                          <a:br>
                            <a:rPr lang="en-US" sz="2800" b="0" i="0" u="none" strike="noStrike" kern="1200" baseline="0" dirty="0">
                              <a:solidFill>
                                <a:schemeClr val="tx2"/>
                              </a:solidFill>
                              <a:latin typeface="+mn-lt"/>
                              <a:ea typeface="+mn-ea"/>
                              <a:cs typeface="+mn-cs"/>
                            </a:rPr>
                          </a:br>
                          <a14:m>
                            <m:oMath xmlns:m="http://schemas.openxmlformats.org/officeDocument/2006/math">
                              <m:r>
                                <a:rPr lang="en-US" sz="2800" b="0" i="1" u="none" strike="noStrike" kern="1200" baseline="0" dirty="0" smtClean="0">
                                  <a:solidFill>
                                    <a:schemeClr val="tx2"/>
                                  </a:solidFill>
                                  <a:latin typeface="Cambria Math" panose="02040503050406030204" pitchFamily="18" charset="0"/>
                                  <a:ea typeface="+mn-ea"/>
                                  <a:cs typeface="+mn-cs"/>
                                </a:rPr>
                                <m:t>𝑝</m:t>
                              </m:r>
                              <m:r>
                                <a:rPr lang="en-US" sz="2800" b="0" i="1" u="none" strike="noStrike" kern="1200" baseline="0" dirty="0" smtClean="0">
                                  <a:solidFill>
                                    <a:schemeClr val="tx2"/>
                                  </a:solidFill>
                                  <a:latin typeface="Cambria Math" panose="02040503050406030204" pitchFamily="18" charset="0"/>
                                  <a:ea typeface="+mn-ea"/>
                                  <a:cs typeface="+mn-cs"/>
                                </a:rPr>
                                <m:t>→</m:t>
                              </m:r>
                              <m:r>
                                <a:rPr lang="en-US" sz="2800" b="0" i="1" u="none" strike="noStrike" kern="1200" baseline="0" dirty="0" smtClean="0">
                                  <a:solidFill>
                                    <a:schemeClr val="tx2"/>
                                  </a:solidFill>
                                  <a:latin typeface="Cambria Math" panose="02040503050406030204" pitchFamily="18" charset="0"/>
                                  <a:ea typeface="+mn-ea"/>
                                  <a:cs typeface="+mn-cs"/>
                                </a:rPr>
                                <m:t>𝑟</m:t>
                              </m:r>
                            </m:oMath>
                          </a14:m>
                          <a:r>
                            <a:rPr lang="en-US" sz="2800" b="0" i="1"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is a true statement.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4408526"/>
                      </a:ext>
                    </a:extLst>
                  </a:tr>
                  <a:tr h="370840">
                    <a:tc>
                      <a:txBody>
                        <a:bodyPr/>
                        <a:lstStyle/>
                        <a:p>
                          <a:r>
                            <a:rPr lang="en-US" sz="2800" b="1" i="0" u="none" strike="noStrike" kern="1200" baseline="0">
                              <a:solidFill>
                                <a:schemeClr val="tx1"/>
                              </a:solidFill>
                              <a:latin typeface="+mn-lt"/>
                              <a:ea typeface="+mn-ea"/>
                              <a:cs typeface="+mn-cs"/>
                            </a:rPr>
                            <a:t>Example</a:t>
                          </a:r>
                          <a:endParaRPr lang="en-US" sz="2800" b="0" i="0" u="none" strike="noStrike" kern="1200" baseline="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b="0" i="0" u="none" strike="noStrike" kern="1200" baseline="0" dirty="0">
                              <a:solidFill>
                                <a:schemeClr val="tx2"/>
                              </a:solidFill>
                              <a:latin typeface="+mn-lt"/>
                              <a:ea typeface="+mn-ea"/>
                              <a:cs typeface="+mn-cs"/>
                            </a:rPr>
                            <a:t>Given: </a:t>
                          </a:r>
                          <a:r>
                            <a:rPr lang="en-US" sz="2800" b="0" i="0" u="none" strike="noStrike" kern="1200" baseline="0" dirty="0">
                              <a:solidFill>
                                <a:srgbClr val="DC8013"/>
                              </a:solidFill>
                              <a:latin typeface="+mn-lt"/>
                              <a:ea typeface="+mn-ea"/>
                              <a:cs typeface="+mn-cs"/>
                            </a:rPr>
                            <a:t>If you get a job, </a:t>
                          </a:r>
                          <a:r>
                            <a:rPr lang="en-US" sz="2800" b="0" i="0" u="none" strike="noStrike" kern="1200" baseline="0" dirty="0">
                              <a:solidFill>
                                <a:schemeClr val="tx2"/>
                              </a:solidFill>
                              <a:latin typeface="+mn-lt"/>
                              <a:ea typeface="+mn-ea"/>
                              <a:cs typeface="+mn-cs"/>
                            </a:rPr>
                            <a:t>then </a:t>
                          </a:r>
                          <a:r>
                            <a:rPr lang="en-US" sz="2800" b="0" i="0" u="none" strike="noStrike" kern="1200" baseline="0" dirty="0">
                              <a:solidFill>
                                <a:srgbClr val="179E4E"/>
                              </a:solidFill>
                              <a:latin typeface="+mn-lt"/>
                              <a:ea typeface="+mn-ea"/>
                              <a:cs typeface="+mn-cs"/>
                            </a:rPr>
                            <a:t>you will earn money.</a:t>
                          </a:r>
                          <a:r>
                            <a:rPr lang="en-US" sz="2800" b="0" i="0" u="none" strike="noStrike" kern="1200" baseline="0" dirty="0">
                              <a:solidFill>
                                <a:srgbClr val="00B050"/>
                              </a:solidFill>
                              <a:latin typeface="+mn-lt"/>
                              <a:ea typeface="+mn-ea"/>
                              <a:cs typeface="+mn-cs"/>
                            </a:rPr>
                            <a:t> </a:t>
                          </a:r>
                          <a:r>
                            <a:rPr lang="en-US" sz="1800" b="0" i="0" u="none" strike="noStrike" kern="1200" baseline="0" dirty="0">
                              <a:solidFill>
                                <a:schemeClr val="dk1"/>
                              </a:solidFill>
                              <a:latin typeface="+mn-lt"/>
                              <a:ea typeface="+mn-ea"/>
                              <a:cs typeface="+mn-cs"/>
                            </a:rPr>
                            <a:t>	</a:t>
                          </a:r>
                        </a:p>
                        <a:p>
                          <a:pPr algn="ctr">
                            <a:spcBef>
                              <a:spcPts val="1200"/>
                            </a:spcBef>
                          </a:pPr>
                          <a:r>
                            <a:rPr lang="en-US" sz="2800" b="0" i="0" u="none" strike="noStrike" kern="1200" baseline="0" dirty="0">
                              <a:solidFill>
                                <a:schemeClr val="tx2"/>
                              </a:solidFill>
                              <a:latin typeface="+mn-lt"/>
                              <a:ea typeface="+mn-ea"/>
                              <a:cs typeface="+mn-cs"/>
                            </a:rPr>
                            <a:t>If</a:t>
                          </a:r>
                          <a:r>
                            <a:rPr lang="en-US" sz="2800" b="0" i="0" u="none" strike="noStrike" kern="1200" baseline="0" dirty="0">
                              <a:solidFill>
                                <a:schemeClr val="dk1"/>
                              </a:solidFill>
                              <a:latin typeface="+mn-lt"/>
                              <a:ea typeface="+mn-ea"/>
                              <a:cs typeface="+mn-cs"/>
                            </a:rPr>
                            <a:t> </a:t>
                          </a:r>
                          <a:r>
                            <a:rPr lang="en-US" sz="2800" b="0" i="0" u="none" strike="noStrike" kern="1200" baseline="0" dirty="0">
                              <a:solidFill>
                                <a:srgbClr val="179E4E"/>
                              </a:solidFill>
                              <a:latin typeface="+mn-lt"/>
                              <a:ea typeface="+mn-ea"/>
                              <a:cs typeface="+mn-cs"/>
                            </a:rPr>
                            <a:t>you earn money, </a:t>
                          </a:r>
                          <a:r>
                            <a:rPr lang="en-US" sz="2800" b="0" i="0" u="none" strike="noStrike" kern="1200" baseline="0" dirty="0">
                              <a:solidFill>
                                <a:schemeClr val="tx2"/>
                              </a:solidFill>
                              <a:latin typeface="+mn-lt"/>
                              <a:ea typeface="+mn-ea"/>
                              <a:cs typeface="+mn-cs"/>
                            </a:rPr>
                            <a:t>then</a:t>
                          </a:r>
                          <a:r>
                            <a:rPr lang="en-US" sz="2800" b="0" i="0" u="none" strike="noStrike" kern="1200" baseline="0" dirty="0">
                              <a:solidFill>
                                <a:srgbClr val="0070C0"/>
                              </a:solidFill>
                              <a:latin typeface="+mn-lt"/>
                              <a:ea typeface="+mn-ea"/>
                              <a:cs typeface="+mn-cs"/>
                            </a:rPr>
                            <a:t> you will buy a car. </a:t>
                          </a:r>
                        </a:p>
                        <a:p>
                          <a:pPr>
                            <a:spcBef>
                              <a:spcPts val="1200"/>
                            </a:spcBef>
                          </a:pPr>
                          <a:r>
                            <a:rPr lang="en-US" sz="2800" b="0" i="0" u="none" strike="noStrike" kern="1200" baseline="0" dirty="0">
                              <a:solidFill>
                                <a:schemeClr val="tx2"/>
                              </a:solidFill>
                              <a:latin typeface="+mn-lt"/>
                              <a:ea typeface="+mn-ea"/>
                              <a:cs typeface="+mn-cs"/>
                            </a:rPr>
                            <a:t>Valid Conclusion: If </a:t>
                          </a:r>
                          <a:r>
                            <a:rPr lang="en-US" sz="2800" b="0" i="0" u="none" strike="noStrike" kern="1200" baseline="0" dirty="0">
                              <a:solidFill>
                                <a:srgbClr val="DC8013"/>
                              </a:solidFill>
                              <a:latin typeface="+mn-lt"/>
                              <a:ea typeface="+mn-ea"/>
                              <a:cs typeface="+mn-cs"/>
                            </a:rPr>
                            <a:t>you get a job, </a:t>
                          </a:r>
                          <a:r>
                            <a:rPr lang="en-US" sz="2800" b="0" i="0" u="none" strike="noStrike" kern="1200" baseline="0" dirty="0">
                              <a:solidFill>
                                <a:srgbClr val="0070C0"/>
                              </a:solidFill>
                              <a:latin typeface="+mn-lt"/>
                              <a:ea typeface="+mn-ea"/>
                              <a:cs typeface="+mn-cs"/>
                            </a:rPr>
                            <a:t>then you will buy a car.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3173130"/>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619492995"/>
                  </p:ext>
                </p:extLst>
              </p:nvPr>
            </p:nvGraphicFramePr>
            <p:xfrm>
              <a:off x="590499" y="3627856"/>
              <a:ext cx="11383787" cy="2621280"/>
            </p:xfrm>
            <a:graphic>
              <a:graphicData uri="http://schemas.openxmlformats.org/drawingml/2006/table">
                <a:tbl>
                  <a:tblPr firstRow="1" bandRow="1">
                    <a:tableStyleId>{5C22544A-7EE6-4342-B048-85BDC9FD1C3A}</a:tableStyleId>
                  </a:tblPr>
                  <a:tblGrid>
                    <a:gridCol w="1855949">
                      <a:extLst>
                        <a:ext uri="{9D8B030D-6E8A-4147-A177-3AD203B41FA5}">
                          <a16:colId xmlns:a16="http://schemas.microsoft.com/office/drawing/2014/main" val="589716998"/>
                        </a:ext>
                      </a:extLst>
                    </a:gridCol>
                    <a:gridCol w="9527838">
                      <a:extLst>
                        <a:ext uri="{9D8B030D-6E8A-4147-A177-3AD203B41FA5}">
                          <a16:colId xmlns:a16="http://schemas.microsoft.com/office/drawing/2014/main" val="363049286"/>
                        </a:ext>
                      </a:extLst>
                    </a:gridCol>
                  </a:tblGrid>
                  <a:tr h="944880">
                    <a:tc>
                      <a:txBody>
                        <a:bodyPr/>
                        <a:lstStyle/>
                        <a:p>
                          <a:r>
                            <a:rPr lang="en-US" sz="2800" b="1" i="0" u="none" strike="noStrike" kern="1200" baseline="0">
                              <a:solidFill>
                                <a:schemeClr val="tx1"/>
                              </a:solidFill>
                              <a:latin typeface="+mn-lt"/>
                              <a:ea typeface="+mn-ea"/>
                              <a:cs typeface="+mn-cs"/>
                            </a:rPr>
                            <a:t>Words</a:t>
                          </a:r>
                          <a:r>
                            <a:rPr lang="en-US" sz="1800" b="1" i="0" u="none" strike="noStrike" kern="1200" baseline="0">
                              <a:solidFill>
                                <a:schemeClr val="tx1"/>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9565" t="-6452" r="-128" b="-195484"/>
                          </a:stretch>
                        </a:blipFill>
                      </a:tcPr>
                    </a:tc>
                    <a:extLst>
                      <a:ext uri="{0D108BD9-81ED-4DB2-BD59-A6C34878D82A}">
                        <a16:rowId xmlns:a16="http://schemas.microsoft.com/office/drawing/2014/main" val="1834408526"/>
                      </a:ext>
                    </a:extLst>
                  </a:tr>
                  <a:tr h="1676400">
                    <a:tc>
                      <a:txBody>
                        <a:bodyPr/>
                        <a:lstStyle/>
                        <a:p>
                          <a:r>
                            <a:rPr lang="en-US" sz="2800" b="1" i="0" u="none" strike="noStrike" kern="1200" baseline="0">
                              <a:solidFill>
                                <a:schemeClr val="tx1"/>
                              </a:solidFill>
                              <a:latin typeface="+mn-lt"/>
                              <a:ea typeface="+mn-ea"/>
                              <a:cs typeface="+mn-cs"/>
                            </a:rPr>
                            <a:t>Example</a:t>
                          </a:r>
                          <a:endParaRPr lang="en-US" sz="2800" b="0" i="0" u="none" strike="noStrike" kern="1200" baseline="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b="0" i="0" u="none" strike="noStrike" kern="1200" baseline="0" dirty="0">
                              <a:solidFill>
                                <a:schemeClr val="tx2"/>
                              </a:solidFill>
                              <a:latin typeface="+mn-lt"/>
                              <a:ea typeface="+mn-ea"/>
                              <a:cs typeface="+mn-cs"/>
                            </a:rPr>
                            <a:t>Given: </a:t>
                          </a:r>
                          <a:r>
                            <a:rPr lang="en-US" sz="2800" b="0" i="0" u="none" strike="noStrike" kern="1200" baseline="0" dirty="0">
                              <a:solidFill>
                                <a:srgbClr val="DC8013"/>
                              </a:solidFill>
                              <a:latin typeface="+mn-lt"/>
                              <a:ea typeface="+mn-ea"/>
                              <a:cs typeface="+mn-cs"/>
                            </a:rPr>
                            <a:t>If you get a job, </a:t>
                          </a:r>
                          <a:r>
                            <a:rPr lang="en-US" sz="2800" b="0" i="0" u="none" strike="noStrike" kern="1200" baseline="0" dirty="0">
                              <a:solidFill>
                                <a:schemeClr val="tx2"/>
                              </a:solidFill>
                              <a:latin typeface="+mn-lt"/>
                              <a:ea typeface="+mn-ea"/>
                              <a:cs typeface="+mn-cs"/>
                            </a:rPr>
                            <a:t>then </a:t>
                          </a:r>
                          <a:r>
                            <a:rPr lang="en-US" sz="2800" b="0" i="0" u="none" strike="noStrike" kern="1200" baseline="0" dirty="0">
                              <a:solidFill>
                                <a:srgbClr val="179E4E"/>
                              </a:solidFill>
                              <a:latin typeface="+mn-lt"/>
                              <a:ea typeface="+mn-ea"/>
                              <a:cs typeface="+mn-cs"/>
                            </a:rPr>
                            <a:t>you will earn money.</a:t>
                          </a:r>
                          <a:r>
                            <a:rPr lang="en-US" sz="2800" b="0" i="0" u="none" strike="noStrike" kern="1200" baseline="0" dirty="0">
                              <a:solidFill>
                                <a:srgbClr val="00B050"/>
                              </a:solidFill>
                              <a:latin typeface="+mn-lt"/>
                              <a:ea typeface="+mn-ea"/>
                              <a:cs typeface="+mn-cs"/>
                            </a:rPr>
                            <a:t> </a:t>
                          </a:r>
                          <a:r>
                            <a:rPr lang="en-US" sz="1800" b="0" i="0" u="none" strike="noStrike" kern="1200" baseline="0" dirty="0">
                              <a:solidFill>
                                <a:schemeClr val="dk1"/>
                              </a:solidFill>
                              <a:latin typeface="+mn-lt"/>
                              <a:ea typeface="+mn-ea"/>
                              <a:cs typeface="+mn-cs"/>
                            </a:rPr>
                            <a:t>	</a:t>
                          </a:r>
                        </a:p>
                        <a:p>
                          <a:pPr algn="ctr">
                            <a:spcBef>
                              <a:spcPts val="1200"/>
                            </a:spcBef>
                          </a:pPr>
                          <a:r>
                            <a:rPr lang="en-US" sz="2800" b="0" i="0" u="none" strike="noStrike" kern="1200" baseline="0" dirty="0">
                              <a:solidFill>
                                <a:schemeClr val="tx2"/>
                              </a:solidFill>
                              <a:latin typeface="+mn-lt"/>
                              <a:ea typeface="+mn-ea"/>
                              <a:cs typeface="+mn-cs"/>
                            </a:rPr>
                            <a:t>If</a:t>
                          </a:r>
                          <a:r>
                            <a:rPr lang="en-US" sz="2800" b="0" i="0" u="none" strike="noStrike" kern="1200" baseline="0" dirty="0">
                              <a:solidFill>
                                <a:schemeClr val="dk1"/>
                              </a:solidFill>
                              <a:latin typeface="+mn-lt"/>
                              <a:ea typeface="+mn-ea"/>
                              <a:cs typeface="+mn-cs"/>
                            </a:rPr>
                            <a:t> </a:t>
                          </a:r>
                          <a:r>
                            <a:rPr lang="en-US" sz="2800" b="0" i="0" u="none" strike="noStrike" kern="1200" baseline="0" dirty="0">
                              <a:solidFill>
                                <a:srgbClr val="179E4E"/>
                              </a:solidFill>
                              <a:latin typeface="+mn-lt"/>
                              <a:ea typeface="+mn-ea"/>
                              <a:cs typeface="+mn-cs"/>
                            </a:rPr>
                            <a:t>you earn money, </a:t>
                          </a:r>
                          <a:r>
                            <a:rPr lang="en-US" sz="2800" b="0" i="0" u="none" strike="noStrike" kern="1200" baseline="0" dirty="0">
                              <a:solidFill>
                                <a:schemeClr val="tx2"/>
                              </a:solidFill>
                              <a:latin typeface="+mn-lt"/>
                              <a:ea typeface="+mn-ea"/>
                              <a:cs typeface="+mn-cs"/>
                            </a:rPr>
                            <a:t>then</a:t>
                          </a:r>
                          <a:r>
                            <a:rPr lang="en-US" sz="2800" b="0" i="0" u="none" strike="noStrike" kern="1200" baseline="0" dirty="0">
                              <a:solidFill>
                                <a:srgbClr val="0070C0"/>
                              </a:solidFill>
                              <a:latin typeface="+mn-lt"/>
                              <a:ea typeface="+mn-ea"/>
                              <a:cs typeface="+mn-cs"/>
                            </a:rPr>
                            <a:t> you will buy a car. </a:t>
                          </a:r>
                        </a:p>
                        <a:p>
                          <a:pPr>
                            <a:spcBef>
                              <a:spcPts val="1200"/>
                            </a:spcBef>
                          </a:pPr>
                          <a:r>
                            <a:rPr lang="en-US" sz="2800" b="0" i="0" u="none" strike="noStrike" kern="1200" baseline="0" dirty="0">
                              <a:solidFill>
                                <a:schemeClr val="tx2"/>
                              </a:solidFill>
                              <a:latin typeface="+mn-lt"/>
                              <a:ea typeface="+mn-ea"/>
                              <a:cs typeface="+mn-cs"/>
                            </a:rPr>
                            <a:t>Valid Conclusion: If </a:t>
                          </a:r>
                          <a:r>
                            <a:rPr lang="en-US" sz="2800" b="0" i="0" u="none" strike="noStrike" kern="1200" baseline="0" dirty="0">
                              <a:solidFill>
                                <a:srgbClr val="DC8013"/>
                              </a:solidFill>
                              <a:latin typeface="+mn-lt"/>
                              <a:ea typeface="+mn-ea"/>
                              <a:cs typeface="+mn-cs"/>
                            </a:rPr>
                            <a:t>you get a job, </a:t>
                          </a:r>
                          <a:r>
                            <a:rPr lang="en-US" sz="2800" b="0" i="0" u="none" strike="noStrike" kern="1200" baseline="0" dirty="0">
                              <a:solidFill>
                                <a:srgbClr val="0070C0"/>
                              </a:solidFill>
                              <a:latin typeface="+mn-lt"/>
                              <a:ea typeface="+mn-ea"/>
                              <a:cs typeface="+mn-cs"/>
                            </a:rPr>
                            <a:t>then you will buy a car.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3173130"/>
                      </a:ext>
                    </a:extLst>
                  </a:tr>
                </a:tbl>
              </a:graphicData>
            </a:graphic>
          </p:graphicFrame>
        </mc:Fallback>
      </mc:AlternateContent>
      <p:sp>
        <p:nvSpPr>
          <p:cNvPr id="4" name="Rectangle 3"/>
          <p:cNvSpPr/>
          <p:nvPr/>
        </p:nvSpPr>
        <p:spPr>
          <a:xfrm>
            <a:off x="459872" y="1240790"/>
            <a:ext cx="10679183" cy="1815882"/>
          </a:xfrm>
          <a:prstGeom prst="rect">
            <a:avLst/>
          </a:prstGeom>
        </p:spPr>
        <p:txBody>
          <a:bodyPr wrap="square">
            <a:spAutoFit/>
          </a:bodyPr>
          <a:lstStyle/>
          <a:p>
            <a:r>
              <a:rPr lang="en-US" sz="2800" dirty="0">
                <a:solidFill>
                  <a:schemeClr val="tx2"/>
                </a:solidFill>
              </a:rPr>
              <a:t>One law that is related to deductive reasoning is the Law of Syllogism. This law allows you to draw conclusions from two true conditional statements when the conclusion of one statement is the hypothesis of the other.	</a:t>
            </a:r>
          </a:p>
        </p:txBody>
      </p:sp>
    </p:spTree>
    <p:extLst>
      <p:ext uri="{BB962C8B-B14F-4D97-AF65-F5344CB8AC3E}">
        <p14:creationId xmlns:p14="http://schemas.microsoft.com/office/powerpoint/2010/main" val="38253621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759" y="0"/>
            <a:ext cx="11259239" cy="1143000"/>
          </a:xfrm>
        </p:spPr>
        <p:txBody>
          <a:bodyPr>
            <a:normAutofit/>
          </a:bodyPr>
          <a:lstStyle/>
          <a:p>
            <a:pPr algn="ctr"/>
            <a:r>
              <a:rPr lang="en-US" dirty="0"/>
              <a:t>Do the following online tasks</a:t>
            </a:r>
          </a:p>
        </p:txBody>
      </p:sp>
      <p:sp>
        <p:nvSpPr>
          <p:cNvPr id="3" name="TextBox 2"/>
          <p:cNvSpPr txBox="1"/>
          <p:nvPr/>
        </p:nvSpPr>
        <p:spPr>
          <a:xfrm>
            <a:off x="29379" y="1398494"/>
            <a:ext cx="9407229" cy="4031873"/>
          </a:xfrm>
          <a:prstGeom prst="rect">
            <a:avLst/>
          </a:prstGeom>
          <a:noFill/>
        </p:spPr>
        <p:txBody>
          <a:bodyPr wrap="square" rtlCol="0">
            <a:spAutoFit/>
          </a:bodyPr>
          <a:lstStyle/>
          <a:p>
            <a:pPr marL="514350" indent="-514350">
              <a:buFont typeface="Arial" panose="020B0604020202020204" pitchFamily="34" charset="0"/>
              <a:buChar char="•"/>
            </a:pPr>
            <a:r>
              <a:rPr lang="en-US" sz="3200" dirty="0"/>
              <a:t>Learn:  The Law of Detachment</a:t>
            </a:r>
          </a:p>
          <a:p>
            <a:pPr marL="514350" indent="-514350">
              <a:buFont typeface="Arial" panose="020B0604020202020204" pitchFamily="34" charset="0"/>
              <a:buChar char="•"/>
            </a:pPr>
            <a:r>
              <a:rPr lang="en-US" sz="3200" dirty="0"/>
              <a:t>Example 1:  Inductive and Deductive Reasoning</a:t>
            </a:r>
          </a:p>
          <a:p>
            <a:pPr marL="514350" indent="-514350">
              <a:buFont typeface="Arial" panose="020B0604020202020204" pitchFamily="34" charset="0"/>
              <a:buChar char="•"/>
            </a:pPr>
            <a:r>
              <a:rPr lang="en-US" sz="3200" dirty="0"/>
              <a:t>Example 2:  The Law of Detachment</a:t>
            </a:r>
          </a:p>
          <a:p>
            <a:pPr marL="514350" indent="-514350">
              <a:buFont typeface="Arial" panose="020B0604020202020204" pitchFamily="34" charset="0"/>
              <a:buChar char="•"/>
            </a:pPr>
            <a:r>
              <a:rPr lang="en-US" sz="3200" b="1" i="1" dirty="0"/>
              <a:t>Check:  The Law of Detachment</a:t>
            </a:r>
          </a:p>
          <a:p>
            <a:pPr marL="514350" indent="-514350">
              <a:buFont typeface="Arial" panose="020B0604020202020204" pitchFamily="34" charset="0"/>
              <a:buChar char="•"/>
            </a:pPr>
            <a:r>
              <a:rPr lang="en-US" sz="3200" dirty="0"/>
              <a:t>Example 3:  The Law of Syllogism</a:t>
            </a:r>
          </a:p>
          <a:p>
            <a:pPr marL="514350" indent="-514350">
              <a:buFont typeface="Arial" panose="020B0604020202020204" pitchFamily="34" charset="0"/>
              <a:buChar char="•"/>
            </a:pPr>
            <a:r>
              <a:rPr lang="en-US" sz="3200" b="1" i="1" dirty="0"/>
              <a:t>Check:  The Law of Syllogism</a:t>
            </a:r>
          </a:p>
          <a:p>
            <a:pPr marL="514350" indent="-514350">
              <a:buFont typeface="Arial" panose="020B0604020202020204" pitchFamily="34" charset="0"/>
              <a:buChar char="•"/>
            </a:pPr>
            <a:r>
              <a:rPr lang="en-US" sz="3200" b="1" i="1" u="sng" dirty="0"/>
              <a:t>Deductive Reasoning—Extra Practice</a:t>
            </a:r>
          </a:p>
          <a:p>
            <a:endParaRPr lang="en-US" sz="3200" dirty="0"/>
          </a:p>
        </p:txBody>
      </p:sp>
      <p:sp>
        <p:nvSpPr>
          <p:cNvPr id="4" name="TextBox 3">
            <a:extLst>
              <a:ext uri="{FF2B5EF4-FFF2-40B4-BE49-F238E27FC236}">
                <a16:creationId xmlns:a16="http://schemas.microsoft.com/office/drawing/2014/main" id="{4F49DF56-73CD-3ED0-A5AD-B1BDBB9BEF1C}"/>
              </a:ext>
            </a:extLst>
          </p:cNvPr>
          <p:cNvSpPr txBox="1"/>
          <p:nvPr/>
        </p:nvSpPr>
        <p:spPr>
          <a:xfrm>
            <a:off x="9211733" y="1292629"/>
            <a:ext cx="2950888" cy="2554545"/>
          </a:xfrm>
          <a:prstGeom prst="rect">
            <a:avLst/>
          </a:prstGeom>
          <a:noFill/>
        </p:spPr>
        <p:txBody>
          <a:bodyPr wrap="square" rtlCol="0">
            <a:spAutoFit/>
          </a:bodyPr>
          <a:lstStyle/>
          <a:p>
            <a:r>
              <a:rPr lang="en-US" sz="3200" b="1" i="1" u="sng" dirty="0">
                <a:solidFill>
                  <a:srgbClr val="7030A0"/>
                </a:solidFill>
              </a:rPr>
              <a:t>Our Learning Target:</a:t>
            </a:r>
            <a:endParaRPr lang="en-US" sz="3200" dirty="0">
              <a:solidFill>
                <a:srgbClr val="7030A0"/>
              </a:solidFill>
            </a:endParaRPr>
          </a:p>
          <a:p>
            <a:r>
              <a:rPr lang="en-US" sz="3200" dirty="0">
                <a:solidFill>
                  <a:srgbClr val="7030A0"/>
                </a:solidFill>
              </a:rPr>
              <a:t>Learn some vocabulary from this new unit.</a:t>
            </a:r>
          </a:p>
        </p:txBody>
      </p:sp>
    </p:spTree>
    <p:extLst>
      <p:ext uri="{BB962C8B-B14F-4D97-AF65-F5344CB8AC3E}">
        <p14:creationId xmlns:p14="http://schemas.microsoft.com/office/powerpoint/2010/main" val="33850167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9629700"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Unlike inductive reasoning, which uses a specific pattern of examples or observations to make a general conclusion, </a:t>
            </a:r>
            <a:r>
              <a:rPr lang="en-US" sz="2800" b="1" dirty="0">
                <a:solidFill>
                  <a:schemeClr val="tx1"/>
                </a:solidFill>
              </a:rPr>
              <a:t>deductive reasoning </a:t>
            </a:r>
            <a:r>
              <a:rPr lang="en-US" sz="2800" dirty="0"/>
              <a:t>uses general facts, rules, definitions, or properties to reach specific </a:t>
            </a:r>
            <a:r>
              <a:rPr lang="en-US" sz="2800" i="1" dirty="0"/>
              <a:t>valid</a:t>
            </a:r>
            <a:r>
              <a:rPr lang="en-US" sz="2800" dirty="0"/>
              <a:t> conclusions from given statements. An argument is </a:t>
            </a:r>
            <a:r>
              <a:rPr lang="en-US" sz="2800" b="1" dirty="0">
                <a:solidFill>
                  <a:schemeClr val="tx1"/>
                </a:solidFill>
              </a:rPr>
              <a:t>valid</a:t>
            </a:r>
            <a:r>
              <a:rPr lang="en-US" sz="2800" dirty="0"/>
              <a:t> if it is impossible for all the premises, or supporting statements, of the argument to be true and for its conclusion to be false. One law related to deductive reasoning is the Law of Detachment.</a:t>
            </a:r>
            <a:endParaRPr lang="en-US" sz="2800" dirty="0">
              <a:latin typeface="+mj-lt"/>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US" sz="2800" b="0">
                <a:solidFill>
                  <a:schemeClr val="tx1"/>
                </a:solidFill>
              </a:rPr>
              <a:t>The Law of Detachment</a:t>
            </a:r>
          </a:p>
        </p:txBody>
      </p:sp>
    </p:spTree>
    <p:extLst>
      <p:ext uri="{BB962C8B-B14F-4D97-AF65-F5344CB8AC3E}">
        <p14:creationId xmlns:p14="http://schemas.microsoft.com/office/powerpoint/2010/main" val="17995146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US" sz="2800" b="0">
                <a:solidFill>
                  <a:schemeClr val="tx1"/>
                </a:solidFill>
              </a:rPr>
              <a:t>Inductive and Deductive Reasoning</a:t>
            </a:r>
          </a:p>
        </p:txBody>
      </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619075"/>
                <a:ext cx="9964287" cy="374784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Determine whether each conclusion is based on </a:t>
                </a:r>
                <a:r>
                  <a:rPr lang="en-US" sz="2800" b="1" i="1" dirty="0">
                    <a:solidFill>
                      <a:schemeClr val="tx1"/>
                    </a:solidFill>
                  </a:rPr>
                  <a:t>inductive</a:t>
                </a:r>
                <a:r>
                  <a:rPr lang="en-US" sz="2800" b="1" dirty="0">
                    <a:solidFill>
                      <a:schemeClr val="tx1"/>
                    </a:solidFill>
                  </a:rPr>
                  <a:t> or </a:t>
                </a:r>
                <a:r>
                  <a:rPr lang="en-US" sz="2800" b="1" i="1" dirty="0">
                    <a:solidFill>
                      <a:schemeClr val="tx1"/>
                    </a:solidFill>
                  </a:rPr>
                  <a:t>deductive</a:t>
                </a:r>
                <a:r>
                  <a:rPr lang="en-US" sz="2800" b="1" dirty="0">
                    <a:solidFill>
                      <a:schemeClr val="tx1"/>
                    </a:solidFill>
                  </a:rPr>
                  <a:t> reasoning.</a:t>
                </a:r>
              </a:p>
              <a:p>
                <a:pPr marL="514350" indent="-514350">
                  <a:buAutoNum type="alphaLcPeriod"/>
                </a:pPr>
                <a:r>
                  <a:rPr lang="en-US" sz="2800" b="1" dirty="0">
                    <a:solidFill>
                      <a:schemeClr val="tx1"/>
                    </a:solidFill>
                  </a:rPr>
                  <a:t>If a student is late returning a library book, then he or she will be charged a </a:t>
                </a:r>
                <a14:m>
                  <m:oMath xmlns:m="http://schemas.openxmlformats.org/officeDocument/2006/math">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𝟐</m:t>
                    </m:r>
                    <m:r>
                      <a:rPr lang="en-US" sz="2800" b="1" i="1" dirty="0" smtClean="0">
                        <a:solidFill>
                          <a:schemeClr val="tx1"/>
                        </a:solidFill>
                        <a:latin typeface="Cambria Math" panose="02040503050406030204" pitchFamily="18" charset="0"/>
                      </a:rPr>
                      <m:t> </m:t>
                    </m:r>
                  </m:oMath>
                </a14:m>
                <a:r>
                  <a:rPr lang="en-US" sz="2800" b="1" dirty="0">
                    <a:solidFill>
                      <a:schemeClr val="tx1"/>
                    </a:solidFill>
                  </a:rPr>
                  <a:t>late fee. Chang returned a library book late, so he concludes that he will be charged a </a:t>
                </a:r>
                <a14:m>
                  <m:oMath xmlns:m="http://schemas.openxmlformats.org/officeDocument/2006/math">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𝟐</m:t>
                    </m:r>
                    <m:r>
                      <a:rPr lang="en-US" sz="2800" b="1" i="1" dirty="0" smtClean="0">
                        <a:solidFill>
                          <a:schemeClr val="tx1"/>
                        </a:solidFill>
                        <a:latin typeface="Cambria Math" panose="02040503050406030204" pitchFamily="18" charset="0"/>
                      </a:rPr>
                      <m:t> </m:t>
                    </m:r>
                  </m:oMath>
                </a14:m>
                <a:r>
                  <a:rPr lang="en-US" sz="2800" b="1" dirty="0">
                    <a:solidFill>
                      <a:schemeClr val="tx1"/>
                    </a:solidFill>
                  </a:rPr>
                  <a:t>late fee.</a:t>
                </a:r>
              </a:p>
              <a:p>
                <a:r>
                  <a:rPr lang="en-US" sz="2800" b="1" dirty="0">
                    <a:solidFill>
                      <a:schemeClr val="tx1"/>
                    </a:solidFill>
                  </a:rPr>
                  <a:t>     </a:t>
                </a:r>
                <a:r>
                  <a:rPr lang="en-US" sz="2800" dirty="0"/>
                  <a:t>Chang is basing his conclusion on the library’s policies, </a:t>
                </a:r>
                <a:br>
                  <a:rPr lang="en-US" sz="2800" dirty="0"/>
                </a:br>
                <a:r>
                  <a:rPr lang="en-US" sz="2800" dirty="0"/>
                  <a:t>     so he is using deductive reasoning</a:t>
                </a:r>
              </a:p>
            </p:txBody>
          </p:sp>
        </mc:Choice>
        <mc:Fallback xmlns="">
          <p:sp>
            <p:nvSpPr>
              <p:cNvPr id="18" name="Content Placeholder 2">
                <a:extLst>
                  <a:ext uri="{FF2B5EF4-FFF2-40B4-BE49-F238E27FC236}">
                    <a16:creationId xmlns:a16="http://schemas.microsoft.com/office/drawing/2014/main" id="{66BD4E7D-0912-754B-9237-13B457F2A578}"/>
                  </a:ext>
                </a:extLst>
              </p:cNvPr>
              <p:cNvSpPr txBox="1">
                <a:spLocks noRot="1" noChangeAspect="1" noMove="1" noResize="1" noEditPoints="1" noAdjustHandles="1" noChangeArrowheads="1" noChangeShapeType="1" noTextEdit="1"/>
              </p:cNvSpPr>
              <p:nvPr/>
            </p:nvSpPr>
            <p:spPr>
              <a:xfrm>
                <a:off x="459873" y="1619075"/>
                <a:ext cx="9964287" cy="3747841"/>
              </a:xfrm>
              <a:prstGeom prst="rect">
                <a:avLst/>
              </a:prstGeom>
              <a:blipFill>
                <a:blip r:embed="rId2"/>
                <a:stretch>
                  <a:fillRect l="-1223" t="-1792" b="-6352"/>
                </a:stretch>
              </a:blipFill>
            </p:spPr>
            <p:txBody>
              <a:bodyPr/>
              <a:lstStyle/>
              <a:p>
                <a:r>
                  <a:rPr lang="en-US">
                    <a:noFill/>
                  </a:rPr>
                  <a:t> </a:t>
                </a:r>
              </a:p>
            </p:txBody>
          </p:sp>
        </mc:Fallback>
      </mc:AlternateContent>
    </p:spTree>
    <p:extLst>
      <p:ext uri="{BB962C8B-B14F-4D97-AF65-F5344CB8AC3E}">
        <p14:creationId xmlns:p14="http://schemas.microsoft.com/office/powerpoint/2010/main" val="1728247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US" sz="2800" b="0">
                <a:solidFill>
                  <a:schemeClr val="tx1"/>
                </a:solidFill>
              </a:rPr>
              <a:t>Inductive and Deductive Reasoning</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4" y="1755184"/>
            <a:ext cx="9667800" cy="217950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125" indent="-365125"/>
            <a:r>
              <a:rPr lang="en-US" sz="2800" b="1" dirty="0">
                <a:solidFill>
                  <a:schemeClr val="tx1"/>
                </a:solidFill>
              </a:rPr>
              <a:t>b. Every time Tamika has worn her favorite jersey to a </a:t>
            </a:r>
            <a:br>
              <a:rPr lang="en-US" sz="2800" b="1" dirty="0">
                <a:solidFill>
                  <a:schemeClr val="tx1"/>
                </a:solidFill>
              </a:rPr>
            </a:br>
            <a:r>
              <a:rPr lang="en-US" sz="2800" b="1" dirty="0">
                <a:solidFill>
                  <a:schemeClr val="tx1"/>
                </a:solidFill>
              </a:rPr>
              <a:t>football game, her school’s team has won the game. Tamika is wearing her favorite jersey to the football game tonight, so she concludes that her school’s team will win the game.</a:t>
            </a:r>
          </a:p>
        </p:txBody>
      </p:sp>
      <p:sp>
        <p:nvSpPr>
          <p:cNvPr id="2" name="Rectangle 1"/>
          <p:cNvSpPr/>
          <p:nvPr/>
        </p:nvSpPr>
        <p:spPr>
          <a:xfrm>
            <a:off x="830257" y="4070800"/>
            <a:ext cx="9408251" cy="954107"/>
          </a:xfrm>
          <a:prstGeom prst="rect">
            <a:avLst/>
          </a:prstGeom>
        </p:spPr>
        <p:txBody>
          <a:bodyPr wrap="square">
            <a:spAutoFit/>
          </a:bodyPr>
          <a:lstStyle/>
          <a:p>
            <a:r>
              <a:rPr lang="en-US" sz="2800" dirty="0">
                <a:solidFill>
                  <a:schemeClr val="tx2"/>
                </a:solidFill>
              </a:rPr>
              <a:t>Tamika is basing her conclusion on a specific pattern of observations, so she is using inductive reasoning.</a:t>
            </a:r>
          </a:p>
        </p:txBody>
      </p:sp>
    </p:spTree>
    <p:extLst>
      <p:ext uri="{BB962C8B-B14F-4D97-AF65-F5344CB8AC3E}">
        <p14:creationId xmlns:p14="http://schemas.microsoft.com/office/powerpoint/2010/main" val="5942357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US" sz="2800" b="0">
                <a:solidFill>
                  <a:schemeClr val="tx1"/>
                </a:solidFill>
              </a:rPr>
              <a:t>Inductive and Deductive Reasoning</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128959"/>
            <a:ext cx="11122527" cy="52282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Check</a:t>
            </a:r>
          </a:p>
          <a:p>
            <a:r>
              <a:rPr lang="en-US" sz="2800" dirty="0"/>
              <a:t>Determine whether each conclusion is based on </a:t>
            </a:r>
            <a:r>
              <a:rPr lang="en-US" sz="2800" i="1" dirty="0"/>
              <a:t>inductive </a:t>
            </a:r>
            <a:r>
              <a:rPr lang="en-US" sz="2800" dirty="0"/>
              <a:t>or </a:t>
            </a:r>
            <a:r>
              <a:rPr lang="en-US" sz="2800" i="1" dirty="0"/>
              <a:t>deductive </a:t>
            </a:r>
            <a:r>
              <a:rPr lang="en-US" sz="2800" dirty="0"/>
              <a:t>reasoning.</a:t>
            </a:r>
          </a:p>
          <a:p>
            <a:pPr marL="514350" indent="-514350">
              <a:buFont typeface="+mj-lt"/>
              <a:buAutoNum type="alphaLcPeriod"/>
            </a:pPr>
            <a:r>
              <a:rPr lang="en-US" sz="2800" dirty="0"/>
              <a:t>Newton’s first law of motion states that an object at rest will remain at rest unless acted on by an unbalanced force. Elisa watches a soccer ball roll across the field. She concludes that an unbalanced force has acted upon the soccer ball.</a:t>
            </a:r>
          </a:p>
          <a:p>
            <a:pPr marL="514350" indent="-514350">
              <a:buFont typeface="+mj-lt"/>
              <a:buAutoNum type="alphaLcPeriod"/>
            </a:pPr>
            <a:r>
              <a:rPr lang="en-US" sz="2800" dirty="0"/>
              <a:t>Mrs. Jackson notices that her family’s data usage is increasing by approximately 2500 megabytes of data every month. So, she concludes that her family’s data usage next month will be 2500 megabytes greater than this month’s data usage.</a:t>
            </a:r>
          </a:p>
          <a:p>
            <a:pPr marL="514350" indent="-514350">
              <a:buFont typeface="+mj-lt"/>
              <a:buAutoNum type="alphaLcPeriod"/>
            </a:pPr>
            <a:endParaRPr lang="en-US" sz="2800" b="1" dirty="0">
              <a:solidFill>
                <a:schemeClr val="tx1"/>
              </a:solidFill>
            </a:endParaRPr>
          </a:p>
        </p:txBody>
      </p:sp>
    </p:spTree>
    <p:extLst>
      <p:ext uri="{BB962C8B-B14F-4D97-AF65-F5344CB8AC3E}">
        <p14:creationId xmlns:p14="http://schemas.microsoft.com/office/powerpoint/2010/main" val="3899237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64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Patterns and Conjectures</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547095"/>
            <a:ext cx="9383374" cy="277389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Write a conjecture that describes the pattern in the sequence. Then use your conjecture to find the next term in the sequence.</a:t>
            </a:r>
          </a:p>
          <a:p>
            <a:r>
              <a:rPr lang="en-US" sz="2800" b="1" dirty="0">
                <a:solidFill>
                  <a:schemeClr val="tx1"/>
                </a:solidFill>
              </a:rPr>
              <a:t>Appointment times: 8:30 </a:t>
            </a:r>
            <a:r>
              <a:rPr lang="en-US" sz="2800" b="1" cap="small" dirty="0">
                <a:solidFill>
                  <a:schemeClr val="tx1"/>
                </a:solidFill>
              </a:rPr>
              <a:t>a.m.</a:t>
            </a:r>
            <a:r>
              <a:rPr lang="en-US" sz="2800" b="1" dirty="0">
                <a:solidFill>
                  <a:schemeClr val="tx1"/>
                </a:solidFill>
              </a:rPr>
              <a:t>, 9:15 </a:t>
            </a:r>
            <a:r>
              <a:rPr lang="en-US" sz="2800" b="1" cap="small" dirty="0">
                <a:solidFill>
                  <a:schemeClr val="tx1"/>
                </a:solidFill>
              </a:rPr>
              <a:t>a.m.</a:t>
            </a:r>
            <a:r>
              <a:rPr lang="en-US" sz="2800" b="1" dirty="0">
                <a:solidFill>
                  <a:schemeClr val="tx1"/>
                </a:solidFill>
              </a:rPr>
              <a:t>, 10:00 </a:t>
            </a:r>
            <a:r>
              <a:rPr lang="en-US" sz="2800" b="1" cap="small" dirty="0">
                <a:solidFill>
                  <a:schemeClr val="tx1"/>
                </a:solidFill>
              </a:rPr>
              <a:t>a.m.</a:t>
            </a:r>
            <a:r>
              <a:rPr lang="en-US" sz="2800" b="1" dirty="0">
                <a:solidFill>
                  <a:schemeClr val="tx1"/>
                </a:solidFill>
              </a:rPr>
              <a:t>, 10:45 </a:t>
            </a:r>
            <a:r>
              <a:rPr lang="en-US" sz="2800" b="1" cap="small" dirty="0">
                <a:solidFill>
                  <a:schemeClr val="tx1"/>
                </a:solidFill>
              </a:rPr>
              <a:t>a.m.</a:t>
            </a:r>
            <a:r>
              <a:rPr lang="en-US" sz="2800" b="1" dirty="0">
                <a:solidFill>
                  <a:schemeClr val="tx1"/>
                </a:solidFill>
              </a:rPr>
              <a:t>, . . .</a:t>
            </a:r>
          </a:p>
        </p:txBody>
      </p:sp>
    </p:spTree>
    <p:extLst>
      <p:ext uri="{BB962C8B-B14F-4D97-AF65-F5344CB8AC3E}">
        <p14:creationId xmlns:p14="http://schemas.microsoft.com/office/powerpoint/2010/main" val="20928487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US" sz="2800" b="0">
                <a:solidFill>
                  <a:schemeClr val="tx1"/>
                </a:solidFill>
              </a:rPr>
              <a:t>Inductive and Deductive Reasoning</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128959"/>
            <a:ext cx="11122527" cy="52282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Check</a:t>
            </a:r>
          </a:p>
          <a:p>
            <a:r>
              <a:rPr lang="en-US" sz="2800" dirty="0"/>
              <a:t>Determine whether each conclusion is based on </a:t>
            </a:r>
            <a:r>
              <a:rPr lang="en-US" sz="2800" i="1" dirty="0"/>
              <a:t>inductive </a:t>
            </a:r>
            <a:r>
              <a:rPr lang="en-US" sz="2800" dirty="0"/>
              <a:t>or </a:t>
            </a:r>
            <a:r>
              <a:rPr lang="en-US" sz="2800" i="1" dirty="0"/>
              <a:t>deductive </a:t>
            </a:r>
            <a:r>
              <a:rPr lang="en-US" sz="2800" dirty="0"/>
              <a:t>reasoning.</a:t>
            </a:r>
          </a:p>
          <a:p>
            <a:pPr marL="514350" indent="-514350">
              <a:buFont typeface="+mj-lt"/>
              <a:buAutoNum type="alphaLcPeriod"/>
            </a:pPr>
            <a:r>
              <a:rPr lang="en-US" sz="2800" dirty="0"/>
              <a:t>Newton’s first law of motion states that an object at rest will remain at rest unless acted on by an unbalanced force. Elisa watches a soccer ball roll across the field. She concludes that an unbalanced force has acted upon the soccer ball.</a:t>
            </a:r>
          </a:p>
          <a:p>
            <a:pPr marL="514350" indent="-514350">
              <a:buFont typeface="+mj-lt"/>
              <a:buAutoNum type="alphaLcPeriod"/>
            </a:pPr>
            <a:r>
              <a:rPr lang="en-US" sz="2800" dirty="0"/>
              <a:t>Mrs. Jackson notices that her family’s data usage is increasing by approximately 2500 megabytes of data every month. So, she concludes that her family’s data usage next month will be 2500 megabytes greater than this month’s data usage.</a:t>
            </a:r>
          </a:p>
          <a:p>
            <a:pPr marL="514350" indent="-514350">
              <a:buFont typeface="+mj-lt"/>
              <a:buAutoNum type="alphaLcPeriod"/>
            </a:pPr>
            <a:endParaRPr lang="en-US" sz="2800" b="1" dirty="0">
              <a:solidFill>
                <a:schemeClr val="tx1"/>
              </a:solidFill>
            </a:endParaRPr>
          </a:p>
        </p:txBody>
      </p:sp>
      <p:sp>
        <p:nvSpPr>
          <p:cNvPr id="2" name="Rectangle 1"/>
          <p:cNvSpPr/>
          <p:nvPr/>
        </p:nvSpPr>
        <p:spPr>
          <a:xfrm>
            <a:off x="8862743" y="3992479"/>
            <a:ext cx="1725152" cy="523220"/>
          </a:xfrm>
          <a:prstGeom prst="rect">
            <a:avLst/>
          </a:prstGeom>
        </p:spPr>
        <p:txBody>
          <a:bodyPr wrap="none">
            <a:spAutoFit/>
          </a:bodyPr>
          <a:lstStyle/>
          <a:p>
            <a:r>
              <a:rPr lang="en-US" sz="2800" dirty="0">
                <a:solidFill>
                  <a:srgbClr val="FF0000"/>
                </a:solidFill>
              </a:rPr>
              <a:t>deductive</a:t>
            </a:r>
          </a:p>
        </p:txBody>
      </p:sp>
      <p:sp>
        <p:nvSpPr>
          <p:cNvPr id="6" name="Rectangle 5"/>
          <p:cNvSpPr/>
          <p:nvPr/>
        </p:nvSpPr>
        <p:spPr>
          <a:xfrm>
            <a:off x="8862743" y="5834037"/>
            <a:ext cx="1604927" cy="523220"/>
          </a:xfrm>
          <a:prstGeom prst="rect">
            <a:avLst/>
          </a:prstGeom>
        </p:spPr>
        <p:txBody>
          <a:bodyPr wrap="none">
            <a:spAutoFit/>
          </a:bodyPr>
          <a:lstStyle/>
          <a:p>
            <a:r>
              <a:rPr lang="en-US" sz="2800" dirty="0">
                <a:solidFill>
                  <a:srgbClr val="FF0000"/>
                </a:solidFill>
              </a:rPr>
              <a:t>inductive</a:t>
            </a:r>
          </a:p>
        </p:txBody>
      </p:sp>
    </p:spTree>
    <p:extLst>
      <p:ext uri="{BB962C8B-B14F-4D97-AF65-F5344CB8AC3E}">
        <p14:creationId xmlns:p14="http://schemas.microsoft.com/office/powerpoint/2010/main" val="9671159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The Law of Detachment</a:t>
            </a:r>
          </a:p>
        </p:txBody>
      </p:sp>
      <p:sp>
        <p:nvSpPr>
          <p:cNvPr id="6" name="Content Placeholder 2">
            <a:extLst>
              <a:ext uri="{FF2B5EF4-FFF2-40B4-BE49-F238E27FC236}">
                <a16:creationId xmlns:a16="http://schemas.microsoft.com/office/drawing/2014/main" id="{00D7D69B-D874-4A47-92F8-CB312BD3244B}"/>
              </a:ext>
            </a:extLst>
          </p:cNvPr>
          <p:cNvSpPr txBox="1">
            <a:spLocks/>
          </p:cNvSpPr>
          <p:nvPr/>
        </p:nvSpPr>
        <p:spPr>
          <a:xfrm>
            <a:off x="459871" y="1619074"/>
            <a:ext cx="10859293" cy="4812206"/>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200"/>
              </a:lnSpc>
            </a:pPr>
            <a:r>
              <a:rPr lang="en-US" sz="2800" b="1" dirty="0">
                <a:solidFill>
                  <a:schemeClr val="tx1"/>
                </a:solidFill>
              </a:rPr>
              <a:t>Determine whether each conclusion is valid based on the given information. Write </a:t>
            </a:r>
            <a:r>
              <a:rPr lang="en-US" sz="2800" b="1" i="1" dirty="0">
                <a:solidFill>
                  <a:schemeClr val="tx1"/>
                </a:solidFill>
              </a:rPr>
              <a:t>valid</a:t>
            </a:r>
            <a:r>
              <a:rPr lang="en-US" sz="2800" b="1" dirty="0">
                <a:solidFill>
                  <a:schemeClr val="tx1"/>
                </a:solidFill>
              </a:rPr>
              <a:t> or </a:t>
            </a:r>
            <a:r>
              <a:rPr lang="en-US" sz="2800" b="1" i="1" dirty="0">
                <a:solidFill>
                  <a:schemeClr val="tx1"/>
                </a:solidFill>
              </a:rPr>
              <a:t>invalid</a:t>
            </a:r>
            <a:r>
              <a:rPr lang="en-US" sz="2800" b="1" dirty="0">
                <a:solidFill>
                  <a:schemeClr val="tx1"/>
                </a:solidFill>
              </a:rPr>
              <a:t>. Explain your reasoning.</a:t>
            </a:r>
          </a:p>
          <a:p>
            <a:pPr>
              <a:spcBef>
                <a:spcPts val="600"/>
              </a:spcBef>
            </a:pPr>
            <a:r>
              <a:rPr lang="en-US" sz="2800" b="1" dirty="0">
                <a:solidFill>
                  <a:schemeClr val="tx1"/>
                </a:solidFill>
              </a:rPr>
              <a:t>a. Given: To go on the field trip, a student must turn in a</a:t>
            </a:r>
            <a:br>
              <a:rPr lang="en-US" sz="2800" b="1" dirty="0">
                <a:solidFill>
                  <a:schemeClr val="tx1"/>
                </a:solidFill>
              </a:rPr>
            </a:br>
            <a:r>
              <a:rPr lang="en-US" sz="2800" b="1" dirty="0">
                <a:solidFill>
                  <a:schemeClr val="tx1"/>
                </a:solidFill>
              </a:rPr>
              <a:t>                permission slip. Mariana turned in her </a:t>
            </a:r>
            <a:br>
              <a:rPr lang="en-US" sz="2800" b="1" dirty="0">
                <a:solidFill>
                  <a:schemeClr val="tx1"/>
                </a:solidFill>
              </a:rPr>
            </a:br>
            <a:r>
              <a:rPr lang="en-US" sz="2800" b="1" dirty="0">
                <a:solidFill>
                  <a:schemeClr val="tx1"/>
                </a:solidFill>
              </a:rPr>
              <a:t>                permission slip.</a:t>
            </a:r>
            <a:endParaRPr lang="en-US" sz="2800" dirty="0">
              <a:solidFill>
                <a:schemeClr val="tx1"/>
              </a:solidFill>
            </a:endParaRPr>
          </a:p>
          <a:p>
            <a:pPr>
              <a:spcBef>
                <a:spcPts val="600"/>
              </a:spcBef>
            </a:pPr>
            <a:r>
              <a:rPr lang="en-US" sz="2800" b="1" dirty="0">
                <a:solidFill>
                  <a:schemeClr val="tx1"/>
                </a:solidFill>
              </a:rPr>
              <a:t>    Conclusion: Mariana can go on the field trip.</a:t>
            </a:r>
          </a:p>
          <a:p>
            <a:r>
              <a:rPr lang="en-US" sz="2800" b="1" dirty="0">
                <a:solidFill>
                  <a:schemeClr val="tx1"/>
                </a:solidFill>
              </a:rPr>
              <a:t>b. Given: If a figure is a square, then it is a polygon. </a:t>
            </a:r>
          </a:p>
          <a:p>
            <a:pPr>
              <a:spcBef>
                <a:spcPts val="400"/>
              </a:spcBef>
            </a:pPr>
            <a:r>
              <a:rPr lang="en-US" sz="2800" b="1" dirty="0">
                <a:solidFill>
                  <a:schemeClr val="tx1"/>
                </a:solidFill>
              </a:rPr>
              <a:t>                Figure A is a polygon.</a:t>
            </a:r>
          </a:p>
          <a:p>
            <a:pPr marL="396875" indent="-396875">
              <a:spcBef>
                <a:spcPts val="600"/>
              </a:spcBef>
            </a:pPr>
            <a:r>
              <a:rPr lang="en-US" sz="2800" b="1" dirty="0">
                <a:solidFill>
                  <a:schemeClr val="tx1"/>
                </a:solidFill>
              </a:rPr>
              <a:t>	            Conclusion: Figure </a:t>
            </a:r>
            <a:r>
              <a:rPr lang="en-US" sz="2800" b="1" i="1" dirty="0">
                <a:solidFill>
                  <a:schemeClr val="tx1"/>
                </a:solidFill>
              </a:rPr>
              <a:t>A </a:t>
            </a:r>
            <a:r>
              <a:rPr lang="en-US" sz="2800" b="1" dirty="0">
                <a:solidFill>
                  <a:schemeClr val="tx1"/>
                </a:solidFill>
              </a:rPr>
              <a:t>is a square.</a:t>
            </a:r>
          </a:p>
        </p:txBody>
      </p:sp>
    </p:spTree>
    <p:extLst>
      <p:ext uri="{BB962C8B-B14F-4D97-AF65-F5344CB8AC3E}">
        <p14:creationId xmlns:p14="http://schemas.microsoft.com/office/powerpoint/2010/main" val="33395950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The Law of Detachment</a:t>
            </a:r>
          </a:p>
        </p:txBody>
      </p:sp>
      <p:sp>
        <p:nvSpPr>
          <p:cNvPr id="6" name="Content Placeholder 2">
            <a:extLst>
              <a:ext uri="{FF2B5EF4-FFF2-40B4-BE49-F238E27FC236}">
                <a16:creationId xmlns:a16="http://schemas.microsoft.com/office/drawing/2014/main" id="{00D7D69B-D874-4A47-92F8-CB312BD3244B}"/>
              </a:ext>
            </a:extLst>
          </p:cNvPr>
          <p:cNvSpPr txBox="1">
            <a:spLocks/>
          </p:cNvSpPr>
          <p:nvPr/>
        </p:nvSpPr>
        <p:spPr>
          <a:xfrm>
            <a:off x="459871" y="1522033"/>
            <a:ext cx="11274929" cy="4779007"/>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a. Given: To go on the field trip, a student must turn in a</a:t>
            </a:r>
            <a:br>
              <a:rPr lang="en-US" sz="2800" b="1" dirty="0">
                <a:solidFill>
                  <a:schemeClr val="tx1"/>
                </a:solidFill>
              </a:rPr>
            </a:br>
            <a:r>
              <a:rPr lang="en-US" sz="2800" b="1" dirty="0">
                <a:solidFill>
                  <a:schemeClr val="tx1"/>
                </a:solidFill>
              </a:rPr>
              <a:t>                 permission slip. Mariana turned in her permission slip.</a:t>
            </a:r>
          </a:p>
          <a:p>
            <a:r>
              <a:rPr lang="en-US" sz="2800" b="1" dirty="0">
                <a:solidFill>
                  <a:schemeClr val="tx1"/>
                </a:solidFill>
              </a:rPr>
              <a:t>    Conclusion: Mariana can go on the field trip.</a:t>
            </a:r>
          </a:p>
          <a:p>
            <a:pPr marL="396875" indent="-396875"/>
            <a:r>
              <a:rPr lang="en-US" sz="2800" b="1" dirty="0">
                <a:solidFill>
                  <a:schemeClr val="tx1"/>
                </a:solidFill>
              </a:rPr>
              <a:t>	Step 1   Identify the hypothesis and conclusion.</a:t>
            </a:r>
          </a:p>
          <a:p>
            <a:pPr marL="396875"/>
            <a:r>
              <a:rPr lang="en-US" sz="2800" dirty="0"/>
              <a:t>Because a student must turn in a permission slip to go on the field trip, the phrase </a:t>
            </a:r>
            <a:r>
              <a:rPr lang="en-US" sz="2800" i="1" dirty="0"/>
              <a:t>a student must turn in a permission slip </a:t>
            </a:r>
            <a:r>
              <a:rPr lang="en-US" sz="2800" dirty="0"/>
              <a:t>is the hypothesis</a:t>
            </a:r>
            <a:r>
              <a:rPr lang="en-US" sz="2400" b="1" dirty="0"/>
              <a:t> </a:t>
            </a:r>
            <a:r>
              <a:rPr lang="en-US" sz="2800" dirty="0"/>
              <a:t>of the conditional statement.</a:t>
            </a:r>
          </a:p>
          <a:p>
            <a:pPr marL="396875"/>
            <a:r>
              <a:rPr lang="en-US" sz="2800" i="1" dirty="0">
                <a:solidFill>
                  <a:srgbClr val="DC8013"/>
                </a:solidFill>
              </a:rPr>
              <a:t>p</a:t>
            </a:r>
            <a:r>
              <a:rPr lang="en-US" sz="2800" dirty="0">
                <a:solidFill>
                  <a:srgbClr val="DC8013"/>
                </a:solidFill>
              </a:rPr>
              <a:t>: A student turns in a permission slip. </a:t>
            </a:r>
          </a:p>
          <a:p>
            <a:pPr marL="396875"/>
            <a:r>
              <a:rPr lang="en-US" sz="2800" i="1" dirty="0">
                <a:solidFill>
                  <a:srgbClr val="179E4E"/>
                </a:solidFill>
              </a:rPr>
              <a:t>q</a:t>
            </a:r>
            <a:r>
              <a:rPr lang="en-US" sz="2800" dirty="0">
                <a:solidFill>
                  <a:srgbClr val="179E4E"/>
                </a:solidFill>
              </a:rPr>
              <a:t>: The student can go on the field trip. </a:t>
            </a:r>
          </a:p>
        </p:txBody>
      </p:sp>
    </p:spTree>
    <p:extLst>
      <p:ext uri="{BB962C8B-B14F-4D97-AF65-F5344CB8AC3E}">
        <p14:creationId xmlns:p14="http://schemas.microsoft.com/office/powerpoint/2010/main" val="35884231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The Law of Detachment</a:t>
            </a:r>
          </a:p>
        </p:txBody>
      </p:sp>
      <p:sp>
        <p:nvSpPr>
          <p:cNvPr id="6" name="Content Placeholder 2">
            <a:extLst>
              <a:ext uri="{FF2B5EF4-FFF2-40B4-BE49-F238E27FC236}">
                <a16:creationId xmlns:a16="http://schemas.microsoft.com/office/drawing/2014/main" id="{00D7D69B-D874-4A47-92F8-CB312BD3244B}"/>
              </a:ext>
            </a:extLst>
          </p:cNvPr>
          <p:cNvSpPr txBox="1">
            <a:spLocks/>
          </p:cNvSpPr>
          <p:nvPr/>
        </p:nvSpPr>
        <p:spPr>
          <a:xfrm>
            <a:off x="459871" y="1522033"/>
            <a:ext cx="8501249" cy="4779007"/>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6875" indent="-396875"/>
            <a:r>
              <a:rPr lang="en-US" sz="2800" b="1" dirty="0">
                <a:solidFill>
                  <a:schemeClr val="tx1"/>
                </a:solidFill>
              </a:rPr>
              <a:t>Step 2   Analyze the conclusion.</a:t>
            </a:r>
          </a:p>
          <a:p>
            <a:r>
              <a:rPr lang="en-US" sz="2800" dirty="0"/>
              <a:t>The given statement </a:t>
            </a:r>
            <a:r>
              <a:rPr lang="en-US" sz="2800" i="1" dirty="0">
                <a:solidFill>
                  <a:srgbClr val="DC8013"/>
                </a:solidFill>
              </a:rPr>
              <a:t>Mariana turned in her permission slip</a:t>
            </a:r>
            <a:r>
              <a:rPr lang="en-US" sz="2800" i="1" dirty="0">
                <a:solidFill>
                  <a:schemeClr val="accent3"/>
                </a:solidFill>
              </a:rPr>
              <a:t> </a:t>
            </a:r>
            <a:r>
              <a:rPr lang="en-US" sz="2800" dirty="0"/>
              <a:t>satisfies the hypothesis, so </a:t>
            </a:r>
            <a:r>
              <a:rPr lang="en-US" sz="2800" i="1" dirty="0">
                <a:solidFill>
                  <a:srgbClr val="DC8013"/>
                </a:solidFill>
              </a:rPr>
              <a:t>p</a:t>
            </a:r>
            <a:r>
              <a:rPr lang="en-US" sz="2800" i="1" dirty="0"/>
              <a:t> </a:t>
            </a:r>
            <a:r>
              <a:rPr lang="en-US" sz="2800" dirty="0"/>
              <a:t>is true. By the Law of Detachment, </a:t>
            </a:r>
            <a:r>
              <a:rPr lang="en-US" sz="2800" i="1" dirty="0">
                <a:solidFill>
                  <a:srgbClr val="179E4E"/>
                </a:solidFill>
              </a:rPr>
              <a:t>Mariana can go on the field trip, </a:t>
            </a:r>
            <a:r>
              <a:rPr lang="en-US" sz="2800" dirty="0"/>
              <a:t>which matches </a:t>
            </a:r>
            <a:r>
              <a:rPr lang="en-US" sz="2800" i="1" dirty="0">
                <a:solidFill>
                  <a:srgbClr val="179E4E"/>
                </a:solidFill>
              </a:rPr>
              <a:t>q,</a:t>
            </a:r>
            <a:r>
              <a:rPr lang="en-US" sz="2800" i="1" dirty="0"/>
              <a:t> </a:t>
            </a:r>
            <a:r>
              <a:rPr lang="en-US" sz="2800" dirty="0"/>
              <a:t>is a true or valid conclusion.</a:t>
            </a:r>
            <a:endParaRPr lang="en-US" sz="2800" dirty="0">
              <a:solidFill>
                <a:srgbClr val="00B050"/>
              </a:solidFill>
            </a:endParaRPr>
          </a:p>
        </p:txBody>
      </p:sp>
    </p:spTree>
    <p:extLst>
      <p:ext uri="{BB962C8B-B14F-4D97-AF65-F5344CB8AC3E}">
        <p14:creationId xmlns:p14="http://schemas.microsoft.com/office/powerpoint/2010/main" val="20853775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The Law of Detachment</a:t>
            </a:r>
          </a:p>
        </p:txBody>
      </p:sp>
      <p:sp>
        <p:nvSpPr>
          <p:cNvPr id="6" name="Content Placeholder 2">
            <a:extLst>
              <a:ext uri="{FF2B5EF4-FFF2-40B4-BE49-F238E27FC236}">
                <a16:creationId xmlns:a16="http://schemas.microsoft.com/office/drawing/2014/main" id="{00D7D69B-D874-4A47-92F8-CB312BD3244B}"/>
              </a:ext>
            </a:extLst>
          </p:cNvPr>
          <p:cNvSpPr txBox="1">
            <a:spLocks/>
          </p:cNvSpPr>
          <p:nvPr/>
        </p:nvSpPr>
        <p:spPr>
          <a:xfrm>
            <a:off x="459872" y="1619075"/>
            <a:ext cx="10774186" cy="3917202"/>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b. Given: If a figure is a square, then it is a polygon.</a:t>
            </a:r>
            <a:br>
              <a:rPr lang="en-US" sz="2800" b="1" dirty="0">
                <a:solidFill>
                  <a:schemeClr val="tx1"/>
                </a:solidFill>
              </a:rPr>
            </a:br>
            <a:r>
              <a:rPr lang="en-US" sz="2800" b="1" dirty="0">
                <a:solidFill>
                  <a:schemeClr val="tx1"/>
                </a:solidFill>
              </a:rPr>
              <a:t>                Figure A is a polygon. </a:t>
            </a:r>
          </a:p>
          <a:p>
            <a:pPr marL="396875" indent="-396875"/>
            <a:r>
              <a:rPr lang="en-US" sz="2800" b="1" dirty="0">
                <a:solidFill>
                  <a:schemeClr val="tx1"/>
                </a:solidFill>
              </a:rPr>
              <a:t>	Conclusion: Figure </a:t>
            </a:r>
            <a:r>
              <a:rPr lang="en-US" sz="2800" b="1" i="1" dirty="0">
                <a:solidFill>
                  <a:schemeClr val="tx1"/>
                </a:solidFill>
              </a:rPr>
              <a:t>A </a:t>
            </a:r>
            <a:r>
              <a:rPr lang="en-US" sz="2800" b="1" dirty="0">
                <a:solidFill>
                  <a:schemeClr val="tx1"/>
                </a:solidFill>
              </a:rPr>
              <a:t>is a square.</a:t>
            </a:r>
          </a:p>
          <a:p>
            <a:pPr marL="396875" indent="-396875"/>
            <a:r>
              <a:rPr lang="en-US" sz="2800" b="1" dirty="0">
                <a:solidFill>
                  <a:schemeClr val="tx1"/>
                </a:solidFill>
              </a:rPr>
              <a:t>	Step 1   Identify the hypothesis and conclusion.</a:t>
            </a:r>
          </a:p>
          <a:p>
            <a:pPr marL="396875" indent="-396875"/>
            <a:r>
              <a:rPr lang="en-US" sz="2800" b="1" i="1" dirty="0">
                <a:solidFill>
                  <a:srgbClr val="B96D00"/>
                </a:solidFill>
              </a:rPr>
              <a:t>	</a:t>
            </a:r>
            <a:r>
              <a:rPr lang="en-US" sz="2800" i="1" dirty="0">
                <a:solidFill>
                  <a:srgbClr val="DC8013"/>
                </a:solidFill>
              </a:rPr>
              <a:t>p</a:t>
            </a:r>
            <a:r>
              <a:rPr lang="en-US" sz="2800" dirty="0">
                <a:solidFill>
                  <a:srgbClr val="DC8013"/>
                </a:solidFill>
              </a:rPr>
              <a:t>: A figure is a square.</a:t>
            </a:r>
          </a:p>
          <a:p>
            <a:pPr marL="396875" indent="-396875"/>
            <a:r>
              <a:rPr lang="en-US" sz="2800" i="1" dirty="0">
                <a:solidFill>
                  <a:srgbClr val="179E4E"/>
                </a:solidFill>
              </a:rPr>
              <a:t>	q</a:t>
            </a:r>
            <a:r>
              <a:rPr lang="en-US" sz="2800" dirty="0">
                <a:solidFill>
                  <a:srgbClr val="179E4E"/>
                </a:solidFill>
              </a:rPr>
              <a:t>: It is a polygon.</a:t>
            </a:r>
          </a:p>
        </p:txBody>
      </p:sp>
    </p:spTree>
    <p:extLst>
      <p:ext uri="{BB962C8B-B14F-4D97-AF65-F5344CB8AC3E}">
        <p14:creationId xmlns:p14="http://schemas.microsoft.com/office/powerpoint/2010/main" val="40178904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The Law of Detachment</a:t>
            </a:r>
          </a:p>
        </p:txBody>
      </p:sp>
      <p:sp>
        <p:nvSpPr>
          <p:cNvPr id="6" name="Content Placeholder 2">
            <a:extLst>
              <a:ext uri="{FF2B5EF4-FFF2-40B4-BE49-F238E27FC236}">
                <a16:creationId xmlns:a16="http://schemas.microsoft.com/office/drawing/2014/main" id="{00D7D69B-D874-4A47-92F8-CB312BD3244B}"/>
              </a:ext>
            </a:extLst>
          </p:cNvPr>
          <p:cNvSpPr txBox="1">
            <a:spLocks/>
          </p:cNvSpPr>
          <p:nvPr/>
        </p:nvSpPr>
        <p:spPr>
          <a:xfrm>
            <a:off x="459872" y="1619075"/>
            <a:ext cx="10064041" cy="3917202"/>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6875" indent="-396875"/>
            <a:r>
              <a:rPr lang="en-US" sz="2800" b="1" dirty="0">
                <a:solidFill>
                  <a:schemeClr val="tx1"/>
                </a:solidFill>
              </a:rPr>
              <a:t>Step 2   Analyze the conclusion.</a:t>
            </a:r>
          </a:p>
          <a:p>
            <a:pPr>
              <a:tabLst>
                <a:tab pos="396875" algn="l"/>
              </a:tabLst>
            </a:pPr>
            <a:r>
              <a:rPr lang="en-US" sz="2800" dirty="0"/>
              <a:t>The given statement </a:t>
            </a:r>
            <a:r>
              <a:rPr lang="en-US" sz="2800" i="1" dirty="0"/>
              <a:t>Figure A is a polygon </a:t>
            </a:r>
            <a:r>
              <a:rPr lang="en-US" sz="2800" dirty="0"/>
              <a:t>satisfies the conclusion </a:t>
            </a:r>
            <a:r>
              <a:rPr lang="en-US" sz="2800" i="1" dirty="0">
                <a:solidFill>
                  <a:srgbClr val="179E4E"/>
                </a:solidFill>
              </a:rPr>
              <a:t>q</a:t>
            </a:r>
            <a:r>
              <a:rPr lang="en-US" sz="2800" i="1" dirty="0"/>
              <a:t> </a:t>
            </a:r>
            <a:r>
              <a:rPr lang="en-US" sz="2800" dirty="0"/>
              <a:t>of a true conditional. However, knowing that a conditional statement and its conclusion are true does not make the hypothesis true. Figure </a:t>
            </a:r>
            <a:r>
              <a:rPr lang="en-US" sz="2800" i="1" dirty="0"/>
              <a:t>A </a:t>
            </a:r>
            <a:r>
              <a:rPr lang="en-US" sz="2800" dirty="0"/>
              <a:t>could</a:t>
            </a:r>
            <a:r>
              <a:rPr lang="en-US" sz="2400" b="1" dirty="0"/>
              <a:t> </a:t>
            </a:r>
            <a:r>
              <a:rPr lang="en-US" sz="2800" dirty="0"/>
              <a:t>be a triangle. The conclusion is </a:t>
            </a:r>
            <a:r>
              <a:rPr lang="en-US" sz="2800" i="1" dirty="0"/>
              <a:t>invalid</a:t>
            </a:r>
            <a:r>
              <a:rPr lang="en-US" sz="2800" dirty="0"/>
              <a:t>.</a:t>
            </a:r>
            <a:endParaRPr lang="en-US" sz="2800" dirty="0">
              <a:solidFill>
                <a:srgbClr val="00B050"/>
              </a:solidFill>
            </a:endParaRPr>
          </a:p>
        </p:txBody>
      </p:sp>
    </p:spTree>
    <p:extLst>
      <p:ext uri="{BB962C8B-B14F-4D97-AF65-F5344CB8AC3E}">
        <p14:creationId xmlns:p14="http://schemas.microsoft.com/office/powerpoint/2010/main" val="21577535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The Law of Detachment</a:t>
            </a:r>
          </a:p>
        </p:txBody>
      </p:sp>
      <p:sp>
        <p:nvSpPr>
          <p:cNvPr id="6" name="Content Placeholder 2">
            <a:extLst>
              <a:ext uri="{FF2B5EF4-FFF2-40B4-BE49-F238E27FC236}">
                <a16:creationId xmlns:a16="http://schemas.microsoft.com/office/drawing/2014/main" id="{00D7D69B-D874-4A47-92F8-CB312BD3244B}"/>
              </a:ext>
            </a:extLst>
          </p:cNvPr>
          <p:cNvSpPr txBox="1">
            <a:spLocks/>
          </p:cNvSpPr>
          <p:nvPr/>
        </p:nvSpPr>
        <p:spPr>
          <a:xfrm>
            <a:off x="459870" y="1704443"/>
            <a:ext cx="11590615" cy="5111517"/>
          </a:xfrm>
          <a:prstGeom prst="rect">
            <a:avLst/>
          </a:prstGeom>
        </p:spPr>
        <p:txBody>
          <a:bodyPr lIns="91440" tIns="45720" rIns="91440" bIns="45720" anchor="t">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Check</a:t>
            </a:r>
            <a:endParaRPr lang="en-US" sz="2800" dirty="0">
              <a:solidFill>
                <a:schemeClr val="tx1"/>
              </a:solidFill>
            </a:endParaRPr>
          </a:p>
          <a:p>
            <a:pPr>
              <a:spcBef>
                <a:spcPts val="600"/>
              </a:spcBef>
            </a:pPr>
            <a:r>
              <a:rPr lang="en-US" sz="2800" dirty="0"/>
              <a:t>Determine whether the conclusion is valid based on the given information. Select the correct answer and justification.</a:t>
            </a:r>
            <a:endParaRPr lang="en-US" sz="2800" dirty="0">
              <a:cs typeface="Arial"/>
            </a:endParaRPr>
          </a:p>
        </p:txBody>
      </p:sp>
    </p:spTree>
    <p:extLst>
      <p:ext uri="{BB962C8B-B14F-4D97-AF65-F5344CB8AC3E}">
        <p14:creationId xmlns:p14="http://schemas.microsoft.com/office/powerpoint/2010/main" val="18487378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The Law of Detachment</a:t>
            </a:r>
          </a:p>
        </p:txBody>
      </p:sp>
      <p:sp>
        <p:nvSpPr>
          <p:cNvPr id="6" name="Content Placeholder 2">
            <a:extLst>
              <a:ext uri="{FF2B5EF4-FFF2-40B4-BE49-F238E27FC236}">
                <a16:creationId xmlns:a16="http://schemas.microsoft.com/office/drawing/2014/main" id="{00D7D69B-D874-4A47-92F8-CB312BD3244B}"/>
              </a:ext>
            </a:extLst>
          </p:cNvPr>
          <p:cNvSpPr txBox="1">
            <a:spLocks/>
          </p:cNvSpPr>
          <p:nvPr/>
        </p:nvSpPr>
        <p:spPr>
          <a:xfrm>
            <a:off x="459870" y="1704443"/>
            <a:ext cx="11590615" cy="5111517"/>
          </a:xfrm>
          <a:prstGeom prst="rect">
            <a:avLst/>
          </a:prstGeom>
        </p:spPr>
        <p:txBody>
          <a:bodyPr lIns="91440" tIns="45720" rIns="91440" bIns="45720" anchor="t">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600"/>
              </a:spcBef>
              <a:buFont typeface="Arial" panose="020B0604020202020204" pitchFamily="34" charset="0"/>
              <a:buAutoNum type="alphaLcPeriod"/>
            </a:pPr>
            <a:r>
              <a:rPr lang="en-US" sz="2800" b="1" dirty="0">
                <a:solidFill>
                  <a:schemeClr val="tx1"/>
                </a:solidFill>
              </a:rPr>
              <a:t>Given: </a:t>
            </a:r>
            <a:r>
              <a:rPr lang="en-US" sz="2800" dirty="0"/>
              <a:t>If three points are noncollinear, then they determine a plane.</a:t>
            </a:r>
            <a:br>
              <a:rPr lang="en-US" sz="2800" dirty="0"/>
            </a:br>
            <a:r>
              <a:rPr lang="en-US" sz="2800" dirty="0"/>
              <a:t>            Points </a:t>
            </a:r>
            <a:r>
              <a:rPr lang="en-US" sz="2800" i="1" dirty="0"/>
              <a:t>A</a:t>
            </a:r>
            <a:r>
              <a:rPr lang="en-US" sz="2800" dirty="0"/>
              <a:t>, </a:t>
            </a:r>
            <a:r>
              <a:rPr lang="en-US" sz="2800" i="1" dirty="0"/>
              <a:t>B</a:t>
            </a:r>
            <a:r>
              <a:rPr lang="en-US" sz="2800" dirty="0"/>
              <a:t>, and </a:t>
            </a:r>
            <a:r>
              <a:rPr lang="en-US" sz="2800" i="1" dirty="0"/>
              <a:t>C </a:t>
            </a:r>
            <a:r>
              <a:rPr lang="en-US" sz="2800" dirty="0"/>
              <a:t>lie in plane </a:t>
            </a:r>
            <a:r>
              <a:rPr lang="en-US" sz="2800" i="1" dirty="0">
                <a:effectLst/>
                <a:ea typeface="Calibri" panose="020F0502020204030204" pitchFamily="34" charset="0"/>
                <a:cs typeface="Cambria Math" panose="02040503050406030204" pitchFamily="18" charset="0"/>
              </a:rPr>
              <a:t>G</a:t>
            </a:r>
            <a:r>
              <a:rPr lang="en-US" sz="2800" dirty="0"/>
              <a:t>. </a:t>
            </a:r>
            <a:endParaRPr lang="en-US" sz="2800" dirty="0">
              <a:cs typeface="Arial"/>
            </a:endParaRPr>
          </a:p>
          <a:p>
            <a:pPr>
              <a:spcBef>
                <a:spcPts val="600"/>
              </a:spcBef>
            </a:pPr>
            <a:r>
              <a:rPr lang="en-US" sz="2800" b="1" dirty="0"/>
              <a:t>     </a:t>
            </a:r>
            <a:r>
              <a:rPr lang="en-US" sz="2800" b="1" dirty="0">
                <a:solidFill>
                  <a:schemeClr val="tx1"/>
                </a:solidFill>
              </a:rPr>
              <a:t>Conclusion:</a:t>
            </a:r>
            <a:r>
              <a:rPr lang="en-US" sz="2800" b="1" dirty="0"/>
              <a:t> </a:t>
            </a:r>
            <a:r>
              <a:rPr lang="en-US" sz="2800" dirty="0"/>
              <a:t>Points </a:t>
            </a:r>
            <a:r>
              <a:rPr lang="en-US" sz="2800" i="1" dirty="0"/>
              <a:t>A</a:t>
            </a:r>
            <a:r>
              <a:rPr lang="en-US" sz="2800" dirty="0"/>
              <a:t>, </a:t>
            </a:r>
            <a:r>
              <a:rPr lang="en-US" sz="2800" i="1" dirty="0"/>
              <a:t>B</a:t>
            </a:r>
            <a:r>
              <a:rPr lang="en-US" sz="2800" dirty="0"/>
              <a:t>, and </a:t>
            </a:r>
            <a:r>
              <a:rPr lang="en-US" sz="2800" i="1" dirty="0"/>
              <a:t>C </a:t>
            </a:r>
            <a:r>
              <a:rPr lang="en-US" sz="2800" dirty="0"/>
              <a:t>are noncollinear. </a:t>
            </a:r>
            <a:endParaRPr lang="en-US" sz="2800" dirty="0">
              <a:solidFill>
                <a:srgbClr val="FF0000"/>
              </a:solidFill>
              <a:cs typeface="Arial"/>
            </a:endParaRPr>
          </a:p>
          <a:p>
            <a:pPr marL="457200">
              <a:spcBef>
                <a:spcPts val="600"/>
              </a:spcBef>
            </a:pPr>
            <a:r>
              <a:rPr lang="en-US" sz="2800" dirty="0"/>
              <a:t>A. Valid; points </a:t>
            </a:r>
            <a:r>
              <a:rPr lang="en-US" sz="2800" i="1" dirty="0"/>
              <a:t>A</a:t>
            </a:r>
            <a:r>
              <a:rPr lang="en-US" sz="2800" dirty="0"/>
              <a:t>, </a:t>
            </a:r>
            <a:r>
              <a:rPr lang="en-US" sz="2800" i="1" dirty="0"/>
              <a:t>B</a:t>
            </a:r>
            <a:r>
              <a:rPr lang="en-US" sz="2800" dirty="0"/>
              <a:t>, and </a:t>
            </a:r>
            <a:r>
              <a:rPr lang="en-US" sz="2800" i="1" dirty="0"/>
              <a:t>C </a:t>
            </a:r>
            <a:r>
              <a:rPr lang="en-US" sz="2800" dirty="0"/>
              <a:t>determine plane </a:t>
            </a:r>
            <a:r>
              <a:rPr lang="en-US" sz="2800" i="1" dirty="0">
                <a:ea typeface="Calibri" panose="020F0502020204030204" pitchFamily="34" charset="0"/>
                <a:cs typeface="Cambria Math" panose="02040503050406030204" pitchFamily="18" charset="0"/>
              </a:rPr>
              <a:t>G</a:t>
            </a:r>
            <a:r>
              <a:rPr lang="en-US" sz="2800" dirty="0"/>
              <a:t>. Therefore, they are noncollinear. </a:t>
            </a:r>
            <a:endParaRPr lang="en-US" sz="2800" dirty="0">
              <a:cs typeface="Arial"/>
            </a:endParaRPr>
          </a:p>
          <a:p>
            <a:pPr marL="457200">
              <a:spcBef>
                <a:spcPts val="600"/>
              </a:spcBef>
            </a:pPr>
            <a:r>
              <a:rPr lang="en-US" sz="2800" dirty="0"/>
              <a:t>B. Valid; because points </a:t>
            </a:r>
            <a:r>
              <a:rPr lang="en-US" sz="2800" i="1" dirty="0"/>
              <a:t>A</a:t>
            </a:r>
            <a:r>
              <a:rPr lang="en-US" sz="2800" dirty="0"/>
              <a:t>, </a:t>
            </a:r>
            <a:r>
              <a:rPr lang="en-US" sz="2800" i="1" dirty="0"/>
              <a:t>B</a:t>
            </a:r>
            <a:r>
              <a:rPr lang="en-US" sz="2800" dirty="0"/>
              <a:t>, and </a:t>
            </a:r>
            <a:r>
              <a:rPr lang="en-US" sz="2800" i="1" dirty="0"/>
              <a:t>C </a:t>
            </a:r>
            <a:r>
              <a:rPr lang="en-US" sz="2800" dirty="0"/>
              <a:t>are noncollinear, they determine plane </a:t>
            </a:r>
            <a:r>
              <a:rPr lang="en-US" sz="2800" i="1" dirty="0">
                <a:ea typeface="Calibri" panose="020F0502020204030204" pitchFamily="34" charset="0"/>
                <a:cs typeface="Cambria Math" panose="02040503050406030204" pitchFamily="18" charset="0"/>
              </a:rPr>
              <a:t>G</a:t>
            </a:r>
            <a:r>
              <a:rPr lang="en-US" sz="2800" dirty="0"/>
              <a:t>.</a:t>
            </a:r>
            <a:endParaRPr lang="en-US" sz="2800" dirty="0">
              <a:cs typeface="Arial"/>
            </a:endParaRPr>
          </a:p>
          <a:p>
            <a:pPr marL="457200">
              <a:spcBef>
                <a:spcPts val="600"/>
              </a:spcBef>
            </a:pPr>
            <a:r>
              <a:rPr lang="en-US" sz="2800" dirty="0"/>
              <a:t>C. Invalid; points </a:t>
            </a:r>
            <a:r>
              <a:rPr lang="en-US" sz="2800" i="1" dirty="0"/>
              <a:t>A</a:t>
            </a:r>
            <a:r>
              <a:rPr lang="en-US" sz="2800" dirty="0"/>
              <a:t>, </a:t>
            </a:r>
            <a:r>
              <a:rPr lang="en-US" sz="2800" i="1" dirty="0"/>
              <a:t>B</a:t>
            </a:r>
            <a:r>
              <a:rPr lang="en-US" sz="2800" dirty="0"/>
              <a:t>, and </a:t>
            </a:r>
            <a:r>
              <a:rPr lang="en-US" sz="2800" i="1" dirty="0"/>
              <a:t>C </a:t>
            </a:r>
            <a:r>
              <a:rPr lang="en-US" sz="2800" dirty="0"/>
              <a:t>determine plane </a:t>
            </a:r>
            <a:r>
              <a:rPr lang="en-US" sz="2800" i="1" dirty="0">
                <a:ea typeface="Calibri" panose="020F0502020204030204" pitchFamily="34" charset="0"/>
                <a:cs typeface="Cambria Math" panose="02040503050406030204" pitchFamily="18" charset="0"/>
              </a:rPr>
              <a:t>G</a:t>
            </a:r>
            <a:r>
              <a:rPr lang="en-US" sz="2800" dirty="0"/>
              <a:t>. Therefore, they are </a:t>
            </a:r>
            <a:br>
              <a:rPr lang="en-US" sz="2800" dirty="0"/>
            </a:br>
            <a:r>
              <a:rPr lang="en-US" sz="2800" dirty="0"/>
              <a:t>     noncollinear. </a:t>
            </a:r>
            <a:endParaRPr lang="en-US" sz="2800" dirty="0">
              <a:cs typeface="Arial"/>
            </a:endParaRPr>
          </a:p>
          <a:p>
            <a:pPr marL="457200">
              <a:spcBef>
                <a:spcPts val="600"/>
              </a:spcBef>
            </a:pPr>
            <a:r>
              <a:rPr lang="en-US" sz="2800" dirty="0"/>
              <a:t>D. Invalid; points </a:t>
            </a:r>
            <a:r>
              <a:rPr lang="en-US" sz="2800" i="1" dirty="0"/>
              <a:t>A</a:t>
            </a:r>
            <a:r>
              <a:rPr lang="en-US" sz="2800" dirty="0"/>
              <a:t>, </a:t>
            </a:r>
            <a:r>
              <a:rPr lang="en-US" sz="2800" i="1" dirty="0"/>
              <a:t>B</a:t>
            </a:r>
            <a:r>
              <a:rPr lang="en-US" sz="2800" dirty="0"/>
              <a:t>, and </a:t>
            </a:r>
            <a:r>
              <a:rPr lang="en-US" sz="2800" i="1" dirty="0"/>
              <a:t>C </a:t>
            </a:r>
            <a:r>
              <a:rPr lang="en-US" sz="2800" dirty="0"/>
              <a:t>can be collinear and lie in plane </a:t>
            </a:r>
            <a:r>
              <a:rPr lang="en-US" sz="2800" i="1" dirty="0">
                <a:ea typeface="Calibri" panose="020F0502020204030204" pitchFamily="34" charset="0"/>
                <a:cs typeface="Cambria Math" panose="02040503050406030204" pitchFamily="18" charset="0"/>
              </a:rPr>
              <a:t>G</a:t>
            </a:r>
            <a:r>
              <a:rPr lang="en-US" sz="2800" dirty="0"/>
              <a:t>.</a:t>
            </a:r>
            <a:endParaRPr lang="en-US" sz="2800" dirty="0">
              <a:cs typeface="Arial"/>
            </a:endParaRPr>
          </a:p>
        </p:txBody>
      </p:sp>
    </p:spTree>
    <p:extLst>
      <p:ext uri="{BB962C8B-B14F-4D97-AF65-F5344CB8AC3E}">
        <p14:creationId xmlns:p14="http://schemas.microsoft.com/office/powerpoint/2010/main" val="3377842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The Law of Detachment</a:t>
            </a:r>
          </a:p>
        </p:txBody>
      </p:sp>
      <p:sp>
        <p:nvSpPr>
          <p:cNvPr id="6" name="Content Placeholder 2">
            <a:extLst>
              <a:ext uri="{FF2B5EF4-FFF2-40B4-BE49-F238E27FC236}">
                <a16:creationId xmlns:a16="http://schemas.microsoft.com/office/drawing/2014/main" id="{00D7D69B-D874-4A47-92F8-CB312BD3244B}"/>
              </a:ext>
            </a:extLst>
          </p:cNvPr>
          <p:cNvSpPr txBox="1">
            <a:spLocks/>
          </p:cNvSpPr>
          <p:nvPr/>
        </p:nvSpPr>
        <p:spPr>
          <a:xfrm>
            <a:off x="459870" y="1955831"/>
            <a:ext cx="11496604" cy="4472129"/>
          </a:xfrm>
          <a:prstGeom prst="rect">
            <a:avLst/>
          </a:prstGeom>
        </p:spPr>
        <p:txBody>
          <a:bodyPr lIns="91440" tIns="45720" rIns="91440" bIns="45720" anchor="t">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600"/>
              </a:spcBef>
              <a:buFont typeface="+mj-lt"/>
              <a:buAutoNum type="alphaLcPeriod" startAt="2"/>
            </a:pPr>
            <a:r>
              <a:rPr lang="en-US" sz="2800" b="1" dirty="0">
                <a:solidFill>
                  <a:schemeClr val="tx1"/>
                </a:solidFill>
              </a:rPr>
              <a:t>Given: </a:t>
            </a:r>
            <a:r>
              <a:rPr lang="en-US" sz="2800" dirty="0"/>
              <a:t>If Dakota goes to the video game store, then he will buy a new game. </a:t>
            </a:r>
            <a:br>
              <a:rPr lang="en-US" sz="2800" dirty="0"/>
            </a:br>
            <a:r>
              <a:rPr lang="en-US" sz="2800" dirty="0"/>
              <a:t>             Dakota went to the video game store this afternoon. </a:t>
            </a:r>
            <a:endParaRPr lang="en-US" sz="2800" dirty="0">
              <a:cs typeface="Arial"/>
            </a:endParaRPr>
          </a:p>
          <a:p>
            <a:pPr>
              <a:spcBef>
                <a:spcPts val="600"/>
              </a:spcBef>
            </a:pPr>
            <a:r>
              <a:rPr lang="en-US" sz="2800" b="1" dirty="0">
                <a:solidFill>
                  <a:schemeClr val="tx1"/>
                </a:solidFill>
              </a:rPr>
              <a:t>     Conclusion: </a:t>
            </a:r>
            <a:r>
              <a:rPr lang="en-US" sz="2800" dirty="0"/>
              <a:t>Dakota bought a new game.  </a:t>
            </a:r>
          </a:p>
          <a:p>
            <a:pPr marL="971550" indent="-514350">
              <a:spcBef>
                <a:spcPts val="600"/>
              </a:spcBef>
              <a:buAutoNum type="alphaUcPeriod"/>
            </a:pPr>
            <a:r>
              <a:rPr lang="en-US" sz="2800" dirty="0"/>
              <a:t>Invalid; because the statement </a:t>
            </a:r>
            <a:r>
              <a:rPr lang="en-US" sz="2800" i="1" dirty="0"/>
              <a:t>Dakota bought a new game </a:t>
            </a:r>
            <a:r>
              <a:rPr lang="en-US" sz="2800" dirty="0"/>
              <a:t>does not satisfy the hypothesis of the conditional statement, the conclusion is not true. </a:t>
            </a:r>
          </a:p>
          <a:p>
            <a:pPr marL="971550" indent="-514350">
              <a:spcBef>
                <a:spcPts val="600"/>
              </a:spcBef>
              <a:buAutoNum type="alphaUcPeriod"/>
            </a:pPr>
            <a:r>
              <a:rPr lang="en-US" sz="2800" dirty="0"/>
              <a:t>Valid; because the statement </a:t>
            </a:r>
            <a:r>
              <a:rPr lang="en-US" sz="2800" i="1" dirty="0"/>
              <a:t>Dakota went to the video game store this afternoon </a:t>
            </a:r>
            <a:r>
              <a:rPr lang="en-US" sz="2800" dirty="0"/>
              <a:t>satisfies the conclusion of the conditional statement, the hypothesis of the conditional is true. </a:t>
            </a:r>
          </a:p>
          <a:p>
            <a:pPr marL="971550" indent="-514350">
              <a:spcBef>
                <a:spcPts val="600"/>
              </a:spcBef>
              <a:buAutoNum type="alphaUcPeriod"/>
            </a:pPr>
            <a:endParaRPr lang="en-US" sz="2800" dirty="0"/>
          </a:p>
        </p:txBody>
      </p:sp>
    </p:spTree>
    <p:extLst>
      <p:ext uri="{BB962C8B-B14F-4D97-AF65-F5344CB8AC3E}">
        <p14:creationId xmlns:p14="http://schemas.microsoft.com/office/powerpoint/2010/main" val="32044039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The Law of Detachment</a:t>
            </a:r>
          </a:p>
        </p:txBody>
      </p:sp>
      <p:sp>
        <p:nvSpPr>
          <p:cNvPr id="6" name="Content Placeholder 2">
            <a:extLst>
              <a:ext uri="{FF2B5EF4-FFF2-40B4-BE49-F238E27FC236}">
                <a16:creationId xmlns:a16="http://schemas.microsoft.com/office/drawing/2014/main" id="{00D7D69B-D874-4A47-92F8-CB312BD3244B}"/>
              </a:ext>
            </a:extLst>
          </p:cNvPr>
          <p:cNvSpPr txBox="1">
            <a:spLocks/>
          </p:cNvSpPr>
          <p:nvPr/>
        </p:nvSpPr>
        <p:spPr>
          <a:xfrm>
            <a:off x="459870" y="1928387"/>
            <a:ext cx="11496604" cy="4747933"/>
          </a:xfrm>
          <a:prstGeom prst="rect">
            <a:avLst/>
          </a:prstGeom>
        </p:spPr>
        <p:txBody>
          <a:bodyPr lIns="91440" tIns="45720" rIns="91440" bIns="45720" anchor="t">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600"/>
              </a:spcBef>
              <a:buFont typeface="+mj-lt"/>
              <a:buAutoNum type="alphaLcPeriod" startAt="2"/>
            </a:pPr>
            <a:r>
              <a:rPr lang="en-US" sz="2800" b="1" dirty="0">
                <a:solidFill>
                  <a:schemeClr val="tx1"/>
                </a:solidFill>
              </a:rPr>
              <a:t>Given: </a:t>
            </a:r>
            <a:r>
              <a:rPr lang="en-US" sz="2800" dirty="0"/>
              <a:t>If Dakota goes to the video game store, then he will buy a new game. </a:t>
            </a:r>
            <a:br>
              <a:rPr lang="en-US" sz="2800" dirty="0"/>
            </a:br>
            <a:r>
              <a:rPr lang="en-US" sz="2800" dirty="0"/>
              <a:t>             Dakota went to the video game store this afternoon. </a:t>
            </a:r>
            <a:endParaRPr lang="en-US" sz="2800" dirty="0">
              <a:cs typeface="Arial"/>
            </a:endParaRPr>
          </a:p>
          <a:p>
            <a:pPr>
              <a:spcBef>
                <a:spcPts val="600"/>
              </a:spcBef>
            </a:pPr>
            <a:r>
              <a:rPr lang="en-US" sz="2800" b="1" dirty="0">
                <a:solidFill>
                  <a:schemeClr val="tx1"/>
                </a:solidFill>
              </a:rPr>
              <a:t>     Conclusion: </a:t>
            </a:r>
            <a:r>
              <a:rPr lang="en-US" sz="2800" dirty="0"/>
              <a:t>Dakota bought a new game.  </a:t>
            </a:r>
          </a:p>
          <a:p>
            <a:pPr marL="914400" indent="-457200">
              <a:spcBef>
                <a:spcPts val="600"/>
              </a:spcBef>
            </a:pPr>
            <a:r>
              <a:rPr lang="en-US" sz="2800" dirty="0"/>
              <a:t>C.  Valid; because the statement </a:t>
            </a:r>
            <a:r>
              <a:rPr lang="en-US" sz="2800" i="1" dirty="0"/>
              <a:t>Dakota went to the video game store this afternoon </a:t>
            </a:r>
            <a:r>
              <a:rPr lang="en-US" sz="2800" dirty="0"/>
              <a:t>satisfies the hypothesis of the conditional statement, the conclusion is true. </a:t>
            </a:r>
          </a:p>
          <a:p>
            <a:pPr marL="914400" indent="-457200">
              <a:spcBef>
                <a:spcPts val="600"/>
              </a:spcBef>
            </a:pPr>
            <a:r>
              <a:rPr lang="en-US" sz="2800" dirty="0"/>
              <a:t>D.  Invalid; because the statement </a:t>
            </a:r>
            <a:r>
              <a:rPr lang="en-US" sz="2800" i="1" dirty="0"/>
              <a:t>Dakota went to the video game store this afternoon </a:t>
            </a:r>
            <a:r>
              <a:rPr lang="en-US" sz="2800" dirty="0"/>
              <a:t>satisfies only the hypothesis, the conclusion is not true.</a:t>
            </a:r>
          </a:p>
        </p:txBody>
      </p:sp>
    </p:spTree>
    <p:extLst>
      <p:ext uri="{BB962C8B-B14F-4D97-AF65-F5344CB8AC3E}">
        <p14:creationId xmlns:p14="http://schemas.microsoft.com/office/powerpoint/2010/main" val="3332755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64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2</a:t>
            </a:r>
            <a:endParaRPr lang="en-US" sz="2800" dirty="0">
              <a:solidFill>
                <a:srgbClr val="33175A"/>
              </a:solidFill>
            </a:endParaRPr>
          </a:p>
          <a:p>
            <a:r>
              <a:rPr lang="en-US" sz="2800" b="0" dirty="0">
                <a:solidFill>
                  <a:schemeClr val="tx1"/>
                </a:solidFill>
              </a:rPr>
              <a:t>Algebraic Conjectures</a:t>
            </a:r>
          </a:p>
        </p:txBody>
      </p:sp>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8" y="1774225"/>
            <a:ext cx="9308420" cy="396735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Make a conjecture about the sum of the squares of two consecutive natural numbers. List or draw some examples that support your conjecture.</a:t>
            </a:r>
            <a:endParaRPr lang="en-US" sz="2800" b="1" i="0" u="none" strike="noStrike" baseline="0" dirty="0">
              <a:solidFill>
                <a:schemeClr val="tx1"/>
              </a:solidFill>
            </a:endParaRPr>
          </a:p>
        </p:txBody>
      </p:sp>
    </p:spTree>
    <p:extLst>
      <p:ext uri="{BB962C8B-B14F-4D97-AF65-F5344CB8AC3E}">
        <p14:creationId xmlns:p14="http://schemas.microsoft.com/office/powerpoint/2010/main" val="22629669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The Law of Detachment</a:t>
            </a:r>
          </a:p>
        </p:txBody>
      </p:sp>
      <p:sp>
        <p:nvSpPr>
          <p:cNvPr id="6" name="Content Placeholder 2">
            <a:extLst>
              <a:ext uri="{FF2B5EF4-FFF2-40B4-BE49-F238E27FC236}">
                <a16:creationId xmlns:a16="http://schemas.microsoft.com/office/drawing/2014/main" id="{00D7D69B-D874-4A47-92F8-CB312BD3244B}"/>
              </a:ext>
            </a:extLst>
          </p:cNvPr>
          <p:cNvSpPr txBox="1">
            <a:spLocks/>
          </p:cNvSpPr>
          <p:nvPr/>
        </p:nvSpPr>
        <p:spPr>
          <a:xfrm>
            <a:off x="459870" y="1704443"/>
            <a:ext cx="11590615" cy="5111517"/>
          </a:xfrm>
          <a:prstGeom prst="rect">
            <a:avLst/>
          </a:prstGeom>
        </p:spPr>
        <p:txBody>
          <a:bodyPr lIns="91440" tIns="45720" rIns="91440" bIns="45720" anchor="t">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600"/>
              </a:spcBef>
              <a:buFont typeface="Arial" panose="020B0604020202020204" pitchFamily="34" charset="0"/>
              <a:buAutoNum type="alphaLcPeriod"/>
            </a:pPr>
            <a:r>
              <a:rPr lang="en-US" sz="2800" b="1" dirty="0">
                <a:solidFill>
                  <a:schemeClr val="tx1"/>
                </a:solidFill>
              </a:rPr>
              <a:t>Given: </a:t>
            </a:r>
            <a:r>
              <a:rPr lang="en-US" sz="2800" dirty="0"/>
              <a:t>If three points are noncollinear, then they determine a plane.</a:t>
            </a:r>
            <a:br>
              <a:rPr lang="en-US" sz="2800" dirty="0"/>
            </a:br>
            <a:r>
              <a:rPr lang="en-US" sz="2800" dirty="0"/>
              <a:t>            Points </a:t>
            </a:r>
            <a:r>
              <a:rPr lang="en-US" sz="2800" i="1" dirty="0"/>
              <a:t>A</a:t>
            </a:r>
            <a:r>
              <a:rPr lang="en-US" sz="2800" dirty="0"/>
              <a:t>, </a:t>
            </a:r>
            <a:r>
              <a:rPr lang="en-US" sz="2800" i="1" dirty="0"/>
              <a:t>B</a:t>
            </a:r>
            <a:r>
              <a:rPr lang="en-US" sz="2800" dirty="0"/>
              <a:t>, and </a:t>
            </a:r>
            <a:r>
              <a:rPr lang="en-US" sz="2800" i="1" dirty="0"/>
              <a:t>C </a:t>
            </a:r>
            <a:r>
              <a:rPr lang="en-US" sz="2800" dirty="0"/>
              <a:t>lie in plane </a:t>
            </a:r>
            <a:r>
              <a:rPr lang="en-US" sz="2800" i="1" dirty="0">
                <a:effectLst/>
                <a:ea typeface="Calibri" panose="020F0502020204030204" pitchFamily="34" charset="0"/>
                <a:cs typeface="Cambria Math" panose="02040503050406030204" pitchFamily="18" charset="0"/>
              </a:rPr>
              <a:t>G</a:t>
            </a:r>
            <a:r>
              <a:rPr lang="en-US" sz="2800" dirty="0"/>
              <a:t>. </a:t>
            </a:r>
            <a:endParaRPr lang="en-US" sz="2800" dirty="0">
              <a:cs typeface="Arial"/>
            </a:endParaRPr>
          </a:p>
          <a:p>
            <a:pPr>
              <a:spcBef>
                <a:spcPts val="600"/>
              </a:spcBef>
            </a:pPr>
            <a:r>
              <a:rPr lang="en-US" sz="2800" b="1" dirty="0"/>
              <a:t>     </a:t>
            </a:r>
            <a:r>
              <a:rPr lang="en-US" sz="2800" b="1" dirty="0">
                <a:solidFill>
                  <a:schemeClr val="tx1"/>
                </a:solidFill>
              </a:rPr>
              <a:t>Conclusion:</a:t>
            </a:r>
            <a:r>
              <a:rPr lang="en-US" sz="2800" b="1" dirty="0"/>
              <a:t> </a:t>
            </a:r>
            <a:r>
              <a:rPr lang="en-US" sz="2800" dirty="0"/>
              <a:t>Points </a:t>
            </a:r>
            <a:r>
              <a:rPr lang="en-US" sz="2800" i="1" dirty="0"/>
              <a:t>A</a:t>
            </a:r>
            <a:r>
              <a:rPr lang="en-US" sz="2800" dirty="0"/>
              <a:t>, </a:t>
            </a:r>
            <a:r>
              <a:rPr lang="en-US" sz="2800" i="1" dirty="0"/>
              <a:t>B</a:t>
            </a:r>
            <a:r>
              <a:rPr lang="en-US" sz="2800" dirty="0"/>
              <a:t>, and </a:t>
            </a:r>
            <a:r>
              <a:rPr lang="en-US" sz="2800" i="1" dirty="0"/>
              <a:t>C </a:t>
            </a:r>
            <a:r>
              <a:rPr lang="en-US" sz="2800" dirty="0"/>
              <a:t>are noncollinear. </a:t>
            </a:r>
            <a:endParaRPr lang="en-US" sz="2800" dirty="0">
              <a:solidFill>
                <a:srgbClr val="FF0000"/>
              </a:solidFill>
              <a:cs typeface="Arial"/>
            </a:endParaRPr>
          </a:p>
          <a:p>
            <a:pPr marL="457200">
              <a:spcBef>
                <a:spcPts val="600"/>
              </a:spcBef>
            </a:pPr>
            <a:r>
              <a:rPr lang="en-US" sz="2800" dirty="0"/>
              <a:t>A. Valid; points </a:t>
            </a:r>
            <a:r>
              <a:rPr lang="en-US" sz="2800" i="1" dirty="0"/>
              <a:t>A</a:t>
            </a:r>
            <a:r>
              <a:rPr lang="en-US" sz="2800" dirty="0"/>
              <a:t>, </a:t>
            </a:r>
            <a:r>
              <a:rPr lang="en-US" sz="2800" i="1" dirty="0"/>
              <a:t>B</a:t>
            </a:r>
            <a:r>
              <a:rPr lang="en-US" sz="2800" dirty="0"/>
              <a:t>, and </a:t>
            </a:r>
            <a:r>
              <a:rPr lang="en-US" sz="2800" i="1" dirty="0"/>
              <a:t>C </a:t>
            </a:r>
            <a:r>
              <a:rPr lang="en-US" sz="2800" dirty="0"/>
              <a:t>determine plane </a:t>
            </a:r>
            <a:r>
              <a:rPr lang="en-US" sz="2800" i="1" dirty="0">
                <a:ea typeface="Calibri" panose="020F0502020204030204" pitchFamily="34" charset="0"/>
                <a:cs typeface="Cambria Math" panose="02040503050406030204" pitchFamily="18" charset="0"/>
              </a:rPr>
              <a:t>G</a:t>
            </a:r>
            <a:r>
              <a:rPr lang="en-US" sz="2800" dirty="0"/>
              <a:t>. Therefore, they are noncollinear. </a:t>
            </a:r>
            <a:endParaRPr lang="en-US" sz="2800" dirty="0">
              <a:cs typeface="Arial"/>
            </a:endParaRPr>
          </a:p>
          <a:p>
            <a:pPr marL="457200">
              <a:spcBef>
                <a:spcPts val="600"/>
              </a:spcBef>
            </a:pPr>
            <a:r>
              <a:rPr lang="en-US" sz="2800" dirty="0"/>
              <a:t>B. Valid; because points </a:t>
            </a:r>
            <a:r>
              <a:rPr lang="en-US" sz="2800" i="1" dirty="0"/>
              <a:t>A</a:t>
            </a:r>
            <a:r>
              <a:rPr lang="en-US" sz="2800" dirty="0"/>
              <a:t>, </a:t>
            </a:r>
            <a:r>
              <a:rPr lang="en-US" sz="2800" i="1" dirty="0"/>
              <a:t>B</a:t>
            </a:r>
            <a:r>
              <a:rPr lang="en-US" sz="2800" dirty="0"/>
              <a:t>, and </a:t>
            </a:r>
            <a:r>
              <a:rPr lang="en-US" sz="2800" i="1" dirty="0"/>
              <a:t>C </a:t>
            </a:r>
            <a:r>
              <a:rPr lang="en-US" sz="2800" dirty="0"/>
              <a:t>are noncollinear, they determine plane </a:t>
            </a:r>
            <a:r>
              <a:rPr lang="en-US" sz="2800" i="1" dirty="0">
                <a:ea typeface="Calibri" panose="020F0502020204030204" pitchFamily="34" charset="0"/>
                <a:cs typeface="Cambria Math" panose="02040503050406030204" pitchFamily="18" charset="0"/>
              </a:rPr>
              <a:t>G</a:t>
            </a:r>
            <a:r>
              <a:rPr lang="en-US" sz="2800" dirty="0"/>
              <a:t>.</a:t>
            </a:r>
            <a:endParaRPr lang="en-US" sz="2800" dirty="0">
              <a:cs typeface="Arial"/>
            </a:endParaRPr>
          </a:p>
          <a:p>
            <a:pPr marL="457200">
              <a:spcBef>
                <a:spcPts val="600"/>
              </a:spcBef>
            </a:pPr>
            <a:r>
              <a:rPr lang="en-US" sz="2800" dirty="0"/>
              <a:t>C. Invalid; points </a:t>
            </a:r>
            <a:r>
              <a:rPr lang="en-US" sz="2800" i="1" dirty="0"/>
              <a:t>A</a:t>
            </a:r>
            <a:r>
              <a:rPr lang="en-US" sz="2800" dirty="0"/>
              <a:t>, </a:t>
            </a:r>
            <a:r>
              <a:rPr lang="en-US" sz="2800" i="1" dirty="0"/>
              <a:t>B</a:t>
            </a:r>
            <a:r>
              <a:rPr lang="en-US" sz="2800" dirty="0"/>
              <a:t>, and </a:t>
            </a:r>
            <a:r>
              <a:rPr lang="en-US" sz="2800" i="1" dirty="0"/>
              <a:t>C </a:t>
            </a:r>
            <a:r>
              <a:rPr lang="en-US" sz="2800" dirty="0"/>
              <a:t>determine plane </a:t>
            </a:r>
            <a:r>
              <a:rPr lang="en-US" sz="2800" i="1" dirty="0">
                <a:ea typeface="Calibri" panose="020F0502020204030204" pitchFamily="34" charset="0"/>
                <a:cs typeface="Cambria Math" panose="02040503050406030204" pitchFamily="18" charset="0"/>
              </a:rPr>
              <a:t>G</a:t>
            </a:r>
            <a:r>
              <a:rPr lang="en-US" sz="2800" dirty="0"/>
              <a:t>. Therefore, they are </a:t>
            </a:r>
            <a:br>
              <a:rPr lang="en-US" sz="2800" dirty="0"/>
            </a:br>
            <a:r>
              <a:rPr lang="en-US" sz="2800" dirty="0"/>
              <a:t>     noncollinear. </a:t>
            </a:r>
            <a:endParaRPr lang="en-US" sz="2800" dirty="0">
              <a:cs typeface="Arial"/>
            </a:endParaRPr>
          </a:p>
          <a:p>
            <a:pPr marL="457200">
              <a:spcBef>
                <a:spcPts val="600"/>
              </a:spcBef>
            </a:pPr>
            <a:r>
              <a:rPr lang="en-US" sz="2800" dirty="0"/>
              <a:t>D. Invalid; points </a:t>
            </a:r>
            <a:r>
              <a:rPr lang="en-US" sz="2800" i="1" dirty="0"/>
              <a:t>A</a:t>
            </a:r>
            <a:r>
              <a:rPr lang="en-US" sz="2800" dirty="0"/>
              <a:t>, </a:t>
            </a:r>
            <a:r>
              <a:rPr lang="en-US" sz="2800" i="1" dirty="0"/>
              <a:t>B</a:t>
            </a:r>
            <a:r>
              <a:rPr lang="en-US" sz="2800" dirty="0"/>
              <a:t>, and </a:t>
            </a:r>
            <a:r>
              <a:rPr lang="en-US" sz="2800" i="1" dirty="0"/>
              <a:t>C </a:t>
            </a:r>
            <a:r>
              <a:rPr lang="en-US" sz="2800" dirty="0"/>
              <a:t>can be collinear and lie in plane </a:t>
            </a:r>
            <a:r>
              <a:rPr lang="en-US" sz="2800" i="1" dirty="0">
                <a:ea typeface="Calibri" panose="020F0502020204030204" pitchFamily="34" charset="0"/>
                <a:cs typeface="Cambria Math" panose="02040503050406030204" pitchFamily="18" charset="0"/>
              </a:rPr>
              <a:t>G</a:t>
            </a:r>
            <a:r>
              <a:rPr lang="en-US" sz="2800" dirty="0"/>
              <a:t>.</a:t>
            </a:r>
            <a:endParaRPr lang="en-US" sz="2800" dirty="0">
              <a:cs typeface="Arial"/>
            </a:endParaRPr>
          </a:p>
        </p:txBody>
      </p:sp>
      <p:sp>
        <p:nvSpPr>
          <p:cNvPr id="2" name="Oval 1">
            <a:extLst>
              <a:ext uri="{FF2B5EF4-FFF2-40B4-BE49-F238E27FC236}">
                <a16:creationId xmlns:a16="http://schemas.microsoft.com/office/drawing/2014/main" id="{4334B134-3C73-FACA-2FB6-F81B6E966D13}"/>
              </a:ext>
            </a:extLst>
          </p:cNvPr>
          <p:cNvSpPr/>
          <p:nvPr/>
        </p:nvSpPr>
        <p:spPr>
          <a:xfrm>
            <a:off x="879120" y="5935133"/>
            <a:ext cx="498764" cy="4987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19864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The Law of Detachment</a:t>
            </a:r>
          </a:p>
        </p:txBody>
      </p:sp>
      <p:sp>
        <p:nvSpPr>
          <p:cNvPr id="6" name="Content Placeholder 2">
            <a:extLst>
              <a:ext uri="{FF2B5EF4-FFF2-40B4-BE49-F238E27FC236}">
                <a16:creationId xmlns:a16="http://schemas.microsoft.com/office/drawing/2014/main" id="{00D7D69B-D874-4A47-92F8-CB312BD3244B}"/>
              </a:ext>
            </a:extLst>
          </p:cNvPr>
          <p:cNvSpPr txBox="1">
            <a:spLocks/>
          </p:cNvSpPr>
          <p:nvPr/>
        </p:nvSpPr>
        <p:spPr>
          <a:xfrm>
            <a:off x="459870" y="1955831"/>
            <a:ext cx="11496604" cy="4472129"/>
          </a:xfrm>
          <a:prstGeom prst="rect">
            <a:avLst/>
          </a:prstGeom>
        </p:spPr>
        <p:txBody>
          <a:bodyPr lIns="91440" tIns="45720" rIns="91440" bIns="45720" anchor="t">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600"/>
              </a:spcBef>
              <a:buFont typeface="+mj-lt"/>
              <a:buAutoNum type="alphaLcPeriod" startAt="2"/>
            </a:pPr>
            <a:r>
              <a:rPr lang="en-US" sz="2800" b="1" dirty="0">
                <a:solidFill>
                  <a:schemeClr val="tx1"/>
                </a:solidFill>
              </a:rPr>
              <a:t>Given: </a:t>
            </a:r>
            <a:r>
              <a:rPr lang="en-US" sz="2800" dirty="0"/>
              <a:t>If Dakota goes to the video game store, then he will buy a new game. </a:t>
            </a:r>
            <a:br>
              <a:rPr lang="en-US" sz="2800" dirty="0"/>
            </a:br>
            <a:r>
              <a:rPr lang="en-US" sz="2800" dirty="0"/>
              <a:t>             Dakota went to the video game store this afternoon. </a:t>
            </a:r>
            <a:endParaRPr lang="en-US" sz="2800" dirty="0">
              <a:cs typeface="Arial"/>
            </a:endParaRPr>
          </a:p>
          <a:p>
            <a:pPr>
              <a:spcBef>
                <a:spcPts val="600"/>
              </a:spcBef>
            </a:pPr>
            <a:r>
              <a:rPr lang="en-US" sz="2800" b="1" dirty="0">
                <a:solidFill>
                  <a:schemeClr val="tx1"/>
                </a:solidFill>
              </a:rPr>
              <a:t>     Conclusion: </a:t>
            </a:r>
            <a:r>
              <a:rPr lang="en-US" sz="2800" dirty="0"/>
              <a:t>Dakota bought a new game.  </a:t>
            </a:r>
            <a:r>
              <a:rPr lang="en-US" sz="2800" dirty="0">
                <a:solidFill>
                  <a:srgbClr val="FF0000"/>
                </a:solidFill>
              </a:rPr>
              <a:t>C</a:t>
            </a:r>
            <a:r>
              <a:rPr lang="en-US" sz="2800" dirty="0"/>
              <a:t> </a:t>
            </a:r>
          </a:p>
          <a:p>
            <a:pPr marL="971550" indent="-514350">
              <a:spcBef>
                <a:spcPts val="600"/>
              </a:spcBef>
              <a:buAutoNum type="alphaUcPeriod"/>
            </a:pPr>
            <a:r>
              <a:rPr lang="en-US" sz="2800" dirty="0"/>
              <a:t>Invalid; because the statement </a:t>
            </a:r>
            <a:r>
              <a:rPr lang="en-US" sz="2800" i="1" dirty="0"/>
              <a:t>Dakota bought a new game </a:t>
            </a:r>
            <a:r>
              <a:rPr lang="en-US" sz="2800" dirty="0"/>
              <a:t>does not satisfy the hypothesis of the conditional statement, the conclusion is not true. </a:t>
            </a:r>
          </a:p>
          <a:p>
            <a:pPr marL="971550" indent="-514350">
              <a:spcBef>
                <a:spcPts val="600"/>
              </a:spcBef>
              <a:buAutoNum type="alphaUcPeriod"/>
            </a:pPr>
            <a:r>
              <a:rPr lang="en-US" sz="2800" dirty="0"/>
              <a:t>Valid; because the statement </a:t>
            </a:r>
            <a:r>
              <a:rPr lang="en-US" sz="2800" i="1" dirty="0"/>
              <a:t>Dakota went to the video game store this afternoon </a:t>
            </a:r>
            <a:r>
              <a:rPr lang="en-US" sz="2800" dirty="0"/>
              <a:t>satisfies the conclusion of the conditional statement, the hypothesis of the conditional is true. </a:t>
            </a:r>
          </a:p>
          <a:p>
            <a:pPr marL="971550" indent="-514350">
              <a:spcBef>
                <a:spcPts val="600"/>
              </a:spcBef>
              <a:buAutoNum type="alphaUcPeriod"/>
            </a:pPr>
            <a:endParaRPr lang="en-US" sz="2800" dirty="0"/>
          </a:p>
        </p:txBody>
      </p:sp>
    </p:spTree>
    <p:extLst>
      <p:ext uri="{BB962C8B-B14F-4D97-AF65-F5344CB8AC3E}">
        <p14:creationId xmlns:p14="http://schemas.microsoft.com/office/powerpoint/2010/main" val="40906492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The Law of Detachment</a:t>
            </a:r>
          </a:p>
        </p:txBody>
      </p:sp>
      <p:sp>
        <p:nvSpPr>
          <p:cNvPr id="6" name="Content Placeholder 2">
            <a:extLst>
              <a:ext uri="{FF2B5EF4-FFF2-40B4-BE49-F238E27FC236}">
                <a16:creationId xmlns:a16="http://schemas.microsoft.com/office/drawing/2014/main" id="{00D7D69B-D874-4A47-92F8-CB312BD3244B}"/>
              </a:ext>
            </a:extLst>
          </p:cNvPr>
          <p:cNvSpPr txBox="1">
            <a:spLocks/>
          </p:cNvSpPr>
          <p:nvPr/>
        </p:nvSpPr>
        <p:spPr>
          <a:xfrm>
            <a:off x="459870" y="1937441"/>
            <a:ext cx="11496604" cy="4738879"/>
          </a:xfrm>
          <a:prstGeom prst="rect">
            <a:avLst/>
          </a:prstGeom>
        </p:spPr>
        <p:txBody>
          <a:bodyPr lIns="91440" tIns="45720" rIns="91440" bIns="45720" anchor="t">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600"/>
              </a:spcBef>
              <a:buFont typeface="+mj-lt"/>
              <a:buAutoNum type="alphaLcPeriod" startAt="2"/>
            </a:pPr>
            <a:r>
              <a:rPr lang="en-US" sz="2800" b="1" dirty="0">
                <a:solidFill>
                  <a:schemeClr val="tx1"/>
                </a:solidFill>
              </a:rPr>
              <a:t>Given: </a:t>
            </a:r>
            <a:r>
              <a:rPr lang="en-US" sz="2800" dirty="0"/>
              <a:t>If Dakota goes to the video game store, then he will buy a new game. </a:t>
            </a:r>
            <a:br>
              <a:rPr lang="en-US" sz="2800" dirty="0"/>
            </a:br>
            <a:r>
              <a:rPr lang="en-US" sz="2800" dirty="0"/>
              <a:t>             Dakota went to the video game store this afternoon. </a:t>
            </a:r>
            <a:endParaRPr lang="en-US" sz="2800" dirty="0">
              <a:cs typeface="Arial"/>
            </a:endParaRPr>
          </a:p>
          <a:p>
            <a:pPr>
              <a:spcBef>
                <a:spcPts val="600"/>
              </a:spcBef>
            </a:pPr>
            <a:r>
              <a:rPr lang="en-US" sz="2800" b="1" dirty="0">
                <a:solidFill>
                  <a:schemeClr val="tx1"/>
                </a:solidFill>
              </a:rPr>
              <a:t>     Conclusion: </a:t>
            </a:r>
            <a:r>
              <a:rPr lang="en-US" sz="2800" dirty="0"/>
              <a:t>Dakota bought a new game.  </a:t>
            </a:r>
          </a:p>
          <a:p>
            <a:pPr marL="914400" indent="-457200">
              <a:spcBef>
                <a:spcPts val="600"/>
              </a:spcBef>
            </a:pPr>
            <a:r>
              <a:rPr lang="en-US" sz="2800" dirty="0"/>
              <a:t>C.  Valid; because the statement </a:t>
            </a:r>
            <a:r>
              <a:rPr lang="en-US" sz="2800" i="1" dirty="0"/>
              <a:t>Dakota went to the video game store this afternoon </a:t>
            </a:r>
            <a:r>
              <a:rPr lang="en-US" sz="2800" dirty="0"/>
              <a:t>satisfies the hypothesis of the conditional statement, the conclusion is true. </a:t>
            </a:r>
          </a:p>
          <a:p>
            <a:pPr marL="914400" indent="-457200">
              <a:spcBef>
                <a:spcPts val="600"/>
              </a:spcBef>
            </a:pPr>
            <a:r>
              <a:rPr lang="en-US" sz="2800" dirty="0"/>
              <a:t>D.  Invalid; because the statement </a:t>
            </a:r>
            <a:r>
              <a:rPr lang="en-US" sz="2800" i="1" dirty="0"/>
              <a:t>Dakota went to the video game store this afternoon </a:t>
            </a:r>
            <a:r>
              <a:rPr lang="en-US" sz="2800" dirty="0"/>
              <a:t>satisfies only the hypothesis, the conclusion is not true.</a:t>
            </a:r>
          </a:p>
        </p:txBody>
      </p:sp>
      <p:sp>
        <p:nvSpPr>
          <p:cNvPr id="2" name="Oval 1">
            <a:extLst>
              <a:ext uri="{FF2B5EF4-FFF2-40B4-BE49-F238E27FC236}">
                <a16:creationId xmlns:a16="http://schemas.microsoft.com/office/drawing/2014/main" id="{10D43DA7-5F88-B145-6CF5-A5AD4EEF0CE8}"/>
              </a:ext>
            </a:extLst>
          </p:cNvPr>
          <p:cNvSpPr/>
          <p:nvPr/>
        </p:nvSpPr>
        <p:spPr>
          <a:xfrm>
            <a:off x="900419" y="3808116"/>
            <a:ext cx="498764" cy="4987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86353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US" sz="2800" b="0">
                <a:solidFill>
                  <a:schemeClr val="tx1"/>
                </a:solidFill>
              </a:rPr>
              <a:t>The Law of Syllogism</a:t>
            </a:r>
          </a:p>
        </p:txBody>
      </p:sp>
      <p:sp>
        <p:nvSpPr>
          <p:cNvPr id="7" name="Content Placeholder 2">
            <a:extLst>
              <a:ext uri="{FF2B5EF4-FFF2-40B4-BE49-F238E27FC236}">
                <a16:creationId xmlns:a16="http://schemas.microsoft.com/office/drawing/2014/main" id="{6684FE74-CD2E-4C44-B64A-F1E5DEE53F02}"/>
              </a:ext>
            </a:extLst>
          </p:cNvPr>
          <p:cNvSpPr txBox="1">
            <a:spLocks/>
          </p:cNvSpPr>
          <p:nvPr/>
        </p:nvSpPr>
        <p:spPr>
          <a:xfrm>
            <a:off x="459873" y="1619075"/>
            <a:ext cx="8466413" cy="2625474"/>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a:solidFill>
                  <a:srgbClr val="00A6B9"/>
                </a:solidFill>
                <a:latin typeface="+mj-lt"/>
              </a:rPr>
              <a:t>Talk About It!</a:t>
            </a:r>
          </a:p>
          <a:p>
            <a:pPr>
              <a:spcBef>
                <a:spcPts val="600"/>
              </a:spcBef>
            </a:pPr>
            <a:r>
              <a:rPr lang="en-US" sz="2800"/>
              <a:t>Do you think that the order of the given statements is important when applying the Law of Syllogism? Justify your argument. </a:t>
            </a:r>
            <a:endParaRPr lang="en-US" sz="2800">
              <a:solidFill>
                <a:schemeClr val="tx1">
                  <a:lumMod val="65000"/>
                  <a:lumOff val="35000"/>
                </a:schemeClr>
              </a:solidFill>
              <a:latin typeface="+mj-lt"/>
            </a:endParaRPr>
          </a:p>
        </p:txBody>
      </p:sp>
    </p:spTree>
    <p:extLst>
      <p:ext uri="{BB962C8B-B14F-4D97-AF65-F5344CB8AC3E}">
        <p14:creationId xmlns:p14="http://schemas.microsoft.com/office/powerpoint/2010/main" val="7360893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US" sz="2800" b="0">
                <a:solidFill>
                  <a:schemeClr val="tx1"/>
                </a:solidFill>
              </a:rPr>
              <a:t>The Law of Syllogism</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19074"/>
            <a:ext cx="10515600" cy="411670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400"/>
              </a:lnSpc>
            </a:pPr>
            <a:r>
              <a:rPr lang="en-US" sz="2800" b="1" dirty="0">
                <a:solidFill>
                  <a:schemeClr val="tx1"/>
                </a:solidFill>
              </a:rPr>
              <a:t>SLEEP</a:t>
            </a:r>
            <a:r>
              <a:rPr lang="en-US" sz="2800" b="1" dirty="0"/>
              <a:t> </a:t>
            </a:r>
            <a:r>
              <a:rPr lang="en-US" sz="2800" b="1" dirty="0">
                <a:solidFill>
                  <a:schemeClr val="tx1"/>
                </a:solidFill>
              </a:rPr>
              <a:t>Scientists have found that the quality and amount of sleep greatly impact learning and memory. Lack of sleep causes students to have trouble focusing and receiving new information. Sleep deprivation also makes it difficult to retrieve previously learned information. Draw a valid conclusion from the given statements, if possible.</a:t>
            </a:r>
          </a:p>
          <a:p>
            <a:r>
              <a:rPr lang="en-US" sz="2800" b="1" dirty="0">
                <a:solidFill>
                  <a:schemeClr val="tx1"/>
                </a:solidFill>
              </a:rPr>
              <a:t>Given: </a:t>
            </a:r>
            <a:r>
              <a:rPr lang="en-US" sz="2800" dirty="0"/>
              <a:t>If you are tired, then you will not do well on your test. </a:t>
            </a:r>
          </a:p>
          <a:p>
            <a:pPr marL="1204913" indent="-1204913"/>
            <a:r>
              <a:rPr lang="en-US" sz="2800" dirty="0"/>
              <a:t>	If you do not get enough sleep, then you will be tired.</a:t>
            </a:r>
          </a:p>
        </p:txBody>
      </p:sp>
    </p:spTree>
    <p:extLst>
      <p:ext uri="{BB962C8B-B14F-4D97-AF65-F5344CB8AC3E}">
        <p14:creationId xmlns:p14="http://schemas.microsoft.com/office/powerpoint/2010/main" val="26901794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US" sz="2800" b="0">
                <a:solidFill>
                  <a:schemeClr val="tx1"/>
                </a:solidFill>
              </a:rPr>
              <a:t>The Law of Syllogism</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19075"/>
            <a:ext cx="9958745" cy="350809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41438" indent="-1341438"/>
            <a:r>
              <a:rPr lang="en-US" sz="2800" b="1" dirty="0">
                <a:solidFill>
                  <a:schemeClr val="tx1"/>
                </a:solidFill>
              </a:rPr>
              <a:t>Step 1   Identify the hypothesis and conclusion that are the same. </a:t>
            </a:r>
          </a:p>
          <a:p>
            <a:r>
              <a:rPr lang="en-US" sz="2800" dirty="0"/>
              <a:t>Determine whether the conclusion of one statement is the hypothesis of the other statement.</a:t>
            </a:r>
          </a:p>
          <a:p>
            <a:r>
              <a:rPr lang="en-US" sz="2800" dirty="0"/>
              <a:t>Given: If </a:t>
            </a:r>
            <a:r>
              <a:rPr lang="en-US" sz="2800" dirty="0">
                <a:solidFill>
                  <a:srgbClr val="179E4E"/>
                </a:solidFill>
              </a:rPr>
              <a:t>you are tired,</a:t>
            </a:r>
            <a:r>
              <a:rPr lang="en-US" sz="2800" dirty="0">
                <a:solidFill>
                  <a:srgbClr val="00B050"/>
                </a:solidFill>
              </a:rPr>
              <a:t> </a:t>
            </a:r>
            <a:r>
              <a:rPr lang="en-US" sz="2800" dirty="0"/>
              <a:t>then you will not do well on your test. </a:t>
            </a:r>
          </a:p>
          <a:p>
            <a:pPr marL="1143000" indent="-1143000"/>
            <a:r>
              <a:rPr lang="en-US" sz="2800" dirty="0"/>
              <a:t>	If you do not get enough sleep, then </a:t>
            </a:r>
            <a:r>
              <a:rPr lang="en-US" sz="2800" dirty="0">
                <a:solidFill>
                  <a:srgbClr val="179E4E"/>
                </a:solidFill>
              </a:rPr>
              <a:t>you will be tired.</a:t>
            </a:r>
          </a:p>
        </p:txBody>
      </p:sp>
    </p:spTree>
    <p:extLst>
      <p:ext uri="{BB962C8B-B14F-4D97-AF65-F5344CB8AC3E}">
        <p14:creationId xmlns:p14="http://schemas.microsoft.com/office/powerpoint/2010/main" val="18366649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US" sz="2800" b="0">
                <a:solidFill>
                  <a:schemeClr val="tx1"/>
                </a:solidFill>
              </a:rPr>
              <a:t>The Law of Syllogism</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546162"/>
            <a:ext cx="10991898" cy="142979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Reorder the given statements so the conclusion of the first statement is the hypothesis of the second statement. This will allow you to make a valid conclusion using the Law of Syllogism</a:t>
            </a:r>
            <a:r>
              <a:rPr lang="en-US" dirty="0"/>
              <a:t>.</a:t>
            </a:r>
            <a:endParaRPr lang="en-US" sz="2800" dirty="0"/>
          </a:p>
        </p:txBody>
      </p:sp>
      <p:graphicFrame>
        <p:nvGraphicFramePr>
          <p:cNvPr id="2" name="Table 1"/>
          <p:cNvGraphicFramePr>
            <a:graphicFrameLocks noGrp="1"/>
          </p:cNvGraphicFramePr>
          <p:nvPr/>
        </p:nvGraphicFramePr>
        <p:xfrm>
          <a:off x="462678" y="3173087"/>
          <a:ext cx="10889342" cy="2834640"/>
        </p:xfrm>
        <a:graphic>
          <a:graphicData uri="http://schemas.openxmlformats.org/drawingml/2006/table">
            <a:tbl>
              <a:tblPr firstRow="1" bandRow="1">
                <a:tableStyleId>{5C22544A-7EE6-4342-B048-85BDC9FD1C3A}</a:tableStyleId>
              </a:tblPr>
              <a:tblGrid>
                <a:gridCol w="1375752">
                  <a:extLst>
                    <a:ext uri="{9D8B030D-6E8A-4147-A177-3AD203B41FA5}">
                      <a16:colId xmlns:a16="http://schemas.microsoft.com/office/drawing/2014/main" val="673743169"/>
                    </a:ext>
                  </a:extLst>
                </a:gridCol>
                <a:gridCol w="4098088">
                  <a:extLst>
                    <a:ext uri="{9D8B030D-6E8A-4147-A177-3AD203B41FA5}">
                      <a16:colId xmlns:a16="http://schemas.microsoft.com/office/drawing/2014/main" val="3020993782"/>
                    </a:ext>
                  </a:extLst>
                </a:gridCol>
                <a:gridCol w="5415502">
                  <a:extLst>
                    <a:ext uri="{9D8B030D-6E8A-4147-A177-3AD203B41FA5}">
                      <a16:colId xmlns:a16="http://schemas.microsoft.com/office/drawing/2014/main" val="945413695"/>
                    </a:ext>
                  </a:extLst>
                </a:gridCol>
              </a:tblGrid>
              <a:tr h="370840">
                <a:tc>
                  <a:txBody>
                    <a:bodyPr/>
                    <a:lstStyle/>
                    <a:p>
                      <a:r>
                        <a:rPr lang="en-US" sz="2800" b="0" i="0" u="none" strike="noStrike" kern="1200" baseline="0">
                          <a:solidFill>
                            <a:schemeClr val="tx2"/>
                          </a:solidFill>
                          <a:latin typeface="+mn-lt"/>
                          <a:ea typeface="+mn-ea"/>
                          <a:cs typeface="+mn-cs"/>
                        </a:rPr>
                        <a:t>Given: 	</a:t>
                      </a:r>
                    </a:p>
                  </a:txBody>
                  <a:tcPr>
                    <a:solidFill>
                      <a:schemeClr val="bg1"/>
                    </a:solidFill>
                  </a:tcPr>
                </a:tc>
                <a:tc>
                  <a:txBody>
                    <a:bodyPr/>
                    <a:lstStyle/>
                    <a:p>
                      <a:r>
                        <a:rPr lang="en-US" sz="2800" b="0" i="0" u="none" strike="noStrike" kern="1200" baseline="0" dirty="0">
                          <a:solidFill>
                            <a:schemeClr val="tx2"/>
                          </a:solidFill>
                          <a:latin typeface="+mn-lt"/>
                          <a:ea typeface="+mn-ea"/>
                          <a:cs typeface="+mn-cs"/>
                        </a:rPr>
                        <a:t>If </a:t>
                      </a:r>
                      <a:r>
                        <a:rPr lang="en-US" sz="2800" b="0" i="0" u="none" strike="noStrike" kern="1200" baseline="0" dirty="0">
                          <a:solidFill>
                            <a:srgbClr val="DC8013"/>
                          </a:solidFill>
                          <a:latin typeface="+mn-lt"/>
                          <a:ea typeface="+mn-ea"/>
                          <a:cs typeface="+mn-cs"/>
                        </a:rPr>
                        <a:t>you do not get </a:t>
                      </a:r>
                      <a:br>
                        <a:rPr lang="en-US" sz="2800" b="0" i="0" u="none" strike="noStrike" kern="1200" baseline="0" dirty="0">
                          <a:solidFill>
                            <a:srgbClr val="DC8013"/>
                          </a:solidFill>
                          <a:latin typeface="+mn-lt"/>
                          <a:ea typeface="+mn-ea"/>
                          <a:cs typeface="+mn-cs"/>
                        </a:rPr>
                      </a:br>
                      <a:r>
                        <a:rPr lang="en-US" sz="2800" b="0" i="0" u="none" strike="noStrike" kern="1200" baseline="0" dirty="0">
                          <a:solidFill>
                            <a:srgbClr val="DC8013"/>
                          </a:solidFill>
                          <a:latin typeface="+mn-lt"/>
                          <a:ea typeface="+mn-ea"/>
                          <a:cs typeface="+mn-cs"/>
                        </a:rPr>
                        <a:t>enough sleep</a:t>
                      </a:r>
                      <a:r>
                        <a:rPr lang="en-US" sz="2800" b="0" i="0" u="none" strike="noStrike" kern="1200" baseline="0" dirty="0">
                          <a:solidFill>
                            <a:schemeClr val="tx2"/>
                          </a:solidFill>
                          <a:latin typeface="+mn-lt"/>
                          <a:ea typeface="+mn-ea"/>
                          <a:cs typeface="+mn-cs"/>
                        </a:rPr>
                        <a:t>,	</a:t>
                      </a:r>
                    </a:p>
                  </a:txBody>
                  <a:tcPr>
                    <a:solidFill>
                      <a:schemeClr val="bg1"/>
                    </a:solidFill>
                  </a:tcPr>
                </a:tc>
                <a:tc>
                  <a:txBody>
                    <a:bodyPr/>
                    <a:lstStyle/>
                    <a:p>
                      <a:r>
                        <a:rPr lang="en-US" sz="2800" b="0" i="1" u="none" strike="noStrike" kern="1200" baseline="0" dirty="0">
                          <a:solidFill>
                            <a:srgbClr val="DC8013"/>
                          </a:solidFill>
                          <a:latin typeface="+mn-lt"/>
                          <a:ea typeface="+mn-ea"/>
                          <a:cs typeface="+mn-cs"/>
                        </a:rPr>
                        <a:t>p</a:t>
                      </a:r>
                      <a:r>
                        <a:rPr lang="en-US" sz="2800" b="0" i="0" u="none" strike="noStrike" kern="1200" baseline="0" dirty="0">
                          <a:solidFill>
                            <a:srgbClr val="DC8013"/>
                          </a:solidFill>
                          <a:latin typeface="+mn-lt"/>
                          <a:ea typeface="+mn-ea"/>
                          <a:cs typeface="+mn-cs"/>
                        </a:rPr>
                        <a:t>: You do not get enough </a:t>
                      </a:r>
                      <a:br>
                        <a:rPr lang="en-US" sz="2800" b="0" i="0" u="none" strike="noStrike" kern="1200" baseline="0" dirty="0">
                          <a:solidFill>
                            <a:srgbClr val="DC8013"/>
                          </a:solidFill>
                          <a:latin typeface="+mn-lt"/>
                          <a:ea typeface="+mn-ea"/>
                          <a:cs typeface="+mn-cs"/>
                        </a:rPr>
                      </a:br>
                      <a:r>
                        <a:rPr lang="en-US" sz="2800" b="0" i="0" u="none" strike="noStrike" kern="1200" baseline="0" dirty="0">
                          <a:solidFill>
                            <a:srgbClr val="DC8013"/>
                          </a:solidFill>
                          <a:latin typeface="+mn-lt"/>
                          <a:ea typeface="+mn-ea"/>
                          <a:cs typeface="+mn-cs"/>
                        </a:rPr>
                        <a:t>sleep.</a:t>
                      </a:r>
                      <a:r>
                        <a:rPr lang="en-US" sz="2800" b="0" i="0" u="none" strike="noStrike" kern="1200" baseline="0" dirty="0">
                          <a:solidFill>
                            <a:schemeClr val="tx2"/>
                          </a:solidFill>
                          <a:latin typeface="+mn-lt"/>
                          <a:ea typeface="+mn-ea"/>
                          <a:cs typeface="+mn-cs"/>
                        </a:rPr>
                        <a:t>	</a:t>
                      </a:r>
                    </a:p>
                  </a:txBody>
                  <a:tcPr>
                    <a:solidFill>
                      <a:schemeClr val="bg1"/>
                    </a:solidFill>
                  </a:tcPr>
                </a:tc>
                <a:extLst>
                  <a:ext uri="{0D108BD9-81ED-4DB2-BD59-A6C34878D82A}">
                    <a16:rowId xmlns:a16="http://schemas.microsoft.com/office/drawing/2014/main" val="2118505018"/>
                  </a:ext>
                </a:extLst>
              </a:tr>
              <a:tr h="370840">
                <a:tc>
                  <a:txBody>
                    <a:bodyPr/>
                    <a:lstStyle/>
                    <a:p>
                      <a:endParaRPr lang="en-US" sz="2800" b="0" baseline="0">
                        <a:solidFill>
                          <a:schemeClr val="tx2"/>
                        </a:solidFill>
                      </a:endParaRPr>
                    </a:p>
                  </a:txBody>
                  <a:tcPr>
                    <a:solidFill>
                      <a:schemeClr val="bg1"/>
                    </a:solidFill>
                  </a:tcPr>
                </a:tc>
                <a:tc>
                  <a:txBody>
                    <a:bodyPr/>
                    <a:lstStyle/>
                    <a:p>
                      <a:r>
                        <a:rPr lang="en-US" sz="2800" b="0" i="0" u="none" strike="noStrike" kern="1200" baseline="0" dirty="0">
                          <a:solidFill>
                            <a:schemeClr val="tx2"/>
                          </a:solidFill>
                          <a:latin typeface="+mn-lt"/>
                          <a:ea typeface="+mn-ea"/>
                          <a:cs typeface="+mn-cs"/>
                        </a:rPr>
                        <a:t>then </a:t>
                      </a:r>
                      <a:r>
                        <a:rPr lang="en-US" sz="2800" b="0" i="0" u="none" strike="noStrike" kern="1200" baseline="0" dirty="0">
                          <a:solidFill>
                            <a:srgbClr val="179E4E"/>
                          </a:solidFill>
                          <a:latin typeface="+mn-lt"/>
                          <a:ea typeface="+mn-ea"/>
                          <a:cs typeface="+mn-cs"/>
                        </a:rPr>
                        <a:t>you will be tired</a:t>
                      </a:r>
                      <a:r>
                        <a:rPr lang="en-US" sz="2800" b="0" i="0" u="none" strike="noStrike" kern="1200" baseline="0" dirty="0">
                          <a:solidFill>
                            <a:schemeClr val="tx2"/>
                          </a:solidFill>
                          <a:latin typeface="+mn-lt"/>
                          <a:ea typeface="+mn-ea"/>
                          <a:cs typeface="+mn-cs"/>
                        </a:rPr>
                        <a:t>.	</a:t>
                      </a:r>
                    </a:p>
                  </a:txBody>
                  <a:tcPr>
                    <a:solidFill>
                      <a:schemeClr val="bg1"/>
                    </a:solidFill>
                  </a:tcPr>
                </a:tc>
                <a:tc>
                  <a:txBody>
                    <a:bodyPr/>
                    <a:lstStyle/>
                    <a:p>
                      <a:r>
                        <a:rPr lang="en-US" sz="2800" b="0" i="1" u="none" strike="noStrike" kern="1200" baseline="0" dirty="0">
                          <a:solidFill>
                            <a:srgbClr val="179E4E"/>
                          </a:solidFill>
                          <a:latin typeface="+mn-lt"/>
                          <a:ea typeface="+mn-ea"/>
                          <a:cs typeface="+mn-cs"/>
                        </a:rPr>
                        <a:t>q</a:t>
                      </a:r>
                      <a:r>
                        <a:rPr lang="en-US" sz="2800" b="0" i="0" u="none" strike="noStrike" kern="1200" baseline="0" dirty="0">
                          <a:solidFill>
                            <a:srgbClr val="179E4E"/>
                          </a:solidFill>
                          <a:latin typeface="+mn-lt"/>
                          <a:ea typeface="+mn-ea"/>
                          <a:cs typeface="+mn-cs"/>
                        </a:rPr>
                        <a:t>: You will be tired.</a:t>
                      </a:r>
                      <a:r>
                        <a:rPr lang="en-US" sz="2800" b="0" i="0" u="none" strike="noStrike" kern="1200" baseline="0" dirty="0">
                          <a:solidFill>
                            <a:schemeClr val="tx2"/>
                          </a:solidFill>
                          <a:latin typeface="+mn-lt"/>
                          <a:ea typeface="+mn-ea"/>
                          <a:cs typeface="+mn-cs"/>
                        </a:rPr>
                        <a:t>	</a:t>
                      </a:r>
                    </a:p>
                  </a:txBody>
                  <a:tcPr>
                    <a:solidFill>
                      <a:schemeClr val="bg1"/>
                    </a:solidFill>
                  </a:tcPr>
                </a:tc>
                <a:extLst>
                  <a:ext uri="{0D108BD9-81ED-4DB2-BD59-A6C34878D82A}">
                    <a16:rowId xmlns:a16="http://schemas.microsoft.com/office/drawing/2014/main" val="2895213160"/>
                  </a:ext>
                </a:extLst>
              </a:tr>
              <a:tr h="370840">
                <a:tc>
                  <a:txBody>
                    <a:bodyPr/>
                    <a:lstStyle/>
                    <a:p>
                      <a:endParaRPr lang="en-US" sz="2800" b="0" baseline="0">
                        <a:solidFill>
                          <a:schemeClr val="tx2"/>
                        </a:solidFill>
                      </a:endParaRPr>
                    </a:p>
                  </a:txBody>
                  <a:tcPr>
                    <a:solidFill>
                      <a:schemeClr val="bg1"/>
                    </a:solidFill>
                  </a:tcPr>
                </a:tc>
                <a:tc>
                  <a:txBody>
                    <a:bodyPr/>
                    <a:lstStyle/>
                    <a:p>
                      <a:r>
                        <a:rPr lang="en-US" sz="2800" b="0" i="0" u="none" strike="noStrike" kern="1200" baseline="0" dirty="0">
                          <a:solidFill>
                            <a:schemeClr val="tx2"/>
                          </a:solidFill>
                          <a:latin typeface="+mn-lt"/>
                          <a:ea typeface="+mn-ea"/>
                          <a:cs typeface="+mn-cs"/>
                        </a:rPr>
                        <a:t>If </a:t>
                      </a:r>
                      <a:r>
                        <a:rPr lang="en-US" sz="2800" b="0" i="0" u="none" strike="noStrike" kern="1200" baseline="0" dirty="0">
                          <a:solidFill>
                            <a:srgbClr val="00B050"/>
                          </a:solidFill>
                          <a:latin typeface="+mn-lt"/>
                          <a:ea typeface="+mn-ea"/>
                          <a:cs typeface="+mn-cs"/>
                        </a:rPr>
                        <a:t>you are tired</a:t>
                      </a:r>
                      <a:r>
                        <a:rPr lang="en-US" sz="2800" b="0" i="0" u="none" strike="noStrike" kern="1200" baseline="0" dirty="0">
                          <a:solidFill>
                            <a:schemeClr val="tx2"/>
                          </a:solidFill>
                          <a:latin typeface="+mn-lt"/>
                          <a:ea typeface="+mn-ea"/>
                          <a:cs typeface="+mn-cs"/>
                        </a:rPr>
                        <a:t>, then </a:t>
                      </a:r>
                      <a:br>
                        <a:rPr lang="en-US" sz="2800" b="0" i="0" u="none" strike="noStrike" kern="1200" baseline="0" dirty="0">
                          <a:solidFill>
                            <a:schemeClr val="tx2"/>
                          </a:solidFill>
                          <a:latin typeface="+mn-lt"/>
                          <a:ea typeface="+mn-ea"/>
                          <a:cs typeface="+mn-cs"/>
                        </a:rPr>
                      </a:br>
                      <a:r>
                        <a:rPr lang="en-US" sz="2800" b="0" i="0" u="none" strike="noStrike" kern="1200" baseline="0" dirty="0">
                          <a:solidFill>
                            <a:srgbClr val="0070C0"/>
                          </a:solidFill>
                          <a:latin typeface="+mn-lt"/>
                          <a:ea typeface="+mn-ea"/>
                          <a:cs typeface="+mn-cs"/>
                        </a:rPr>
                        <a:t>you will not do well on your test.</a:t>
                      </a:r>
                      <a:r>
                        <a:rPr lang="en-US" sz="2800" b="0" i="0" u="none" strike="noStrike" kern="1200" baseline="0" dirty="0">
                          <a:solidFill>
                            <a:schemeClr val="tx2"/>
                          </a:solidFill>
                          <a:latin typeface="+mn-lt"/>
                          <a:ea typeface="+mn-ea"/>
                          <a:cs typeface="+mn-cs"/>
                        </a:rPr>
                        <a:t>	</a:t>
                      </a:r>
                    </a:p>
                  </a:txBody>
                  <a:tcPr>
                    <a:solidFill>
                      <a:schemeClr val="bg1"/>
                    </a:solidFill>
                  </a:tcPr>
                </a:tc>
                <a:tc>
                  <a:txBody>
                    <a:bodyPr/>
                    <a:lstStyle/>
                    <a:p>
                      <a:r>
                        <a:rPr lang="en-US" sz="2800" b="0" i="1" u="none" strike="noStrike" kern="1200" baseline="0" dirty="0">
                          <a:solidFill>
                            <a:srgbClr val="0070C0"/>
                          </a:solidFill>
                          <a:latin typeface="+mn-lt"/>
                          <a:ea typeface="+mn-ea"/>
                          <a:cs typeface="+mn-cs"/>
                        </a:rPr>
                        <a:t>r</a:t>
                      </a:r>
                      <a:r>
                        <a:rPr lang="en-US" sz="2800" b="0" i="0" u="none" strike="noStrike" kern="1200" baseline="0" dirty="0">
                          <a:solidFill>
                            <a:srgbClr val="0070C0"/>
                          </a:solidFill>
                          <a:latin typeface="+mn-lt"/>
                          <a:ea typeface="+mn-ea"/>
                          <a:cs typeface="+mn-cs"/>
                        </a:rPr>
                        <a:t>: You will not do well on your test</a:t>
                      </a:r>
                      <a:r>
                        <a:rPr lang="en-US" sz="2800" b="0" i="0" u="none" strike="noStrike" kern="1200" baseline="0" dirty="0">
                          <a:solidFill>
                            <a:schemeClr val="tx2"/>
                          </a:solidFill>
                          <a:latin typeface="+mn-lt"/>
                          <a:ea typeface="+mn-ea"/>
                          <a:cs typeface="+mn-cs"/>
                        </a:rPr>
                        <a:t>.	</a:t>
                      </a:r>
                    </a:p>
                  </a:txBody>
                  <a:tcPr>
                    <a:solidFill>
                      <a:schemeClr val="bg1"/>
                    </a:solidFill>
                  </a:tcPr>
                </a:tc>
                <a:extLst>
                  <a:ext uri="{0D108BD9-81ED-4DB2-BD59-A6C34878D82A}">
                    <a16:rowId xmlns:a16="http://schemas.microsoft.com/office/drawing/2014/main" val="2595778003"/>
                  </a:ext>
                </a:extLst>
              </a:tr>
            </a:tbl>
          </a:graphicData>
        </a:graphic>
      </p:graphicFrame>
    </p:spTree>
    <p:extLst>
      <p:ext uri="{BB962C8B-B14F-4D97-AF65-F5344CB8AC3E}">
        <p14:creationId xmlns:p14="http://schemas.microsoft.com/office/powerpoint/2010/main" val="3426063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US" sz="2800" b="0">
                <a:solidFill>
                  <a:schemeClr val="tx1"/>
                </a:solidFill>
              </a:rPr>
              <a:t>The Law of Syllogism</a:t>
            </a:r>
          </a:p>
        </p:txBody>
      </p:sp>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404820"/>
                <a:ext cx="10991898" cy="491285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Step 2   Represent the statements with symbols.</a:t>
                </a:r>
              </a:p>
              <a:p>
                <a:r>
                  <a:rPr lang="en-US" sz="2800" dirty="0"/>
                  <a:t>Let </a:t>
                </a:r>
                <a14:m>
                  <m:oMath xmlns:m="http://schemas.openxmlformats.org/officeDocument/2006/math">
                    <m:r>
                      <a:rPr lang="en-US" sz="2800" i="1" dirty="0" smtClean="0">
                        <a:latin typeface="Cambria Math" panose="02040503050406030204" pitchFamily="18" charset="0"/>
                      </a:rPr>
                      <m:t>𝑝</m:t>
                    </m:r>
                    <m:r>
                      <a:rPr lang="en-US" sz="2800" i="1" dirty="0" smtClean="0">
                        <a:latin typeface="Cambria Math" panose="02040503050406030204" pitchFamily="18" charset="0"/>
                      </a:rPr>
                      <m:t>, </m:t>
                    </m:r>
                    <m:r>
                      <a:rPr lang="en-US" sz="2800" i="1" dirty="0" smtClean="0">
                        <a:latin typeface="Cambria Math" panose="02040503050406030204" pitchFamily="18" charset="0"/>
                      </a:rPr>
                      <m:t>𝑞</m:t>
                    </m:r>
                  </m:oMath>
                </a14:m>
                <a:r>
                  <a:rPr lang="en-US" sz="2800" i="1" dirty="0"/>
                  <a:t>, </a:t>
                </a:r>
                <a:r>
                  <a:rPr lang="en-US" sz="2800" dirty="0"/>
                  <a:t>and </a:t>
                </a:r>
                <a14:m>
                  <m:oMath xmlns:m="http://schemas.openxmlformats.org/officeDocument/2006/math">
                    <m:r>
                      <a:rPr lang="en-US" sz="2800" i="1" dirty="0" smtClean="0">
                        <a:latin typeface="Cambria Math" panose="02040503050406030204" pitchFamily="18" charset="0"/>
                      </a:rPr>
                      <m:t>𝑟</m:t>
                    </m:r>
                  </m:oMath>
                </a14:m>
                <a:r>
                  <a:rPr lang="en-US" sz="2800" i="1" dirty="0"/>
                  <a:t> </a:t>
                </a:r>
                <a:r>
                  <a:rPr lang="en-US" sz="2800" dirty="0"/>
                  <a:t>represent the parts of the given conditional statements. Analyze the logic of the given conditional statements using symbols. </a:t>
                </a:r>
              </a:p>
              <a:p>
                <a:r>
                  <a:rPr lang="en-US" sz="2800" dirty="0"/>
                  <a:t>Statement 1: </a:t>
                </a:r>
                <a14:m>
                  <m:oMath xmlns:m="http://schemas.openxmlformats.org/officeDocument/2006/math">
                    <m:r>
                      <a:rPr lang="en-US" sz="2800" i="1" dirty="0" smtClean="0">
                        <a:solidFill>
                          <a:srgbClr val="DC8013"/>
                        </a:solidFill>
                        <a:latin typeface="Cambria Math" panose="02040503050406030204" pitchFamily="18" charset="0"/>
                      </a:rPr>
                      <m:t>𝑝</m:t>
                    </m:r>
                    <m:r>
                      <a:rPr lang="en-US" sz="2800" i="1" dirty="0">
                        <a:latin typeface="Cambria Math" panose="02040503050406030204" pitchFamily="18" charset="0"/>
                      </a:rPr>
                      <m:t>→</m:t>
                    </m:r>
                    <m:r>
                      <a:rPr lang="en-US" sz="2800" i="1" dirty="0" smtClean="0">
                        <a:solidFill>
                          <a:srgbClr val="179E4E"/>
                        </a:solidFill>
                        <a:latin typeface="Cambria Math" panose="02040503050406030204" pitchFamily="18" charset="0"/>
                      </a:rPr>
                      <m:t>𝑞</m:t>
                    </m:r>
                  </m:oMath>
                </a14:m>
                <a:r>
                  <a:rPr lang="en-US" sz="2800" i="1" dirty="0">
                    <a:solidFill>
                      <a:srgbClr val="179E4E"/>
                    </a:solidFill>
                  </a:rPr>
                  <a:t> </a:t>
                </a:r>
                <a:endParaRPr lang="en-US" sz="2800" dirty="0">
                  <a:solidFill>
                    <a:srgbClr val="179E4E"/>
                  </a:solidFill>
                </a:endParaRPr>
              </a:p>
              <a:p>
                <a:r>
                  <a:rPr lang="en-US" sz="2800" dirty="0"/>
                  <a:t>Statement 2: </a:t>
                </a:r>
                <a14:m>
                  <m:oMath xmlns:m="http://schemas.openxmlformats.org/officeDocument/2006/math">
                    <m:r>
                      <a:rPr lang="en-US" sz="2800" i="1" dirty="0" smtClean="0">
                        <a:solidFill>
                          <a:srgbClr val="179E4E"/>
                        </a:solidFill>
                        <a:latin typeface="Cambria Math" panose="02040503050406030204" pitchFamily="18" charset="0"/>
                      </a:rPr>
                      <m:t>𝑞</m:t>
                    </m:r>
                    <m:r>
                      <a:rPr lang="en-US" sz="2800" i="1" dirty="0">
                        <a:latin typeface="Cambria Math" panose="02040503050406030204" pitchFamily="18" charset="0"/>
                      </a:rPr>
                      <m:t>→</m:t>
                    </m:r>
                    <m:r>
                      <a:rPr lang="en-US" sz="2800" i="1" dirty="0">
                        <a:solidFill>
                          <a:srgbClr val="0070C0"/>
                        </a:solidFill>
                        <a:latin typeface="Cambria Math" panose="02040503050406030204" pitchFamily="18" charset="0"/>
                      </a:rPr>
                      <m:t>𝑟</m:t>
                    </m:r>
                  </m:oMath>
                </a14:m>
                <a:endParaRPr lang="en-US" sz="2800" dirty="0">
                  <a:solidFill>
                    <a:srgbClr val="0070C0"/>
                  </a:solidFill>
                </a:endParaRPr>
              </a:p>
              <a:p>
                <a:r>
                  <a:rPr lang="en-US" sz="2800" dirty="0"/>
                  <a:t>Because both statements are true and the conclusion of the first statement is the hypothesis of the second statement,</a:t>
                </a:r>
                <a:r>
                  <a:rPr lang="en-US" sz="2800" dirty="0">
                    <a:solidFill>
                      <a:schemeClr val="accent3"/>
                    </a:solidFill>
                  </a:rPr>
                  <a:t> </a:t>
                </a:r>
                <a14:m>
                  <m:oMath xmlns:m="http://schemas.openxmlformats.org/officeDocument/2006/math">
                    <m:r>
                      <a:rPr lang="en-US" sz="2800" i="1" dirty="0" smtClean="0">
                        <a:solidFill>
                          <a:srgbClr val="DC8013"/>
                        </a:solidFill>
                        <a:latin typeface="Cambria Math" panose="02040503050406030204" pitchFamily="18" charset="0"/>
                      </a:rPr>
                      <m:t>𝑝</m:t>
                    </m:r>
                    <m:r>
                      <a:rPr lang="en-US" sz="2800" i="1" dirty="0">
                        <a:latin typeface="Cambria Math" panose="02040503050406030204" pitchFamily="18" charset="0"/>
                      </a:rPr>
                      <m:t>→</m:t>
                    </m:r>
                    <m:r>
                      <a:rPr lang="en-US" sz="2800" i="1" dirty="0" smtClean="0">
                        <a:solidFill>
                          <a:srgbClr val="0070C0"/>
                        </a:solidFill>
                        <a:latin typeface="Cambria Math" panose="02040503050406030204" pitchFamily="18" charset="0"/>
                      </a:rPr>
                      <m:t>𝑟</m:t>
                    </m:r>
                  </m:oMath>
                </a14:m>
                <a:r>
                  <a:rPr lang="en-US" sz="2800" i="1" dirty="0"/>
                  <a:t> </a:t>
                </a:r>
                <a:r>
                  <a:rPr lang="en-US" sz="2800" dirty="0"/>
                  <a:t>by the Law of Syllogism. A valid conclusion is </a:t>
                </a:r>
                <a:r>
                  <a:rPr lang="en-US" sz="2800" i="1" dirty="0"/>
                  <a:t>If you do not get enough sleep, then you will not do well on your test.</a:t>
                </a:r>
                <a:endParaRPr lang="en-US" sz="2800" dirty="0"/>
              </a:p>
            </p:txBody>
          </p:sp>
        </mc:Choice>
        <mc:Fallback xmlns="">
          <p:sp>
            <p:nvSpPr>
              <p:cNvPr id="17" name="Content Placeholder 2">
                <a:extLst>
                  <a:ext uri="{FF2B5EF4-FFF2-40B4-BE49-F238E27FC236}">
                    <a16:creationId xmlns:a16="http://schemas.microsoft.com/office/drawing/2014/main" id="{49C1DBD9-32BF-E948-A5DF-6D4B93F33359}"/>
                  </a:ext>
                </a:extLst>
              </p:cNvPr>
              <p:cNvSpPr txBox="1">
                <a:spLocks noRot="1" noChangeAspect="1" noMove="1" noResize="1" noEditPoints="1" noAdjustHandles="1" noChangeArrowheads="1" noChangeShapeType="1" noTextEdit="1"/>
              </p:cNvSpPr>
              <p:nvPr/>
            </p:nvSpPr>
            <p:spPr>
              <a:xfrm>
                <a:off x="459873" y="1404820"/>
                <a:ext cx="10991898" cy="4912853"/>
              </a:xfrm>
              <a:prstGeom prst="rect">
                <a:avLst/>
              </a:prstGeom>
              <a:blipFill>
                <a:blip r:embed="rId2"/>
                <a:stretch>
                  <a:fillRect l="-1109" t="-1241" b="-4591"/>
                </a:stretch>
              </a:blipFill>
            </p:spPr>
            <p:txBody>
              <a:bodyPr/>
              <a:lstStyle/>
              <a:p>
                <a:r>
                  <a:rPr lang="en-US">
                    <a:noFill/>
                  </a:rPr>
                  <a:t> </a:t>
                </a:r>
              </a:p>
            </p:txBody>
          </p:sp>
        </mc:Fallback>
      </mc:AlternateContent>
    </p:spTree>
    <p:extLst>
      <p:ext uri="{BB962C8B-B14F-4D97-AF65-F5344CB8AC3E}">
        <p14:creationId xmlns:p14="http://schemas.microsoft.com/office/powerpoint/2010/main" val="13315682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33175A"/>
                </a:solidFill>
              </a:rPr>
            </a:br>
            <a:r>
              <a:rPr lang="en-US" sz="2800" b="0" dirty="0">
                <a:solidFill>
                  <a:schemeClr val="tx1"/>
                </a:solidFill>
              </a:rPr>
              <a:t>The Law of Syllogism</a:t>
            </a:r>
          </a:p>
        </p:txBody>
      </p:sp>
      <p:sp>
        <p:nvSpPr>
          <p:cNvPr id="5" name="Content Placeholder 2">
            <a:extLst>
              <a:ext uri="{FF2B5EF4-FFF2-40B4-BE49-F238E27FC236}">
                <a16:creationId xmlns:a16="http://schemas.microsoft.com/office/drawing/2014/main" id="{6684FE74-CD2E-4C44-B64A-F1E5DEE53F02}"/>
              </a:ext>
            </a:extLst>
          </p:cNvPr>
          <p:cNvSpPr txBox="1">
            <a:spLocks/>
          </p:cNvSpPr>
          <p:nvPr/>
        </p:nvSpPr>
        <p:spPr>
          <a:xfrm>
            <a:off x="459873" y="1780269"/>
            <a:ext cx="9226738" cy="2545546"/>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dirty="0">
                <a:solidFill>
                  <a:srgbClr val="00A6B9"/>
                </a:solidFill>
                <a:latin typeface="+mj-lt"/>
              </a:rPr>
              <a:t>Think About It!</a:t>
            </a:r>
          </a:p>
          <a:p>
            <a:r>
              <a:rPr lang="en-US" sz="2800" dirty="0"/>
              <a:t>Can the Law of Syllogism be applied if the two given statements have the same conclusion? Justify your argument.</a:t>
            </a:r>
          </a:p>
        </p:txBody>
      </p:sp>
    </p:spTree>
    <p:extLst>
      <p:ext uri="{BB962C8B-B14F-4D97-AF65-F5344CB8AC3E}">
        <p14:creationId xmlns:p14="http://schemas.microsoft.com/office/powerpoint/2010/main" val="27703038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US" sz="2800" b="0">
                <a:solidFill>
                  <a:schemeClr val="tx1"/>
                </a:solidFill>
              </a:rPr>
              <a:t>The Law of Syllogism</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404820"/>
            <a:ext cx="10991898" cy="477826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Check</a:t>
            </a:r>
          </a:p>
          <a:p>
            <a:r>
              <a:rPr lang="en-US" sz="2800" b="1">
                <a:solidFill>
                  <a:schemeClr val="tx1"/>
                </a:solidFill>
              </a:rPr>
              <a:t>GRAND CANYON </a:t>
            </a:r>
            <a:r>
              <a:rPr lang="en-US" sz="2800"/>
              <a:t>The Grand Canyon covers an area of 1900 square miles and contains 277 miles of the Colorado River. Since the Grand Canyon became a national park in 1919, over 193 million people have visited. </a:t>
            </a:r>
          </a:p>
          <a:p>
            <a:r>
              <a:rPr lang="en-US" sz="2800"/>
              <a:t>Draw a valid conclusion from the given statements, if possible. </a:t>
            </a:r>
          </a:p>
          <a:p>
            <a:r>
              <a:rPr lang="en-US" sz="2800" b="1">
                <a:solidFill>
                  <a:schemeClr val="tx1"/>
                </a:solidFill>
              </a:rPr>
              <a:t>Given: </a:t>
            </a:r>
            <a:r>
              <a:rPr lang="en-US" sz="2800"/>
              <a:t>If Ebony takes a vacation, then she will go to the Grand </a:t>
            </a:r>
            <a:br>
              <a:rPr lang="en-US" sz="2800"/>
            </a:br>
            <a:r>
              <a:rPr lang="en-US" sz="2800"/>
              <a:t>            Canyon. If Ebony goes to the Grand Canyon, then she will </a:t>
            </a:r>
            <a:br>
              <a:rPr lang="en-US" sz="2800"/>
            </a:br>
            <a:r>
              <a:rPr lang="en-US" sz="2800"/>
              <a:t>            hike to the Colorado River. </a:t>
            </a:r>
          </a:p>
        </p:txBody>
      </p:sp>
    </p:spTree>
    <p:extLst>
      <p:ext uri="{BB962C8B-B14F-4D97-AF65-F5344CB8AC3E}">
        <p14:creationId xmlns:p14="http://schemas.microsoft.com/office/powerpoint/2010/main" val="810911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64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2</a:t>
            </a:r>
            <a:endParaRPr lang="en-US" sz="2800" dirty="0">
              <a:solidFill>
                <a:srgbClr val="33175A"/>
              </a:solidFill>
            </a:endParaRPr>
          </a:p>
          <a:p>
            <a:r>
              <a:rPr lang="en-US" sz="2800" b="0" dirty="0">
                <a:solidFill>
                  <a:schemeClr val="tx1"/>
                </a:solidFill>
              </a:rPr>
              <a:t>Algebraic Conjectures</a:t>
            </a:r>
          </a:p>
        </p:txBody>
      </p:sp>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8" y="1774225"/>
            <a:ext cx="6947606" cy="396735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Step 1 </a:t>
            </a:r>
            <a:r>
              <a:rPr lang="en-IN" sz="2800" b="1" dirty="0">
                <a:solidFill>
                  <a:schemeClr val="tx1"/>
                </a:solidFill>
              </a:rPr>
              <a:t>List examples. </a:t>
            </a:r>
            <a:endParaRPr lang="en-US" sz="2800" b="1" i="0" u="none" strike="noStrike" baseline="0" dirty="0">
              <a:solidFill>
                <a:schemeClr val="tx1"/>
              </a:solidFill>
            </a:endParaRPr>
          </a:p>
        </p:txBody>
      </p:sp>
      <mc:AlternateContent xmlns:mc="http://schemas.openxmlformats.org/markup-compatibility/2006" xmlns:a14="http://schemas.microsoft.com/office/drawing/2010/main">
        <mc:Choice Requires="a14">
          <p:sp>
            <p:nvSpPr>
              <p:cNvPr id="2" name="Rectangle 1"/>
              <p:cNvSpPr/>
              <p:nvPr/>
            </p:nvSpPr>
            <p:spPr>
              <a:xfrm>
                <a:off x="1921556" y="2270166"/>
                <a:ext cx="7831764" cy="954107"/>
              </a:xfrm>
              <a:prstGeom prst="rect">
                <a:avLst/>
              </a:prstGeom>
            </p:spPr>
            <p:txBody>
              <a:bodyPr wrap="square">
                <a:spAutoFit/>
              </a:bodyPr>
              <a:lstStyle/>
              <a:p>
                <a14:m>
                  <m:oMath xmlns:m="http://schemas.openxmlformats.org/officeDocument/2006/math">
                    <m:r>
                      <a:rPr lang="en-IN" sz="2800" i="1" dirty="0" smtClean="0">
                        <a:solidFill>
                          <a:schemeClr val="tx2"/>
                        </a:solidFill>
                        <a:latin typeface="Cambria Math" panose="02040503050406030204" pitchFamily="18" charset="0"/>
                        <a:cs typeface="Arial" panose="020B0604020202020204" pitchFamily="34" charset="0"/>
                      </a:rPr>
                      <m:t>1</m:t>
                    </m:r>
                    <m:r>
                      <a:rPr lang="en-IN" sz="2800" i="1" baseline="30000" dirty="0">
                        <a:solidFill>
                          <a:schemeClr val="tx2"/>
                        </a:solidFill>
                        <a:latin typeface="Cambria Math" panose="02040503050406030204" pitchFamily="18" charset="0"/>
                        <a:cs typeface="Arial" panose="020B0604020202020204" pitchFamily="34" charset="0"/>
                      </a:rPr>
                      <m:t>2</m:t>
                    </m:r>
                    <m:r>
                      <a:rPr lang="en-IN" sz="2800" i="1" dirty="0">
                        <a:solidFill>
                          <a:schemeClr val="tx2"/>
                        </a:solidFill>
                        <a:latin typeface="Cambria Math" panose="02040503050406030204" pitchFamily="18" charset="0"/>
                        <a:cs typeface="Arial" panose="020B0604020202020204" pitchFamily="34" charset="0"/>
                      </a:rPr>
                      <m:t>+2</m:t>
                    </m:r>
                    <m:r>
                      <a:rPr lang="en-IN" sz="2800" i="1" baseline="30000" dirty="0">
                        <a:solidFill>
                          <a:schemeClr val="tx2"/>
                        </a:solidFill>
                        <a:latin typeface="Cambria Math" panose="02040503050406030204" pitchFamily="18" charset="0"/>
                        <a:cs typeface="Arial" panose="020B0604020202020204" pitchFamily="34" charset="0"/>
                      </a:rPr>
                      <m:t>2</m:t>
                    </m:r>
                    <m:r>
                      <a:rPr lang="en-IN" sz="2800" i="1" dirty="0">
                        <a:solidFill>
                          <a:schemeClr val="tx2"/>
                        </a:solidFill>
                        <a:latin typeface="Cambria Math" panose="02040503050406030204" pitchFamily="18" charset="0"/>
                        <a:cs typeface="Arial" panose="020B0604020202020204" pitchFamily="34" charset="0"/>
                      </a:rPr>
                      <m:t>=5</m:t>
                    </m:r>
                  </m:oMath>
                </a14:m>
                <a:r>
                  <a:rPr lang="en-IN" sz="2800" dirty="0">
                    <a:solidFill>
                      <a:schemeClr val="tx2"/>
                    </a:solidFill>
                    <a:latin typeface="Arial" panose="020B0604020202020204" pitchFamily="34" charset="0"/>
                    <a:cs typeface="Arial" panose="020B0604020202020204" pitchFamily="34" charset="0"/>
                  </a:rPr>
                  <a:t>                      </a:t>
                </a:r>
                <a14:m>
                  <m:oMath xmlns:m="http://schemas.openxmlformats.org/officeDocument/2006/math">
                    <m:r>
                      <a:rPr lang="en-IN" sz="2800" i="1" dirty="0" smtClean="0">
                        <a:solidFill>
                          <a:schemeClr val="tx2"/>
                        </a:solidFill>
                        <a:latin typeface="Cambria Math" panose="02040503050406030204" pitchFamily="18" charset="0"/>
                        <a:cs typeface="Arial" panose="020B0604020202020204" pitchFamily="34" charset="0"/>
                      </a:rPr>
                      <m:t>6</m:t>
                    </m:r>
                    <m:r>
                      <a:rPr lang="en-IN" sz="2800" i="1" baseline="30000" dirty="0">
                        <a:solidFill>
                          <a:schemeClr val="tx2"/>
                        </a:solidFill>
                        <a:latin typeface="Cambria Math" panose="02040503050406030204" pitchFamily="18" charset="0"/>
                        <a:cs typeface="Arial" panose="020B0604020202020204" pitchFamily="34" charset="0"/>
                      </a:rPr>
                      <m:t>2</m:t>
                    </m:r>
                    <m:r>
                      <a:rPr lang="en-IN" sz="2800" i="1" dirty="0">
                        <a:solidFill>
                          <a:schemeClr val="tx2"/>
                        </a:solidFill>
                        <a:latin typeface="Cambria Math" panose="02040503050406030204" pitchFamily="18" charset="0"/>
                        <a:cs typeface="Arial" panose="020B0604020202020204" pitchFamily="34" charset="0"/>
                      </a:rPr>
                      <m:t>+7</m:t>
                    </m:r>
                    <m:r>
                      <a:rPr lang="en-IN" sz="2800" i="1" baseline="30000" dirty="0">
                        <a:solidFill>
                          <a:schemeClr val="tx2"/>
                        </a:solidFill>
                        <a:latin typeface="Cambria Math" panose="02040503050406030204" pitchFamily="18" charset="0"/>
                        <a:cs typeface="Arial" panose="020B0604020202020204" pitchFamily="34" charset="0"/>
                      </a:rPr>
                      <m:t>2</m:t>
                    </m:r>
                    <m:r>
                      <a:rPr lang="en-IN" sz="2800" i="1" dirty="0">
                        <a:solidFill>
                          <a:schemeClr val="tx2"/>
                        </a:solidFill>
                        <a:latin typeface="Cambria Math" panose="02040503050406030204" pitchFamily="18" charset="0"/>
                        <a:cs typeface="Arial" panose="020B0604020202020204" pitchFamily="34" charset="0"/>
                      </a:rPr>
                      <m:t>=85</m:t>
                    </m:r>
                  </m:oMath>
                </a14:m>
                <a:r>
                  <a:rPr lang="en-IN" sz="2800" dirty="0">
                    <a:solidFill>
                      <a:schemeClr val="tx2"/>
                    </a:solidFill>
                    <a:latin typeface="Arial" panose="020B0604020202020204" pitchFamily="34" charset="0"/>
                    <a:cs typeface="Arial" panose="020B0604020202020204" pitchFamily="34" charset="0"/>
                  </a:rPr>
                  <a:t> </a:t>
                </a:r>
              </a:p>
              <a:p>
                <a14:m>
                  <m:oMath xmlns:m="http://schemas.openxmlformats.org/officeDocument/2006/math">
                    <m:r>
                      <a:rPr lang="en-IN" sz="2800" i="1" dirty="0" smtClean="0">
                        <a:solidFill>
                          <a:schemeClr val="tx2"/>
                        </a:solidFill>
                        <a:latin typeface="Cambria Math" panose="02040503050406030204" pitchFamily="18" charset="0"/>
                        <a:cs typeface="Arial" panose="020B0604020202020204" pitchFamily="34" charset="0"/>
                      </a:rPr>
                      <m:t>2</m:t>
                    </m:r>
                    <m:r>
                      <a:rPr lang="en-IN" sz="2800" i="1" baseline="30000" dirty="0">
                        <a:solidFill>
                          <a:schemeClr val="tx2"/>
                        </a:solidFill>
                        <a:latin typeface="Cambria Math" panose="02040503050406030204" pitchFamily="18" charset="0"/>
                        <a:cs typeface="Arial" panose="020B0604020202020204" pitchFamily="34" charset="0"/>
                      </a:rPr>
                      <m:t>2</m:t>
                    </m:r>
                    <m:r>
                      <a:rPr lang="en-IN" sz="2800" i="1" dirty="0">
                        <a:solidFill>
                          <a:schemeClr val="tx2"/>
                        </a:solidFill>
                        <a:latin typeface="Cambria Math" panose="02040503050406030204" pitchFamily="18" charset="0"/>
                        <a:cs typeface="Arial" panose="020B0604020202020204" pitchFamily="34" charset="0"/>
                      </a:rPr>
                      <m:t>+3</m:t>
                    </m:r>
                    <m:r>
                      <a:rPr lang="en-IN" sz="2800" i="1" baseline="30000" dirty="0">
                        <a:solidFill>
                          <a:schemeClr val="tx2"/>
                        </a:solidFill>
                        <a:latin typeface="Cambria Math" panose="02040503050406030204" pitchFamily="18" charset="0"/>
                        <a:cs typeface="Arial" panose="020B0604020202020204" pitchFamily="34" charset="0"/>
                      </a:rPr>
                      <m:t>2</m:t>
                    </m:r>
                    <m:r>
                      <a:rPr lang="en-IN" sz="2800" i="1" dirty="0">
                        <a:solidFill>
                          <a:schemeClr val="tx2"/>
                        </a:solidFill>
                        <a:latin typeface="Cambria Math" panose="02040503050406030204" pitchFamily="18" charset="0"/>
                        <a:cs typeface="Arial" panose="020B0604020202020204" pitchFamily="34" charset="0"/>
                      </a:rPr>
                      <m:t>=13</m:t>
                    </m:r>
                  </m:oMath>
                </a14:m>
                <a:r>
                  <a:rPr lang="en-IN" sz="2800" dirty="0">
                    <a:solidFill>
                      <a:schemeClr val="tx2"/>
                    </a:solidFill>
                    <a:latin typeface="Arial" panose="020B0604020202020204" pitchFamily="34" charset="0"/>
                    <a:cs typeface="Arial" panose="020B0604020202020204" pitchFamily="34" charset="0"/>
                  </a:rPr>
                  <a:t>                </a:t>
                </a:r>
                <a14:m>
                  <m:oMath xmlns:m="http://schemas.openxmlformats.org/officeDocument/2006/math">
                    <m:r>
                      <a:rPr lang="en-IN" sz="2800" i="1" dirty="0" smtClean="0">
                        <a:solidFill>
                          <a:schemeClr val="tx2"/>
                        </a:solidFill>
                        <a:latin typeface="Cambria Math" panose="02040503050406030204" pitchFamily="18" charset="0"/>
                        <a:cs typeface="Arial" panose="020B0604020202020204" pitchFamily="34" charset="0"/>
                      </a:rPr>
                      <m:t>10</m:t>
                    </m:r>
                    <m:r>
                      <a:rPr lang="en-IN" sz="2800" i="1" baseline="30000" dirty="0">
                        <a:solidFill>
                          <a:schemeClr val="tx2"/>
                        </a:solidFill>
                        <a:latin typeface="Cambria Math" panose="02040503050406030204" pitchFamily="18" charset="0"/>
                        <a:cs typeface="Arial" panose="020B0604020202020204" pitchFamily="34" charset="0"/>
                      </a:rPr>
                      <m:t>2</m:t>
                    </m:r>
                    <m:r>
                      <a:rPr lang="en-IN" sz="2800" i="1" dirty="0">
                        <a:solidFill>
                          <a:schemeClr val="tx2"/>
                        </a:solidFill>
                        <a:latin typeface="Cambria Math" panose="02040503050406030204" pitchFamily="18" charset="0"/>
                        <a:cs typeface="Arial" panose="020B0604020202020204" pitchFamily="34" charset="0"/>
                      </a:rPr>
                      <m:t>+11</m:t>
                    </m:r>
                    <m:r>
                      <a:rPr lang="en-IN" sz="2800" i="1" baseline="30000" dirty="0">
                        <a:solidFill>
                          <a:schemeClr val="tx2"/>
                        </a:solidFill>
                        <a:latin typeface="Cambria Math" panose="02040503050406030204" pitchFamily="18" charset="0"/>
                        <a:cs typeface="Arial" panose="020B0604020202020204" pitchFamily="34" charset="0"/>
                      </a:rPr>
                      <m:t>2</m:t>
                    </m:r>
                    <m:r>
                      <a:rPr lang="en-IN" sz="2800" i="1" dirty="0">
                        <a:solidFill>
                          <a:schemeClr val="tx2"/>
                        </a:solidFill>
                        <a:latin typeface="Cambria Math" panose="02040503050406030204" pitchFamily="18" charset="0"/>
                        <a:cs typeface="Arial" panose="020B0604020202020204" pitchFamily="34" charset="0"/>
                      </a:rPr>
                      <m:t>=221</m:t>
                    </m:r>
                  </m:oMath>
                </a14:m>
                <a:endParaRPr lang="en-IN" sz="2800" dirty="0">
                  <a:solidFill>
                    <a:schemeClr val="tx2"/>
                  </a:solidFill>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921556" y="2270166"/>
                <a:ext cx="7831764" cy="954107"/>
              </a:xfrm>
              <a:prstGeom prst="rect">
                <a:avLst/>
              </a:prstGeom>
              <a:blipFill>
                <a:blip r:embed="rId2"/>
                <a:stretch>
                  <a:fillRect/>
                </a:stretch>
              </a:blipFill>
            </p:spPr>
            <p:txBody>
              <a:bodyPr/>
              <a:lstStyle/>
              <a:p>
                <a:r>
                  <a:rPr lang="en-US">
                    <a:noFill/>
                  </a:rPr>
                  <a:t> </a:t>
                </a:r>
              </a:p>
            </p:txBody>
          </p:sp>
        </mc:Fallback>
      </mc:AlternateContent>
      <p:sp>
        <p:nvSpPr>
          <p:cNvPr id="3" name="Rectangle 2"/>
          <p:cNvSpPr/>
          <p:nvPr/>
        </p:nvSpPr>
        <p:spPr>
          <a:xfrm>
            <a:off x="478517" y="3402479"/>
            <a:ext cx="8907529" cy="954107"/>
          </a:xfrm>
          <a:prstGeom prst="rect">
            <a:avLst/>
          </a:prstGeom>
        </p:spPr>
        <p:txBody>
          <a:bodyPr wrap="square">
            <a:spAutoFit/>
          </a:bodyPr>
          <a:lstStyle/>
          <a:p>
            <a:r>
              <a:rPr lang="en-US" sz="2800" b="1" dirty="0">
                <a:solidFill>
                  <a:schemeClr val="tx1"/>
                </a:solidFill>
              </a:rPr>
              <a:t>Step 2 </a:t>
            </a:r>
            <a:r>
              <a:rPr lang="en-US" sz="2800" b="1" dirty="0"/>
              <a:t>Look for a pattern. </a:t>
            </a:r>
            <a:endParaRPr lang="en-US" sz="2800" dirty="0"/>
          </a:p>
          <a:p>
            <a:r>
              <a:rPr lang="en-US" sz="2800" dirty="0">
                <a:solidFill>
                  <a:schemeClr val="tx2"/>
                </a:solidFill>
              </a:rPr>
              <a:t>               Notice that all the sums are odd numbers. </a:t>
            </a:r>
            <a:endParaRPr lang="en-IN" sz="2800" dirty="0">
              <a:solidFill>
                <a:schemeClr val="tx2"/>
              </a:solidFill>
            </a:endParaRPr>
          </a:p>
        </p:txBody>
      </p:sp>
      <p:sp>
        <p:nvSpPr>
          <p:cNvPr id="4" name="Rectangle 3"/>
          <p:cNvSpPr/>
          <p:nvPr/>
        </p:nvSpPr>
        <p:spPr>
          <a:xfrm>
            <a:off x="478517" y="4445689"/>
            <a:ext cx="9737046" cy="1384995"/>
          </a:xfrm>
          <a:prstGeom prst="rect">
            <a:avLst/>
          </a:prstGeom>
        </p:spPr>
        <p:txBody>
          <a:bodyPr wrap="square">
            <a:spAutoFit/>
          </a:bodyPr>
          <a:lstStyle/>
          <a:p>
            <a:r>
              <a:rPr lang="en-US" sz="2800" b="1" dirty="0"/>
              <a:t>Step 3 Make a conjecture. </a:t>
            </a:r>
            <a:endParaRPr lang="en-US" sz="2800" dirty="0"/>
          </a:p>
          <a:p>
            <a:r>
              <a:rPr lang="en-US" sz="2800" dirty="0">
                <a:solidFill>
                  <a:schemeClr val="tx2"/>
                </a:solidFill>
              </a:rPr>
              <a:t>              The sum of the squares of two consecutive natural</a:t>
            </a:r>
            <a:br>
              <a:rPr lang="en-US" sz="2800" dirty="0">
                <a:solidFill>
                  <a:schemeClr val="tx2"/>
                </a:solidFill>
              </a:rPr>
            </a:br>
            <a:r>
              <a:rPr lang="en-US" sz="2800" dirty="0">
                <a:solidFill>
                  <a:schemeClr val="tx2"/>
                </a:solidFill>
              </a:rPr>
              <a:t>              numbers is an odd number. </a:t>
            </a:r>
            <a:endParaRPr lang="en-IN" sz="2800" dirty="0">
              <a:solidFill>
                <a:schemeClr val="tx2"/>
              </a:solidFill>
            </a:endParaRPr>
          </a:p>
        </p:txBody>
      </p:sp>
    </p:spTree>
    <p:extLst>
      <p:ext uri="{BB962C8B-B14F-4D97-AF65-F5344CB8AC3E}">
        <p14:creationId xmlns:p14="http://schemas.microsoft.com/office/powerpoint/2010/main" val="30246039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US" sz="2800" b="0">
                <a:solidFill>
                  <a:schemeClr val="tx1"/>
                </a:solidFill>
              </a:rPr>
              <a:t>The Law of Syllogism</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404820"/>
            <a:ext cx="10991898" cy="435712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Check</a:t>
            </a:r>
          </a:p>
          <a:p>
            <a:r>
              <a:rPr lang="en-US" sz="2800" b="1">
                <a:solidFill>
                  <a:schemeClr val="tx1"/>
                </a:solidFill>
              </a:rPr>
              <a:t>GRAND CANYON </a:t>
            </a:r>
            <a:r>
              <a:rPr lang="en-US" sz="2800"/>
              <a:t>The Grand Canyon covers an area of 1900 square miles and contains 277 miles of the Colorado River. Since the Grand Canyon became a national park in 1919, over 193 million people have visited. </a:t>
            </a:r>
          </a:p>
          <a:p>
            <a:r>
              <a:rPr lang="en-US" sz="2800"/>
              <a:t>Draw a valid conclusion from the given statements, if possible. </a:t>
            </a:r>
          </a:p>
          <a:p>
            <a:r>
              <a:rPr lang="en-US" sz="2800" b="1">
                <a:solidFill>
                  <a:schemeClr val="tx1"/>
                </a:solidFill>
              </a:rPr>
              <a:t>Given: </a:t>
            </a:r>
            <a:r>
              <a:rPr lang="en-US" sz="2800"/>
              <a:t>If Ebony takes a vacation, then she will go to the Grand </a:t>
            </a:r>
            <a:br>
              <a:rPr lang="en-US" sz="2800"/>
            </a:br>
            <a:r>
              <a:rPr lang="en-US" sz="2800"/>
              <a:t>            Canyon. If Ebony goes to the Grand Canyon, then she will </a:t>
            </a:r>
            <a:br>
              <a:rPr lang="en-US" sz="2800"/>
            </a:br>
            <a:r>
              <a:rPr lang="en-US" sz="2800"/>
              <a:t>            hike to the Colorado River. </a:t>
            </a:r>
          </a:p>
        </p:txBody>
      </p:sp>
      <p:sp>
        <p:nvSpPr>
          <p:cNvPr id="2" name="Rectangle 1"/>
          <p:cNvSpPr/>
          <p:nvPr/>
        </p:nvSpPr>
        <p:spPr>
          <a:xfrm>
            <a:off x="459872" y="5811824"/>
            <a:ext cx="10991898" cy="523220"/>
          </a:xfrm>
          <a:prstGeom prst="rect">
            <a:avLst/>
          </a:prstGeom>
        </p:spPr>
        <p:txBody>
          <a:bodyPr wrap="square">
            <a:spAutoFit/>
          </a:bodyPr>
          <a:lstStyle/>
          <a:p>
            <a:r>
              <a:rPr lang="en-US" sz="2800">
                <a:solidFill>
                  <a:srgbClr val="ED1B23"/>
                </a:solidFill>
              </a:rPr>
              <a:t>If Ebony takes a vacation, then she will hike to the Colorado River. </a:t>
            </a:r>
            <a:endParaRPr lang="en-US" sz="2800"/>
          </a:p>
        </p:txBody>
      </p:sp>
    </p:spTree>
    <p:extLst>
      <p:ext uri="{BB962C8B-B14F-4D97-AF65-F5344CB8AC3E}">
        <p14:creationId xmlns:p14="http://schemas.microsoft.com/office/powerpoint/2010/main" val="23164094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759" y="0"/>
            <a:ext cx="11259239" cy="1143000"/>
          </a:xfrm>
        </p:spPr>
        <p:txBody>
          <a:bodyPr>
            <a:normAutofit fontScale="90000"/>
          </a:bodyPr>
          <a:lstStyle/>
          <a:p>
            <a:pPr algn="ctr"/>
            <a:r>
              <a:rPr lang="en-US" dirty="0"/>
              <a:t>Today’s “Plan”—Tuesday November 14, 2023</a:t>
            </a:r>
            <a:br>
              <a:rPr lang="en-US" dirty="0"/>
            </a:br>
            <a:r>
              <a:rPr lang="en-US" dirty="0"/>
              <a:t>Geometry</a:t>
            </a:r>
          </a:p>
        </p:txBody>
      </p:sp>
      <p:sp>
        <p:nvSpPr>
          <p:cNvPr id="3" name="TextBox 2"/>
          <p:cNvSpPr txBox="1"/>
          <p:nvPr/>
        </p:nvSpPr>
        <p:spPr>
          <a:xfrm>
            <a:off x="29379" y="1398494"/>
            <a:ext cx="9407229" cy="3539430"/>
          </a:xfrm>
          <a:prstGeom prst="rect">
            <a:avLst/>
          </a:prstGeom>
          <a:noFill/>
        </p:spPr>
        <p:txBody>
          <a:bodyPr wrap="square" rtlCol="0">
            <a:spAutoFit/>
          </a:bodyPr>
          <a:lstStyle/>
          <a:p>
            <a:pPr marL="514350" indent="-514350">
              <a:buFont typeface="+mj-lt"/>
              <a:buAutoNum type="arabicPeriod"/>
            </a:pPr>
            <a:r>
              <a:rPr lang="en-US" sz="3200" dirty="0"/>
              <a:t>Attendance</a:t>
            </a:r>
            <a:br>
              <a:rPr lang="en-US" sz="3200" dirty="0"/>
            </a:br>
            <a:endParaRPr lang="en-US" sz="3200" dirty="0"/>
          </a:p>
          <a:p>
            <a:pPr marL="514350" indent="-514350">
              <a:buFont typeface="+mj-lt"/>
              <a:buAutoNum type="arabicPeriod"/>
            </a:pPr>
            <a:r>
              <a:rPr lang="en-US" sz="3200" dirty="0"/>
              <a:t>#23-26 </a:t>
            </a:r>
            <a:r>
              <a:rPr lang="en-US" sz="3200"/>
              <a:t>from yesterday</a:t>
            </a:r>
            <a:br>
              <a:rPr lang="en-US" sz="3200" dirty="0"/>
            </a:br>
            <a:endParaRPr lang="en-US" sz="3200" dirty="0"/>
          </a:p>
          <a:p>
            <a:pPr marL="514350" indent="-514350">
              <a:buFont typeface="+mj-lt"/>
              <a:buAutoNum type="arabicPeriod"/>
            </a:pPr>
            <a:r>
              <a:rPr lang="en-US" sz="3200" dirty="0"/>
              <a:t>Warm up</a:t>
            </a:r>
            <a:br>
              <a:rPr lang="en-US" sz="3200" dirty="0"/>
            </a:br>
            <a:endParaRPr lang="en-US" sz="3200" dirty="0"/>
          </a:p>
          <a:p>
            <a:pPr marL="514350" indent="-514350">
              <a:buFont typeface="+mj-lt"/>
              <a:buAutoNum type="arabicPeriod"/>
            </a:pPr>
            <a:r>
              <a:rPr lang="en-US" sz="3200" dirty="0"/>
              <a:t>Understanding Properties</a:t>
            </a:r>
          </a:p>
        </p:txBody>
      </p:sp>
      <p:sp>
        <p:nvSpPr>
          <p:cNvPr id="4" name="TextBox 3">
            <a:extLst>
              <a:ext uri="{FF2B5EF4-FFF2-40B4-BE49-F238E27FC236}">
                <a16:creationId xmlns:a16="http://schemas.microsoft.com/office/drawing/2014/main" id="{4F49DF56-73CD-3ED0-A5AD-B1BDBB9BEF1C}"/>
              </a:ext>
            </a:extLst>
          </p:cNvPr>
          <p:cNvSpPr txBox="1"/>
          <p:nvPr/>
        </p:nvSpPr>
        <p:spPr>
          <a:xfrm>
            <a:off x="9211733" y="1292629"/>
            <a:ext cx="2950888" cy="2062103"/>
          </a:xfrm>
          <a:prstGeom prst="rect">
            <a:avLst/>
          </a:prstGeom>
          <a:noFill/>
        </p:spPr>
        <p:txBody>
          <a:bodyPr wrap="square" rtlCol="0">
            <a:spAutoFit/>
          </a:bodyPr>
          <a:lstStyle/>
          <a:p>
            <a:r>
              <a:rPr lang="en-US" sz="3200" b="1" i="1" u="sng" dirty="0">
                <a:solidFill>
                  <a:srgbClr val="7030A0"/>
                </a:solidFill>
              </a:rPr>
              <a:t>Our Learning Target:</a:t>
            </a:r>
            <a:endParaRPr lang="en-US" sz="3200" dirty="0">
              <a:solidFill>
                <a:srgbClr val="7030A0"/>
              </a:solidFill>
            </a:endParaRPr>
          </a:p>
          <a:p>
            <a:r>
              <a:rPr lang="en-US" sz="3200" dirty="0">
                <a:solidFill>
                  <a:srgbClr val="7030A0"/>
                </a:solidFill>
              </a:rPr>
              <a:t>Understanding properties.</a:t>
            </a:r>
          </a:p>
        </p:txBody>
      </p:sp>
    </p:spTree>
    <p:extLst>
      <p:ext uri="{BB962C8B-B14F-4D97-AF65-F5344CB8AC3E}">
        <p14:creationId xmlns:p14="http://schemas.microsoft.com/office/powerpoint/2010/main" val="6188523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Warm Up</a:t>
            </a:r>
            <a:endParaRPr lang="en-US">
              <a:solidFill>
                <a:srgbClr val="0070C0"/>
              </a:solidFill>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2" y="1825820"/>
                <a:ext cx="11467698" cy="3470454"/>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Is the argument </a:t>
                </a:r>
                <a:r>
                  <a:rPr lang="en-US" sz="2800" b="1" i="1" dirty="0">
                    <a:solidFill>
                      <a:schemeClr val="tx1"/>
                    </a:solidFill>
                  </a:rPr>
                  <a:t>valid </a:t>
                </a:r>
                <a:r>
                  <a:rPr lang="en-US" sz="2800" b="1" dirty="0">
                    <a:solidFill>
                      <a:schemeClr val="tx1"/>
                    </a:solidFill>
                  </a:rPr>
                  <a:t>or </a:t>
                </a:r>
                <a:r>
                  <a:rPr lang="en-US" sz="2800" b="1" i="1" dirty="0">
                    <a:solidFill>
                      <a:schemeClr val="tx1"/>
                    </a:solidFill>
                  </a:rPr>
                  <a:t>invalid</a:t>
                </a:r>
                <a:r>
                  <a:rPr lang="en-US" sz="2800" b="1" dirty="0">
                    <a:solidFill>
                      <a:schemeClr val="tx1"/>
                    </a:solidFill>
                  </a:rPr>
                  <a:t>?</a:t>
                </a:r>
                <a:endParaRPr lang="en-US" sz="2800" dirty="0">
                  <a:solidFill>
                    <a:schemeClr val="tx1"/>
                  </a:solidFill>
                </a:endParaRPr>
              </a:p>
              <a:p>
                <a:pPr marL="457200" indent="-457200"/>
                <a:r>
                  <a:rPr lang="en-US" sz="2800" b="1" dirty="0">
                    <a:solidFill>
                      <a:schemeClr val="tx1"/>
                    </a:solidFill>
                    <a:latin typeface="Proxima Nova" panose="02000506030000020004"/>
                  </a:rPr>
                  <a:t>1. </a:t>
                </a:r>
                <a:r>
                  <a:rPr lang="en-US" sz="2800" dirty="0"/>
                  <a:t>If an animal is a golden retriever, then it is a dog. Mac is a dog. Therefore, Mac is a golden retriever. </a:t>
                </a:r>
                <a:endParaRPr lang="en-US" sz="2800" dirty="0">
                  <a:solidFill>
                    <a:srgbClr val="FF0000"/>
                  </a:solidFill>
                </a:endParaRPr>
              </a:p>
              <a:p>
                <a:pPr marL="457200" indent="-457200">
                  <a:spcBef>
                    <a:spcPts val="600"/>
                  </a:spcBef>
                </a:pPr>
                <a:r>
                  <a:rPr lang="en-US" sz="2800" b="1" dirty="0">
                    <a:solidFill>
                      <a:schemeClr val="tx1"/>
                    </a:solidFill>
                    <a:latin typeface="Proxima Nova" panose="02000506030000020004"/>
                  </a:rPr>
                  <a:t>2. </a:t>
                </a:r>
                <a:r>
                  <a:rPr lang="en-US" sz="2800" dirty="0"/>
                  <a:t>If the temperature is below </a:t>
                </a:r>
                <a14:m>
                  <m:oMath xmlns:m="http://schemas.openxmlformats.org/officeDocument/2006/math">
                    <m:r>
                      <a:rPr lang="en-US" sz="2800" i="1" dirty="0" smtClean="0">
                        <a:latin typeface="Cambria Math" panose="02040503050406030204" pitchFamily="18" charset="0"/>
                      </a:rPr>
                      <m:t>32°</m:t>
                    </m:r>
                    <m:r>
                      <m:rPr>
                        <m:sty m:val="p"/>
                      </m:rPr>
                      <a:rPr lang="en-US" sz="2800" i="0" dirty="0" smtClean="0">
                        <a:latin typeface="Cambria Math" panose="02040503050406030204" pitchFamily="18" charset="0"/>
                      </a:rPr>
                      <m:t>F</m:t>
                    </m:r>
                  </m:oMath>
                </a14:m>
                <a:r>
                  <a:rPr lang="en-US" sz="2800" dirty="0"/>
                  <a:t>, then water will freeze. The temperature is </a:t>
                </a:r>
                <a14:m>
                  <m:oMath xmlns:m="http://schemas.openxmlformats.org/officeDocument/2006/math">
                    <m:r>
                      <a:rPr lang="en-US" sz="2800" i="1" dirty="0" smtClean="0">
                        <a:latin typeface="Cambria Math" panose="02040503050406030204" pitchFamily="18" charset="0"/>
                      </a:rPr>
                      <m:t>23°</m:t>
                    </m:r>
                    <m:r>
                      <m:rPr>
                        <m:sty m:val="p"/>
                      </m:rPr>
                      <a:rPr lang="en-US" sz="2800" i="0" dirty="0" smtClean="0">
                        <a:latin typeface="Cambria Math" panose="02040503050406030204" pitchFamily="18" charset="0"/>
                      </a:rPr>
                      <m:t>F</m:t>
                    </m:r>
                  </m:oMath>
                </a14:m>
                <a:r>
                  <a:rPr lang="en-US" sz="2800" dirty="0"/>
                  <a:t>. Therefore, water will freeze. </a:t>
                </a:r>
                <a:endParaRPr lang="en-US" sz="2800" dirty="0">
                  <a:solidFill>
                    <a:srgbClr val="FF0000"/>
                  </a:solidFill>
                </a:endParaRPr>
              </a:p>
              <a:p>
                <a:pPr marL="457200" indent="-457200">
                  <a:spcBef>
                    <a:spcPts val="600"/>
                  </a:spcBef>
                </a:pPr>
                <a:r>
                  <a:rPr lang="en-US" sz="2800" b="1" dirty="0">
                    <a:solidFill>
                      <a:schemeClr val="tx1"/>
                    </a:solidFill>
                    <a:latin typeface="Proxima Nova" panose="02000506030000020004"/>
                  </a:rPr>
                  <a:t>3. </a:t>
                </a:r>
                <a:r>
                  <a:rPr lang="en-US" sz="2800" dirty="0"/>
                  <a:t>All students must study. Emma studies. Therefore, Emma is a student. </a:t>
                </a:r>
                <a:endParaRPr lang="en-US" sz="2800" dirty="0">
                  <a:solidFill>
                    <a:srgbClr val="FF0000"/>
                  </a:solidFill>
                </a:endParaRPr>
              </a:p>
            </p:txBody>
          </p:sp>
        </mc:Choice>
        <mc:Fallback xmlns="">
          <p:sp>
            <p:nvSpPr>
              <p:cNvPr id="10" name="Content Placeholder 2">
                <a:extLst>
                  <a:ext uri="{FF2B5EF4-FFF2-40B4-BE49-F238E27FC236}">
                    <a16:creationId xmlns:a16="http://schemas.microsoft.com/office/drawing/2014/main" id="{D7D5C8EC-F1EF-6146-850F-128719B25F22}"/>
                  </a:ext>
                </a:extLst>
              </p:cNvPr>
              <p:cNvSpPr txBox="1">
                <a:spLocks noRot="1" noChangeAspect="1" noMove="1" noResize="1" noEditPoints="1" noAdjustHandles="1" noChangeArrowheads="1" noChangeShapeType="1" noTextEdit="1"/>
              </p:cNvSpPr>
              <p:nvPr/>
            </p:nvSpPr>
            <p:spPr>
              <a:xfrm>
                <a:off x="476652" y="1825820"/>
                <a:ext cx="11467698" cy="3470454"/>
              </a:xfrm>
              <a:prstGeom prst="rect">
                <a:avLst/>
              </a:prstGeom>
              <a:blipFill>
                <a:blip r:embed="rId3"/>
                <a:stretch>
                  <a:fillRect l="-1063" t="-1933" b="-2460"/>
                </a:stretch>
              </a:blipFill>
            </p:spPr>
            <p:txBody>
              <a:bodyPr/>
              <a:lstStyle/>
              <a:p>
                <a:r>
                  <a:rPr lang="en-US">
                    <a:noFill/>
                  </a:rPr>
                  <a:t> </a:t>
                </a:r>
              </a:p>
            </p:txBody>
          </p:sp>
        </mc:Fallback>
      </mc:AlternateContent>
    </p:spTree>
    <p:extLst>
      <p:ext uri="{BB962C8B-B14F-4D97-AF65-F5344CB8AC3E}">
        <p14:creationId xmlns:p14="http://schemas.microsoft.com/office/powerpoint/2010/main" val="12177980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Warm Up</a:t>
            </a:r>
            <a:endParaRPr lang="en-US">
              <a:solidFill>
                <a:srgbClr val="0070C0"/>
              </a:solidFill>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2" y="1825820"/>
                <a:ext cx="11467698" cy="3470454"/>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Is the argument </a:t>
                </a:r>
                <a:r>
                  <a:rPr lang="en-US" sz="2800" b="1" i="1" dirty="0">
                    <a:solidFill>
                      <a:schemeClr val="tx1"/>
                    </a:solidFill>
                  </a:rPr>
                  <a:t>valid </a:t>
                </a:r>
                <a:r>
                  <a:rPr lang="en-US" sz="2800" b="1" dirty="0">
                    <a:solidFill>
                      <a:schemeClr val="tx1"/>
                    </a:solidFill>
                  </a:rPr>
                  <a:t>or </a:t>
                </a:r>
                <a:r>
                  <a:rPr lang="en-US" sz="2800" b="1" i="1" dirty="0">
                    <a:solidFill>
                      <a:schemeClr val="tx1"/>
                    </a:solidFill>
                  </a:rPr>
                  <a:t>invalid</a:t>
                </a:r>
                <a:r>
                  <a:rPr lang="en-US" sz="2800" b="1" dirty="0">
                    <a:solidFill>
                      <a:schemeClr val="tx1"/>
                    </a:solidFill>
                  </a:rPr>
                  <a:t>?</a:t>
                </a:r>
                <a:endParaRPr lang="en-US" sz="2800" dirty="0">
                  <a:solidFill>
                    <a:schemeClr val="tx1"/>
                  </a:solidFill>
                </a:endParaRPr>
              </a:p>
              <a:p>
                <a:pPr marL="457200" indent="-457200"/>
                <a:r>
                  <a:rPr lang="en-US" sz="2800" b="1" dirty="0">
                    <a:solidFill>
                      <a:schemeClr val="tx1"/>
                    </a:solidFill>
                    <a:latin typeface="Proxima Nova" panose="02000506030000020004"/>
                  </a:rPr>
                  <a:t>1. </a:t>
                </a:r>
                <a:r>
                  <a:rPr lang="en-US" sz="2800" dirty="0"/>
                  <a:t>If an animal is a golden retriever, then it is a dog. Mac is a dog. Therefore, Mac is a golden retriever. </a:t>
                </a:r>
                <a:r>
                  <a:rPr lang="en-US" sz="2800" dirty="0">
                    <a:solidFill>
                      <a:srgbClr val="FF0000"/>
                    </a:solidFill>
                  </a:rPr>
                  <a:t>invalid</a:t>
                </a:r>
              </a:p>
              <a:p>
                <a:pPr marL="457200" indent="-457200">
                  <a:spcBef>
                    <a:spcPts val="600"/>
                  </a:spcBef>
                </a:pPr>
                <a:r>
                  <a:rPr lang="en-US" sz="2800" b="1" dirty="0">
                    <a:solidFill>
                      <a:schemeClr val="tx1"/>
                    </a:solidFill>
                    <a:latin typeface="Proxima Nova" panose="02000506030000020004"/>
                  </a:rPr>
                  <a:t>2. </a:t>
                </a:r>
                <a:r>
                  <a:rPr lang="en-US" sz="2800" dirty="0"/>
                  <a:t>If the temperature is below </a:t>
                </a:r>
                <a14:m>
                  <m:oMath xmlns:m="http://schemas.openxmlformats.org/officeDocument/2006/math">
                    <m:r>
                      <a:rPr lang="en-US" sz="2800" i="1" dirty="0" smtClean="0">
                        <a:latin typeface="Cambria Math" panose="02040503050406030204" pitchFamily="18" charset="0"/>
                      </a:rPr>
                      <m:t>32°</m:t>
                    </m:r>
                    <m:r>
                      <m:rPr>
                        <m:sty m:val="p"/>
                      </m:rPr>
                      <a:rPr lang="en-US" sz="2800" i="0" dirty="0" smtClean="0">
                        <a:latin typeface="Cambria Math" panose="02040503050406030204" pitchFamily="18" charset="0"/>
                      </a:rPr>
                      <m:t>F</m:t>
                    </m:r>
                  </m:oMath>
                </a14:m>
                <a:r>
                  <a:rPr lang="en-US" sz="2800" dirty="0"/>
                  <a:t>, then water will freeze. The temperature is </a:t>
                </a:r>
                <a14:m>
                  <m:oMath xmlns:m="http://schemas.openxmlformats.org/officeDocument/2006/math">
                    <m:r>
                      <a:rPr lang="en-US" sz="2800" i="1" dirty="0" smtClean="0">
                        <a:latin typeface="Cambria Math" panose="02040503050406030204" pitchFamily="18" charset="0"/>
                      </a:rPr>
                      <m:t>23°</m:t>
                    </m:r>
                    <m:r>
                      <m:rPr>
                        <m:sty m:val="p"/>
                      </m:rPr>
                      <a:rPr lang="en-US" sz="2800" i="0" dirty="0" smtClean="0">
                        <a:latin typeface="Cambria Math" panose="02040503050406030204" pitchFamily="18" charset="0"/>
                      </a:rPr>
                      <m:t>F</m:t>
                    </m:r>
                  </m:oMath>
                </a14:m>
                <a:r>
                  <a:rPr lang="en-US" sz="2800" dirty="0"/>
                  <a:t>. Therefore, water will freeze. </a:t>
                </a:r>
                <a:r>
                  <a:rPr lang="en-US" sz="2800" dirty="0">
                    <a:solidFill>
                      <a:srgbClr val="FF0000"/>
                    </a:solidFill>
                  </a:rPr>
                  <a:t>valid</a:t>
                </a:r>
              </a:p>
              <a:p>
                <a:pPr marL="457200" indent="-457200">
                  <a:spcBef>
                    <a:spcPts val="600"/>
                  </a:spcBef>
                </a:pPr>
                <a:r>
                  <a:rPr lang="en-US" sz="2800" b="1" dirty="0">
                    <a:solidFill>
                      <a:schemeClr val="tx1"/>
                    </a:solidFill>
                    <a:latin typeface="Proxima Nova" panose="02000506030000020004"/>
                  </a:rPr>
                  <a:t>3. </a:t>
                </a:r>
                <a:r>
                  <a:rPr lang="en-US" sz="2800" dirty="0"/>
                  <a:t>All students must study. Emma studies. Therefore, Emma is a student</a:t>
                </a:r>
                <a:r>
                  <a:rPr lang="en-US" sz="2800" b="1" dirty="0"/>
                  <a:t>. </a:t>
                </a:r>
                <a:r>
                  <a:rPr lang="en-US" sz="2800" dirty="0">
                    <a:solidFill>
                      <a:srgbClr val="FF0000"/>
                    </a:solidFill>
                  </a:rPr>
                  <a:t>invalid</a:t>
                </a:r>
              </a:p>
            </p:txBody>
          </p:sp>
        </mc:Choice>
        <mc:Fallback xmlns="">
          <p:sp>
            <p:nvSpPr>
              <p:cNvPr id="10" name="Content Placeholder 2">
                <a:extLst>
                  <a:ext uri="{FF2B5EF4-FFF2-40B4-BE49-F238E27FC236}">
                    <a16:creationId xmlns:a16="http://schemas.microsoft.com/office/drawing/2014/main" id="{D7D5C8EC-F1EF-6146-850F-128719B25F22}"/>
                  </a:ext>
                </a:extLst>
              </p:cNvPr>
              <p:cNvSpPr txBox="1">
                <a:spLocks noRot="1" noChangeAspect="1" noMove="1" noResize="1" noEditPoints="1" noAdjustHandles="1" noChangeArrowheads="1" noChangeShapeType="1" noTextEdit="1"/>
              </p:cNvSpPr>
              <p:nvPr/>
            </p:nvSpPr>
            <p:spPr>
              <a:xfrm>
                <a:off x="476652" y="1825820"/>
                <a:ext cx="11467698" cy="3470454"/>
              </a:xfrm>
              <a:prstGeom prst="rect">
                <a:avLst/>
              </a:prstGeom>
              <a:blipFill>
                <a:blip r:embed="rId3"/>
                <a:stretch>
                  <a:fillRect l="-1063" t="-1933" b="-2460"/>
                </a:stretch>
              </a:blipFill>
            </p:spPr>
            <p:txBody>
              <a:bodyPr/>
              <a:lstStyle/>
              <a:p>
                <a:r>
                  <a:rPr lang="en-US">
                    <a:noFill/>
                  </a:rPr>
                  <a:t> </a:t>
                </a:r>
              </a:p>
            </p:txBody>
          </p:sp>
        </mc:Fallback>
      </mc:AlternateContent>
    </p:spTree>
    <p:extLst>
      <p:ext uri="{BB962C8B-B14F-4D97-AF65-F5344CB8AC3E}">
        <p14:creationId xmlns:p14="http://schemas.microsoft.com/office/powerpoint/2010/main" val="30161217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Warm Up</a:t>
            </a:r>
            <a:endParaRPr lang="en-US">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2" y="1825820"/>
            <a:ext cx="10682760" cy="3470454"/>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600"/>
              </a:spcBef>
            </a:pPr>
            <a:r>
              <a:rPr lang="en-US" sz="2800" b="1" dirty="0">
                <a:solidFill>
                  <a:schemeClr val="tx1"/>
                </a:solidFill>
                <a:latin typeface="Proxima Nova" panose="02000506030000020004"/>
              </a:rPr>
              <a:t>4. </a:t>
            </a:r>
            <a:r>
              <a:rPr lang="en-US" sz="2800" dirty="0"/>
              <a:t>A pentagon does not have four sides. If a figure is a quadrilateral, then it has four sides. Therefore, a pentagon is not a quadrilateral</a:t>
            </a:r>
            <a:endParaRPr lang="en-US" sz="2800" dirty="0">
              <a:solidFill>
                <a:srgbClr val="FF0000"/>
              </a:solidFill>
            </a:endParaRPr>
          </a:p>
          <a:p>
            <a:pPr marL="457200" indent="-457200">
              <a:spcBef>
                <a:spcPts val="600"/>
              </a:spcBef>
            </a:pPr>
            <a:r>
              <a:rPr lang="en-US" sz="2800" b="1" dirty="0">
                <a:solidFill>
                  <a:schemeClr val="tx1"/>
                </a:solidFill>
                <a:latin typeface="Proxima Nova" panose="02000506030000020004"/>
              </a:rPr>
              <a:t>5. </a:t>
            </a:r>
            <a:r>
              <a:rPr lang="en-US" sz="2800" dirty="0"/>
              <a:t>All trees have leaves. An oak is a tree. Therefore, an oak has leaves. </a:t>
            </a:r>
            <a:endParaRPr lang="en-US" sz="2800" dirty="0">
              <a:solidFill>
                <a:srgbClr val="FF0000"/>
              </a:solidFill>
            </a:endParaRPr>
          </a:p>
        </p:txBody>
      </p:sp>
    </p:spTree>
    <p:extLst>
      <p:ext uri="{BB962C8B-B14F-4D97-AF65-F5344CB8AC3E}">
        <p14:creationId xmlns:p14="http://schemas.microsoft.com/office/powerpoint/2010/main" val="17536531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Warm Up</a:t>
            </a:r>
            <a:endParaRPr lang="en-US">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2" y="1825820"/>
            <a:ext cx="10682760" cy="3470454"/>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600"/>
              </a:spcBef>
            </a:pPr>
            <a:r>
              <a:rPr lang="en-US" sz="2800" b="1" dirty="0">
                <a:solidFill>
                  <a:schemeClr val="tx1"/>
                </a:solidFill>
                <a:latin typeface="Proxima Nova" panose="02000506030000020004"/>
              </a:rPr>
              <a:t>4. </a:t>
            </a:r>
            <a:r>
              <a:rPr lang="en-US" sz="2800" dirty="0"/>
              <a:t>A pentagon does not have four sides. If a figure is a quadrilateral, then it has four sides. Therefore, a pentagon is not a quadrilateral </a:t>
            </a:r>
            <a:r>
              <a:rPr lang="en-US" sz="2800" dirty="0">
                <a:solidFill>
                  <a:srgbClr val="FF0000"/>
                </a:solidFill>
              </a:rPr>
              <a:t>valid</a:t>
            </a:r>
          </a:p>
          <a:p>
            <a:pPr marL="457200" indent="-457200">
              <a:spcBef>
                <a:spcPts val="600"/>
              </a:spcBef>
            </a:pPr>
            <a:r>
              <a:rPr lang="en-US" sz="2800" b="1" dirty="0">
                <a:solidFill>
                  <a:schemeClr val="tx1"/>
                </a:solidFill>
                <a:latin typeface="Proxima Nova" panose="02000506030000020004"/>
              </a:rPr>
              <a:t>5. </a:t>
            </a:r>
            <a:r>
              <a:rPr lang="en-US" sz="2800" dirty="0"/>
              <a:t>All trees have leaves. An oak is a tree. Therefore, an oak has leaves. </a:t>
            </a:r>
            <a:r>
              <a:rPr lang="en-US" sz="2800" dirty="0">
                <a:solidFill>
                  <a:srgbClr val="FF0000"/>
                </a:solidFill>
              </a:rPr>
              <a:t>valid</a:t>
            </a:r>
          </a:p>
        </p:txBody>
      </p:sp>
    </p:spTree>
    <p:extLst>
      <p:ext uri="{BB962C8B-B14F-4D97-AF65-F5344CB8AC3E}">
        <p14:creationId xmlns:p14="http://schemas.microsoft.com/office/powerpoint/2010/main" val="23829864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759" y="0"/>
            <a:ext cx="11259239" cy="1143000"/>
          </a:xfrm>
        </p:spPr>
        <p:txBody>
          <a:bodyPr>
            <a:normAutofit/>
          </a:bodyPr>
          <a:lstStyle/>
          <a:p>
            <a:pPr algn="ctr"/>
            <a:r>
              <a:rPr lang="en-US" dirty="0"/>
              <a:t>For each property:</a:t>
            </a:r>
          </a:p>
        </p:txBody>
      </p:sp>
      <p:sp>
        <p:nvSpPr>
          <p:cNvPr id="3" name="TextBox 2"/>
          <p:cNvSpPr txBox="1"/>
          <p:nvPr/>
        </p:nvSpPr>
        <p:spPr>
          <a:xfrm>
            <a:off x="29379" y="1398494"/>
            <a:ext cx="9407229" cy="2062103"/>
          </a:xfrm>
          <a:prstGeom prst="rect">
            <a:avLst/>
          </a:prstGeom>
          <a:noFill/>
        </p:spPr>
        <p:txBody>
          <a:bodyPr wrap="square" rtlCol="0">
            <a:spAutoFit/>
          </a:bodyPr>
          <a:lstStyle/>
          <a:p>
            <a:pPr marL="457200" indent="-457200">
              <a:buFont typeface="Arial" panose="020B0604020202020204" pitchFamily="34" charset="0"/>
              <a:buChar char="•"/>
            </a:pPr>
            <a:r>
              <a:rPr lang="en-US" sz="3200" dirty="0"/>
              <a:t>Name the property</a:t>
            </a:r>
          </a:p>
          <a:p>
            <a:pPr marL="457200" indent="-457200">
              <a:buFont typeface="Arial" panose="020B0604020202020204" pitchFamily="34" charset="0"/>
              <a:buChar char="•"/>
            </a:pPr>
            <a:r>
              <a:rPr lang="en-US" sz="3200" dirty="0"/>
              <a:t>Put the property into words (I’d google that stuff!)</a:t>
            </a:r>
          </a:p>
          <a:p>
            <a:pPr marL="457200" indent="-457200">
              <a:buFont typeface="Arial" panose="020B0604020202020204" pitchFamily="34" charset="0"/>
              <a:buChar char="•"/>
            </a:pPr>
            <a:r>
              <a:rPr lang="en-US" sz="3200" dirty="0"/>
              <a:t>Put their formula</a:t>
            </a:r>
          </a:p>
          <a:p>
            <a:pPr marL="457200" indent="-457200">
              <a:buFont typeface="Arial" panose="020B0604020202020204" pitchFamily="34" charset="0"/>
              <a:buChar char="•"/>
            </a:pPr>
            <a:r>
              <a:rPr lang="en-US" sz="3200" dirty="0"/>
              <a:t>Show it worked out with real numbers put in</a:t>
            </a:r>
          </a:p>
        </p:txBody>
      </p:sp>
      <p:sp>
        <p:nvSpPr>
          <p:cNvPr id="4" name="TextBox 3">
            <a:extLst>
              <a:ext uri="{FF2B5EF4-FFF2-40B4-BE49-F238E27FC236}">
                <a16:creationId xmlns:a16="http://schemas.microsoft.com/office/drawing/2014/main" id="{4F49DF56-73CD-3ED0-A5AD-B1BDBB9BEF1C}"/>
              </a:ext>
            </a:extLst>
          </p:cNvPr>
          <p:cNvSpPr txBox="1"/>
          <p:nvPr/>
        </p:nvSpPr>
        <p:spPr>
          <a:xfrm>
            <a:off x="9211733" y="1292629"/>
            <a:ext cx="2950888" cy="2062103"/>
          </a:xfrm>
          <a:prstGeom prst="rect">
            <a:avLst/>
          </a:prstGeom>
          <a:noFill/>
        </p:spPr>
        <p:txBody>
          <a:bodyPr wrap="square" rtlCol="0">
            <a:spAutoFit/>
          </a:bodyPr>
          <a:lstStyle/>
          <a:p>
            <a:r>
              <a:rPr lang="en-US" sz="3200" b="1" i="1" u="sng" dirty="0">
                <a:solidFill>
                  <a:srgbClr val="7030A0"/>
                </a:solidFill>
              </a:rPr>
              <a:t>Our Learning Target:</a:t>
            </a:r>
            <a:endParaRPr lang="en-US" sz="3200" dirty="0">
              <a:solidFill>
                <a:srgbClr val="7030A0"/>
              </a:solidFill>
            </a:endParaRPr>
          </a:p>
          <a:p>
            <a:r>
              <a:rPr lang="en-US" sz="3200" dirty="0">
                <a:solidFill>
                  <a:srgbClr val="7030A0"/>
                </a:solidFill>
              </a:rPr>
              <a:t>Understanding properties.</a:t>
            </a:r>
          </a:p>
        </p:txBody>
      </p:sp>
    </p:spTree>
    <p:extLst>
      <p:ext uri="{BB962C8B-B14F-4D97-AF65-F5344CB8AC3E}">
        <p14:creationId xmlns:p14="http://schemas.microsoft.com/office/powerpoint/2010/main" val="31603739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759" y="0"/>
            <a:ext cx="11259239" cy="1143000"/>
          </a:xfrm>
        </p:spPr>
        <p:txBody>
          <a:bodyPr>
            <a:normAutofit fontScale="90000"/>
          </a:bodyPr>
          <a:lstStyle/>
          <a:p>
            <a:pPr algn="ctr"/>
            <a:r>
              <a:rPr lang="en-US" dirty="0"/>
              <a:t>Today’s “Plan”—Thursday November 16, 2023</a:t>
            </a:r>
            <a:br>
              <a:rPr lang="en-US" dirty="0"/>
            </a:br>
            <a:r>
              <a:rPr lang="en-US" dirty="0"/>
              <a:t>Geometry</a:t>
            </a:r>
          </a:p>
        </p:txBody>
      </p:sp>
      <p:sp>
        <p:nvSpPr>
          <p:cNvPr id="3" name="TextBox 2"/>
          <p:cNvSpPr txBox="1"/>
          <p:nvPr/>
        </p:nvSpPr>
        <p:spPr>
          <a:xfrm>
            <a:off x="29379" y="1398494"/>
            <a:ext cx="9407229" cy="2554545"/>
          </a:xfrm>
          <a:prstGeom prst="rect">
            <a:avLst/>
          </a:prstGeom>
          <a:noFill/>
        </p:spPr>
        <p:txBody>
          <a:bodyPr wrap="square" rtlCol="0">
            <a:spAutoFit/>
          </a:bodyPr>
          <a:lstStyle/>
          <a:p>
            <a:pPr marL="514350" indent="-514350">
              <a:buFont typeface="+mj-lt"/>
              <a:buAutoNum type="arabicPeriod"/>
            </a:pPr>
            <a:r>
              <a:rPr lang="en-US" sz="3200" dirty="0"/>
              <a:t>Attendance/Brain Stretcher</a:t>
            </a:r>
            <a:br>
              <a:rPr lang="en-US" sz="3200" dirty="0"/>
            </a:br>
            <a:endParaRPr lang="en-US" sz="3200" dirty="0"/>
          </a:p>
          <a:p>
            <a:pPr marL="514350" indent="-514350">
              <a:buFont typeface="+mj-lt"/>
              <a:buAutoNum type="arabicPeriod"/>
            </a:pPr>
            <a:r>
              <a:rPr lang="en-US" sz="3200" dirty="0"/>
              <a:t>Pre-Test</a:t>
            </a:r>
            <a:br>
              <a:rPr lang="en-US" sz="3200" dirty="0"/>
            </a:br>
            <a:endParaRPr lang="en-US" sz="3200" dirty="0"/>
          </a:p>
          <a:p>
            <a:pPr marL="514350" indent="-514350">
              <a:buFont typeface="+mj-lt"/>
              <a:buAutoNum type="arabicPeriod"/>
            </a:pPr>
            <a:r>
              <a:rPr lang="en-US" sz="3200" dirty="0"/>
              <a:t>Start making “</a:t>
            </a:r>
            <a:r>
              <a:rPr lang="en-US" sz="3200" dirty="0" err="1"/>
              <a:t>Geome</a:t>
            </a:r>
            <a:r>
              <a:rPr lang="en-US" sz="3200" dirty="0"/>
              <a:t>-tree” ornaments.</a:t>
            </a:r>
          </a:p>
        </p:txBody>
      </p:sp>
      <p:sp>
        <p:nvSpPr>
          <p:cNvPr id="4" name="TextBox 3">
            <a:extLst>
              <a:ext uri="{FF2B5EF4-FFF2-40B4-BE49-F238E27FC236}">
                <a16:creationId xmlns:a16="http://schemas.microsoft.com/office/drawing/2014/main" id="{4F49DF56-73CD-3ED0-A5AD-B1BDBB9BEF1C}"/>
              </a:ext>
            </a:extLst>
          </p:cNvPr>
          <p:cNvSpPr txBox="1"/>
          <p:nvPr/>
        </p:nvSpPr>
        <p:spPr>
          <a:xfrm>
            <a:off x="9211733" y="1292629"/>
            <a:ext cx="2950888" cy="2062103"/>
          </a:xfrm>
          <a:prstGeom prst="rect">
            <a:avLst/>
          </a:prstGeom>
          <a:noFill/>
        </p:spPr>
        <p:txBody>
          <a:bodyPr wrap="square" rtlCol="0">
            <a:spAutoFit/>
          </a:bodyPr>
          <a:lstStyle/>
          <a:p>
            <a:r>
              <a:rPr lang="en-US" sz="3200" b="1" i="1" u="sng" dirty="0">
                <a:solidFill>
                  <a:srgbClr val="7030A0"/>
                </a:solidFill>
              </a:rPr>
              <a:t>Our Learning Target:</a:t>
            </a:r>
            <a:endParaRPr lang="en-US" sz="3200" dirty="0">
              <a:solidFill>
                <a:srgbClr val="7030A0"/>
              </a:solidFill>
            </a:endParaRPr>
          </a:p>
          <a:p>
            <a:r>
              <a:rPr lang="en-US" sz="3200" dirty="0">
                <a:solidFill>
                  <a:srgbClr val="7030A0"/>
                </a:solidFill>
              </a:rPr>
              <a:t>Understanding properties.</a:t>
            </a:r>
          </a:p>
        </p:txBody>
      </p:sp>
    </p:spTree>
    <p:extLst>
      <p:ext uri="{BB962C8B-B14F-4D97-AF65-F5344CB8AC3E}">
        <p14:creationId xmlns:p14="http://schemas.microsoft.com/office/powerpoint/2010/main" val="41424674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759" y="0"/>
            <a:ext cx="11259239" cy="1143000"/>
          </a:xfrm>
        </p:spPr>
        <p:txBody>
          <a:bodyPr>
            <a:normAutofit fontScale="90000"/>
          </a:bodyPr>
          <a:lstStyle/>
          <a:p>
            <a:pPr algn="ctr"/>
            <a:r>
              <a:rPr lang="en-US" dirty="0"/>
              <a:t>Today’s “Plan”—Monday November 27, 2023</a:t>
            </a:r>
            <a:br>
              <a:rPr lang="en-US" dirty="0"/>
            </a:br>
            <a:r>
              <a:rPr lang="en-US" dirty="0"/>
              <a:t>Geometry</a:t>
            </a:r>
          </a:p>
        </p:txBody>
      </p:sp>
      <p:sp>
        <p:nvSpPr>
          <p:cNvPr id="3" name="TextBox 2"/>
          <p:cNvSpPr txBox="1"/>
          <p:nvPr/>
        </p:nvSpPr>
        <p:spPr>
          <a:xfrm>
            <a:off x="29379" y="1398494"/>
            <a:ext cx="9407229" cy="3539430"/>
          </a:xfrm>
          <a:prstGeom prst="rect">
            <a:avLst/>
          </a:prstGeom>
          <a:noFill/>
        </p:spPr>
        <p:txBody>
          <a:bodyPr wrap="square" rtlCol="0">
            <a:spAutoFit/>
          </a:bodyPr>
          <a:lstStyle/>
          <a:p>
            <a:pPr marL="514350" indent="-514350">
              <a:buFont typeface="+mj-lt"/>
              <a:buAutoNum type="arabicPeriod"/>
            </a:pPr>
            <a:r>
              <a:rPr lang="en-US" sz="3200" dirty="0"/>
              <a:t>Attendance</a:t>
            </a:r>
            <a:br>
              <a:rPr lang="en-US" sz="3200" dirty="0"/>
            </a:br>
            <a:endParaRPr lang="en-US" sz="3200" dirty="0"/>
          </a:p>
          <a:p>
            <a:pPr marL="514350" indent="-514350">
              <a:buFont typeface="+mj-lt"/>
              <a:buAutoNum type="arabicPeriod"/>
            </a:pPr>
            <a:r>
              <a:rPr lang="en-US" sz="3200" dirty="0"/>
              <a:t>Timed test/Record</a:t>
            </a:r>
            <a:br>
              <a:rPr lang="en-US" sz="3200" dirty="0"/>
            </a:br>
            <a:endParaRPr lang="en-US" sz="3200" dirty="0"/>
          </a:p>
          <a:p>
            <a:pPr marL="514350" indent="-514350">
              <a:buFont typeface="+mj-lt"/>
              <a:buAutoNum type="arabicPeriod"/>
            </a:pPr>
            <a:r>
              <a:rPr lang="en-US" sz="3200" dirty="0"/>
              <a:t>Terminology:  Get Handout</a:t>
            </a:r>
            <a:br>
              <a:rPr lang="en-US" sz="3200" dirty="0"/>
            </a:br>
            <a:endParaRPr lang="en-US" sz="3200" dirty="0"/>
          </a:p>
          <a:p>
            <a:pPr marL="514350" indent="-514350">
              <a:buFont typeface="+mj-lt"/>
              <a:buAutoNum type="arabicPeriod"/>
            </a:pPr>
            <a:r>
              <a:rPr lang="en-US" sz="3200" dirty="0"/>
              <a:t>Assignment</a:t>
            </a:r>
          </a:p>
        </p:txBody>
      </p:sp>
      <p:sp>
        <p:nvSpPr>
          <p:cNvPr id="4" name="TextBox 3">
            <a:extLst>
              <a:ext uri="{FF2B5EF4-FFF2-40B4-BE49-F238E27FC236}">
                <a16:creationId xmlns:a16="http://schemas.microsoft.com/office/drawing/2014/main" id="{4F49DF56-73CD-3ED0-A5AD-B1BDBB9BEF1C}"/>
              </a:ext>
            </a:extLst>
          </p:cNvPr>
          <p:cNvSpPr txBox="1"/>
          <p:nvPr/>
        </p:nvSpPr>
        <p:spPr>
          <a:xfrm>
            <a:off x="9211733" y="1292629"/>
            <a:ext cx="2950888" cy="2062103"/>
          </a:xfrm>
          <a:prstGeom prst="rect">
            <a:avLst/>
          </a:prstGeom>
          <a:noFill/>
        </p:spPr>
        <p:txBody>
          <a:bodyPr wrap="square" rtlCol="0">
            <a:spAutoFit/>
          </a:bodyPr>
          <a:lstStyle/>
          <a:p>
            <a:r>
              <a:rPr lang="en-US" sz="3200" b="1" i="1" u="sng" dirty="0">
                <a:solidFill>
                  <a:srgbClr val="7030A0"/>
                </a:solidFill>
              </a:rPr>
              <a:t>Our Learning Target:</a:t>
            </a:r>
            <a:endParaRPr lang="en-US" sz="3200" dirty="0">
              <a:solidFill>
                <a:srgbClr val="7030A0"/>
              </a:solidFill>
            </a:endParaRPr>
          </a:p>
          <a:p>
            <a:r>
              <a:rPr lang="en-US" sz="3200" dirty="0">
                <a:solidFill>
                  <a:srgbClr val="7030A0"/>
                </a:solidFill>
              </a:rPr>
              <a:t>Understanding properties.</a:t>
            </a:r>
          </a:p>
        </p:txBody>
      </p:sp>
    </p:spTree>
    <p:extLst>
      <p:ext uri="{BB962C8B-B14F-4D97-AF65-F5344CB8AC3E}">
        <p14:creationId xmlns:p14="http://schemas.microsoft.com/office/powerpoint/2010/main" val="7582386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8051081" cy="106224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If two lines do not intersect, then they are either parallel or skew.</a:t>
            </a:r>
          </a:p>
          <a:p>
            <a:r>
              <a:rPr lang="en-US" sz="2800" dirty="0"/>
              <a:t> </a:t>
            </a:r>
            <a:endParaRPr lang="en-US" sz="2800" b="0" i="0" u="none" strike="noStrike" baseline="0" dirty="0"/>
          </a:p>
          <a:p>
            <a:r>
              <a:rPr lang="en-US" sz="2800" b="0" i="0" u="none" strike="noStrike" baseline="0" dirty="0">
                <a:solidFill>
                  <a:srgbClr val="221E1F"/>
                </a:solidFill>
              </a:rPr>
              <a:t> </a:t>
            </a:r>
          </a:p>
          <a:p>
            <a:endParaRPr lang="en-US" sz="2800" b="0" i="0" u="none" strike="noStrike" baseline="0" dirty="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a:solidFill>
                  <a:srgbClr val="0070C0"/>
                </a:solidFill>
              </a:rPr>
              <a:t>Learn</a:t>
            </a:r>
            <a:endParaRPr lang="en-US" sz="1800" b="0" i="0" u="none" strike="noStrike" baseline="0">
              <a:solidFill>
                <a:srgbClr val="000000"/>
              </a:solidFill>
              <a:latin typeface="Vectipede Bk"/>
            </a:endParaRPr>
          </a:p>
          <a:p>
            <a:r>
              <a:rPr lang="en-US" sz="2800" b="0">
                <a:solidFill>
                  <a:schemeClr val="tx1"/>
                </a:solidFill>
              </a:rPr>
              <a:t>Parallel Lines and Transversals </a:t>
            </a:r>
          </a:p>
        </p:txBody>
      </p:sp>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89604847-E569-402C-ADFB-43E37D99A13B}"/>
                  </a:ext>
                </a:extLst>
              </p:cNvPr>
              <p:cNvGraphicFramePr>
                <a:graphicFrameLocks noGrp="1"/>
              </p:cNvGraphicFramePr>
              <p:nvPr/>
            </p:nvGraphicFramePr>
            <p:xfrm>
              <a:off x="543442" y="2941870"/>
              <a:ext cx="9235440" cy="2794953"/>
            </p:xfrm>
            <a:graphic>
              <a:graphicData uri="http://schemas.openxmlformats.org/drawingml/2006/table">
                <a:tbl>
                  <a:tblPr firstRow="1" bandRow="1">
                    <a:tableStyleId>{2D5ABB26-0587-4C30-8999-92F81FD0307C}</a:tableStyleId>
                  </a:tblPr>
                  <a:tblGrid>
                    <a:gridCol w="5577840">
                      <a:extLst>
                        <a:ext uri="{9D8B030D-6E8A-4147-A177-3AD203B41FA5}">
                          <a16:colId xmlns:a16="http://schemas.microsoft.com/office/drawing/2014/main" val="3437382484"/>
                        </a:ext>
                      </a:extLst>
                    </a:gridCol>
                    <a:gridCol w="3657600">
                      <a:extLst>
                        <a:ext uri="{9D8B030D-6E8A-4147-A177-3AD203B41FA5}">
                          <a16:colId xmlns:a16="http://schemas.microsoft.com/office/drawing/2014/main" val="681481277"/>
                        </a:ext>
                      </a:extLst>
                    </a:gridCol>
                  </a:tblGrid>
                  <a:tr h="370840">
                    <a:tc gridSpan="2">
                      <a:txBody>
                        <a:bodyPr/>
                        <a:lstStyle/>
                        <a:p>
                          <a:r>
                            <a:rPr lang="en-US" sz="2800" b="1"/>
                            <a:t>Parallel and Skew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1160689"/>
                      </a:ext>
                    </a:extLst>
                  </a:tr>
                  <a:tr h="370840">
                    <a:tc>
                      <a:txBody>
                        <a:bodyPr/>
                        <a:lstStyle/>
                        <a:p>
                          <a:r>
                            <a:rPr lang="en-US" sz="2800" b="1" dirty="0">
                              <a:solidFill>
                                <a:schemeClr val="tx1"/>
                              </a:solidFill>
                            </a:rPr>
                            <a:t>Parallel lines</a:t>
                          </a:r>
                          <a:r>
                            <a:rPr lang="en-US" sz="2800" dirty="0">
                              <a:solidFill>
                                <a:schemeClr val="tx2"/>
                              </a:solidFill>
                            </a:rPr>
                            <a:t> are coplanar lines that do not intersect.</a:t>
                          </a:r>
                        </a:p>
                        <a:p>
                          <a:endParaRPr lang="en-US" sz="2800" dirty="0">
                            <a:solidFill>
                              <a:schemeClr val="tx2"/>
                            </a:solidFill>
                          </a:endParaRPr>
                        </a:p>
                        <a:p>
                          <a:r>
                            <a:rPr lang="en-US" sz="2800" b="1" dirty="0">
                              <a:solidFill>
                                <a:schemeClr val="tx1"/>
                              </a:solidFill>
                            </a:rPr>
                            <a:t>Example</a:t>
                          </a:r>
                          <a:r>
                            <a:rPr lang="en-US" sz="2800" dirty="0">
                              <a:solidFill>
                                <a:schemeClr val="tx2"/>
                              </a:solidFill>
                            </a:rPr>
                            <a:t> </a:t>
                          </a:r>
                          <a14:m>
                            <m:oMath xmlns:m="http://schemas.openxmlformats.org/officeDocument/2006/math">
                              <m:acc>
                                <m:accPr>
                                  <m:chr m:val="⃡"/>
                                  <m:ctrlPr>
                                    <a:rPr lang="en-US" sz="280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𝐽𝐾</m:t>
                                  </m:r>
                                </m:e>
                              </m:acc>
                              <m:r>
                                <a:rPr lang="en-US" sz="2800" i="1" dirty="0" smtClean="0">
                                  <a:solidFill>
                                    <a:schemeClr val="tx2"/>
                                  </a:solidFill>
                                  <a:latin typeface="Cambria Math" panose="02040503050406030204" pitchFamily="18" charset="0"/>
                                </a:rPr>
                                <m:t> ǁ </m:t>
                              </m:r>
                              <m:acc>
                                <m:accPr>
                                  <m:chr m:val="⃡"/>
                                  <m:ctrlPr>
                                    <a:rPr lang="en-US" sz="280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𝐿𝑀</m:t>
                                  </m:r>
                                </m:e>
                              </m:acc>
                            </m:oMath>
                          </a14:m>
                          <a:endParaRPr lang="en-US" sz="2800" i="1" dirty="0">
                            <a:solidFill>
                              <a:schemeClr val="tx2"/>
                            </a:solidFill>
                          </a:endParaRPr>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020931"/>
                      </a:ext>
                    </a:extLst>
                  </a:tr>
                </a:tbl>
              </a:graphicData>
            </a:graphic>
          </p:graphicFrame>
        </mc:Choice>
        <mc:Fallback xmlns="">
          <p:graphicFrame>
            <p:nvGraphicFramePr>
              <p:cNvPr id="2" name="Table 2">
                <a:extLst>
                  <a:ext uri="{FF2B5EF4-FFF2-40B4-BE49-F238E27FC236}">
                    <a16:creationId xmlns:a16="http://schemas.microsoft.com/office/drawing/2014/main" id="{89604847-E569-402C-ADFB-43E37D99A13B}"/>
                  </a:ext>
                </a:extLst>
              </p:cNvPr>
              <p:cNvGraphicFramePr>
                <a:graphicFrameLocks noGrp="1"/>
              </p:cNvGraphicFramePr>
              <p:nvPr>
                <p:extLst>
                  <p:ext uri="{D42A27DB-BD31-4B8C-83A1-F6EECF244321}">
                    <p14:modId xmlns:p14="http://schemas.microsoft.com/office/powerpoint/2010/main" val="2506348414"/>
                  </p:ext>
                </p:extLst>
              </p:nvPr>
            </p:nvGraphicFramePr>
            <p:xfrm>
              <a:off x="543442" y="2941870"/>
              <a:ext cx="9235440" cy="2794953"/>
            </p:xfrm>
            <a:graphic>
              <a:graphicData uri="http://schemas.openxmlformats.org/drawingml/2006/table">
                <a:tbl>
                  <a:tblPr firstRow="1" bandRow="1">
                    <a:tableStyleId>{2D5ABB26-0587-4C30-8999-92F81FD0307C}</a:tableStyleId>
                  </a:tblPr>
                  <a:tblGrid>
                    <a:gridCol w="5577840">
                      <a:extLst>
                        <a:ext uri="{9D8B030D-6E8A-4147-A177-3AD203B41FA5}">
                          <a16:colId xmlns:a16="http://schemas.microsoft.com/office/drawing/2014/main" val="3437382484"/>
                        </a:ext>
                      </a:extLst>
                    </a:gridCol>
                    <a:gridCol w="3657600">
                      <a:extLst>
                        <a:ext uri="{9D8B030D-6E8A-4147-A177-3AD203B41FA5}">
                          <a16:colId xmlns:a16="http://schemas.microsoft.com/office/drawing/2014/main" val="681481277"/>
                        </a:ext>
                      </a:extLst>
                    </a:gridCol>
                  </a:tblGrid>
                  <a:tr h="518160">
                    <a:tc gridSpan="2">
                      <a:txBody>
                        <a:bodyPr/>
                        <a:lstStyle/>
                        <a:p>
                          <a:r>
                            <a:rPr lang="en-US" sz="2800" b="1"/>
                            <a:t>Parallel and Skew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1160689"/>
                      </a:ext>
                    </a:extLst>
                  </a:tr>
                  <a:tr h="227679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9" t="-25333" r="-65721" b="-533"/>
                          </a:stretch>
                        </a:blipFill>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020931"/>
                      </a:ext>
                    </a:extLst>
                  </a:tr>
                </a:tbl>
              </a:graphicData>
            </a:graphic>
          </p:graphicFrame>
        </mc:Fallback>
      </mc:AlternateContent>
      <p:pic>
        <p:nvPicPr>
          <p:cNvPr id="6" name="Picture 5">
            <a:extLst>
              <a:ext uri="{FF2B5EF4-FFF2-40B4-BE49-F238E27FC236}">
                <a16:creationId xmlns:a16="http://schemas.microsoft.com/office/drawing/2014/main" id="{0B7C6084-E581-46DB-B344-A4982975AE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2342" y="3876305"/>
            <a:ext cx="2463409" cy="1463040"/>
          </a:xfrm>
          <a:prstGeom prst="rect">
            <a:avLst/>
          </a:prstGeom>
        </p:spPr>
      </p:pic>
    </p:spTree>
    <p:extLst>
      <p:ext uri="{BB962C8B-B14F-4D97-AF65-F5344CB8AC3E}">
        <p14:creationId xmlns:p14="http://schemas.microsoft.com/office/powerpoint/2010/main" val="1973876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64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666470"/>
            <a:ext cx="8805151" cy="352505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Make a conjecture about the relationship between the segments joining opposite vertices of isosceles trapezoids.</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0070C0"/>
                </a:solidFill>
              </a:rPr>
            </a:br>
            <a:r>
              <a:rPr lang="en-US" sz="2800" b="0" dirty="0">
                <a:solidFill>
                  <a:schemeClr val="tx1"/>
                </a:solidFill>
              </a:rPr>
              <a:t>Geometric Conjectures</a:t>
            </a:r>
          </a:p>
        </p:txBody>
      </p:sp>
    </p:spTree>
    <p:extLst>
      <p:ext uri="{BB962C8B-B14F-4D97-AF65-F5344CB8AC3E}">
        <p14:creationId xmlns:p14="http://schemas.microsoft.com/office/powerpoint/2010/main" val="61895075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a:solidFill>
                  <a:srgbClr val="0070C0"/>
                </a:solidFill>
              </a:rPr>
              <a:t>Learn</a:t>
            </a:r>
            <a:endParaRPr lang="en-US" sz="1800" b="0" i="0" u="none" strike="noStrike" baseline="0">
              <a:solidFill>
                <a:srgbClr val="000000"/>
              </a:solidFill>
              <a:latin typeface="Vectipede Bk"/>
            </a:endParaRPr>
          </a:p>
          <a:p>
            <a:r>
              <a:rPr lang="en-US" sz="2800" b="0">
                <a:solidFill>
                  <a:schemeClr val="tx1"/>
                </a:solidFill>
              </a:rPr>
              <a:t>Parallel Lines and Transversals </a:t>
            </a:r>
          </a:p>
        </p:txBody>
      </p:sp>
      <p:graphicFrame>
        <p:nvGraphicFramePr>
          <p:cNvPr id="8" name="Table 2">
            <a:extLst>
              <a:ext uri="{FF2B5EF4-FFF2-40B4-BE49-F238E27FC236}">
                <a16:creationId xmlns:a16="http://schemas.microsoft.com/office/drawing/2014/main" id="{C098530D-ECF8-4482-89DF-C44A6F2C484F}"/>
              </a:ext>
            </a:extLst>
          </p:cNvPr>
          <p:cNvGraphicFramePr>
            <a:graphicFrameLocks noGrp="1"/>
          </p:cNvGraphicFramePr>
          <p:nvPr/>
        </p:nvGraphicFramePr>
        <p:xfrm>
          <a:off x="543442" y="1447449"/>
          <a:ext cx="9235440" cy="3889660"/>
        </p:xfrm>
        <a:graphic>
          <a:graphicData uri="http://schemas.openxmlformats.org/drawingml/2006/table">
            <a:tbl>
              <a:tblPr firstRow="1" bandRow="1">
                <a:tableStyleId>{2D5ABB26-0587-4C30-8999-92F81FD0307C}</a:tableStyleId>
              </a:tblPr>
              <a:tblGrid>
                <a:gridCol w="5878623">
                  <a:extLst>
                    <a:ext uri="{9D8B030D-6E8A-4147-A177-3AD203B41FA5}">
                      <a16:colId xmlns:a16="http://schemas.microsoft.com/office/drawing/2014/main" val="3437382484"/>
                    </a:ext>
                  </a:extLst>
                </a:gridCol>
                <a:gridCol w="3356817">
                  <a:extLst>
                    <a:ext uri="{9D8B030D-6E8A-4147-A177-3AD203B41FA5}">
                      <a16:colId xmlns:a16="http://schemas.microsoft.com/office/drawing/2014/main" val="681481277"/>
                    </a:ext>
                  </a:extLst>
                </a:gridCol>
              </a:tblGrid>
              <a:tr h="477184">
                <a:tc gridSpan="2">
                  <a:txBody>
                    <a:bodyPr/>
                    <a:lstStyle/>
                    <a:p>
                      <a:r>
                        <a:rPr lang="en-US" sz="2800" b="1"/>
                        <a:t>Parallel and Skew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1160689"/>
                  </a:ext>
                </a:extLst>
              </a:tr>
              <a:tr h="1505377">
                <a:tc>
                  <a:txBody>
                    <a:bodyPr/>
                    <a:lstStyle/>
                    <a:p>
                      <a:r>
                        <a:rPr lang="en-US" sz="2800" b="1" dirty="0"/>
                        <a:t>Skew lines</a:t>
                      </a:r>
                      <a:r>
                        <a:rPr lang="en-US" sz="2800" dirty="0"/>
                        <a:t> </a:t>
                      </a:r>
                      <a:r>
                        <a:rPr lang="en-US" sz="2800" dirty="0">
                          <a:solidFill>
                            <a:schemeClr val="tx2"/>
                          </a:solidFill>
                        </a:rPr>
                        <a:t>are lines that do not intersect and are not coplanar.</a:t>
                      </a:r>
                    </a:p>
                    <a:p>
                      <a:r>
                        <a:rPr lang="en-US" sz="2800" b="1" dirty="0"/>
                        <a:t>Example</a:t>
                      </a:r>
                      <a:r>
                        <a:rPr lang="en-US" sz="2800" dirty="0"/>
                        <a:t> </a:t>
                      </a:r>
                      <a:r>
                        <a:rPr lang="en-US" sz="2800" dirty="0">
                          <a:solidFill>
                            <a:schemeClr val="tx2"/>
                          </a:solidFill>
                        </a:rPr>
                        <a:t>Lines</a:t>
                      </a:r>
                      <a:r>
                        <a:rPr lang="en-US" sz="2800" i="1" dirty="0">
                          <a:solidFill>
                            <a:schemeClr val="tx2"/>
                          </a:solidFill>
                        </a:rPr>
                        <a:t> </a:t>
                      </a:r>
                      <a:r>
                        <a:rPr lang="en-US" sz="2800" i="0" dirty="0">
                          <a:solidFill>
                            <a:schemeClr val="tx2"/>
                          </a:solidFill>
                        </a:rPr>
                        <a:t>𝓁</a:t>
                      </a:r>
                      <a:r>
                        <a:rPr lang="en-US" sz="2800" i="1" dirty="0">
                          <a:solidFill>
                            <a:schemeClr val="tx2"/>
                          </a:solidFill>
                        </a:rPr>
                        <a:t> </a:t>
                      </a:r>
                      <a:r>
                        <a:rPr lang="en-US" sz="2800" dirty="0">
                          <a:solidFill>
                            <a:schemeClr val="tx2"/>
                          </a:solidFill>
                        </a:rPr>
                        <a:t>and </a:t>
                      </a:r>
                      <a:r>
                        <a:rPr lang="en-US" sz="2800" i="0" dirty="0">
                          <a:solidFill>
                            <a:schemeClr val="tx2"/>
                          </a:solidFill>
                        </a:rPr>
                        <a:t>𝓂</a:t>
                      </a:r>
                      <a:r>
                        <a:rPr lang="en-US" sz="2800" dirty="0">
                          <a:solidFill>
                            <a:schemeClr val="tx2"/>
                          </a:solidFill>
                        </a:rPr>
                        <a:t> are skew.</a:t>
                      </a:r>
                      <a:endParaRPr lang="en-US" sz="2800" i="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020931"/>
                  </a:ext>
                </a:extLst>
              </a:tr>
              <a:tr h="1866123">
                <a:tc>
                  <a:txBody>
                    <a:bodyPr/>
                    <a:lstStyle/>
                    <a:p>
                      <a:r>
                        <a:rPr lang="en-US" sz="2800" b="1" dirty="0"/>
                        <a:t>Parallel planes</a:t>
                      </a:r>
                      <a:r>
                        <a:rPr lang="en-US" sz="2800" dirty="0"/>
                        <a:t> </a:t>
                      </a:r>
                      <a:r>
                        <a:rPr lang="en-US" sz="2800" dirty="0">
                          <a:solidFill>
                            <a:schemeClr val="tx2"/>
                          </a:solidFill>
                        </a:rPr>
                        <a:t>are planes that do not intersect.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t>Example</a:t>
                      </a:r>
                      <a:r>
                        <a:rPr lang="en-US" sz="2800" dirty="0"/>
                        <a:t> </a:t>
                      </a:r>
                      <a:r>
                        <a:rPr lang="en-US" sz="2800" dirty="0">
                          <a:solidFill>
                            <a:schemeClr val="tx2"/>
                          </a:solidFill>
                        </a:rPr>
                        <a:t>Planes </a:t>
                      </a:r>
                      <a:r>
                        <a:rPr lang="en-US" sz="2800" i="1" dirty="0">
                          <a:solidFill>
                            <a:schemeClr val="tx2"/>
                          </a:solidFill>
                        </a:rPr>
                        <a:t>A</a:t>
                      </a:r>
                      <a:r>
                        <a:rPr lang="en-US" sz="2800" kern="1200" dirty="0">
                          <a:solidFill>
                            <a:schemeClr val="tx2"/>
                          </a:solidFill>
                          <a:effectLst/>
                          <a:latin typeface="+mn-lt"/>
                          <a:ea typeface="+mn-ea"/>
                          <a:cs typeface="+mn-cs"/>
                        </a:rPr>
                        <a:t> </a:t>
                      </a:r>
                      <a:r>
                        <a:rPr lang="en-US" sz="2800" dirty="0">
                          <a:solidFill>
                            <a:schemeClr val="tx2"/>
                          </a:solidFill>
                        </a:rPr>
                        <a:t>and </a:t>
                      </a:r>
                      <a:r>
                        <a:rPr lang="en-US" sz="2800" i="1" dirty="0">
                          <a:solidFill>
                            <a:schemeClr val="tx2"/>
                          </a:solidFill>
                        </a:rPr>
                        <a:t>B</a:t>
                      </a:r>
                      <a:r>
                        <a:rPr lang="en-US" sz="2800" kern="1200" dirty="0">
                          <a:solidFill>
                            <a:schemeClr val="tx2"/>
                          </a:solidFill>
                          <a:effectLst/>
                          <a:latin typeface="+mn-lt"/>
                          <a:ea typeface="+mn-ea"/>
                          <a:cs typeface="+mn-cs"/>
                        </a:rPr>
                        <a:t> </a:t>
                      </a:r>
                      <a:r>
                        <a:rPr lang="en-US" sz="2800" dirty="0">
                          <a:solidFill>
                            <a:schemeClr val="tx2"/>
                          </a:solidFill>
                        </a:rPr>
                        <a:t>are parallel.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4603278"/>
                  </a:ext>
                </a:extLst>
              </a:tr>
            </a:tbl>
          </a:graphicData>
        </a:graphic>
      </p:graphicFrame>
      <p:pic>
        <p:nvPicPr>
          <p:cNvPr id="9" name="Picture 8">
            <a:extLst>
              <a:ext uri="{FF2B5EF4-FFF2-40B4-BE49-F238E27FC236}">
                <a16:creationId xmlns:a16="http://schemas.microsoft.com/office/drawing/2014/main" id="{C3F5E486-CB64-4CCF-BA0E-E07B17A96D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1034" y="2063648"/>
            <a:ext cx="2388981" cy="1188720"/>
          </a:xfrm>
          <a:prstGeom prst="rect">
            <a:avLst/>
          </a:prstGeom>
        </p:spPr>
      </p:pic>
      <p:pic>
        <p:nvPicPr>
          <p:cNvPr id="10" name="Picture 9">
            <a:extLst>
              <a:ext uri="{FF2B5EF4-FFF2-40B4-BE49-F238E27FC236}">
                <a16:creationId xmlns:a16="http://schemas.microsoft.com/office/drawing/2014/main" id="{DC5EE311-121C-4685-A1C4-6C1222BD9A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5915" y="3753985"/>
            <a:ext cx="2460651" cy="1188720"/>
          </a:xfrm>
          <a:prstGeom prst="rect">
            <a:avLst/>
          </a:prstGeom>
        </p:spPr>
      </p:pic>
      <p:sp>
        <p:nvSpPr>
          <p:cNvPr id="2" name="Content Placeholder 2">
            <a:extLst>
              <a:ext uri="{FF2B5EF4-FFF2-40B4-BE49-F238E27FC236}">
                <a16:creationId xmlns:a16="http://schemas.microsoft.com/office/drawing/2014/main" id="{2B6A02C7-C3BB-A1D9-D7B0-A58F5507BED0}"/>
              </a:ext>
            </a:extLst>
          </p:cNvPr>
          <p:cNvSpPr txBox="1">
            <a:spLocks/>
          </p:cNvSpPr>
          <p:nvPr/>
        </p:nvSpPr>
        <p:spPr>
          <a:xfrm>
            <a:off x="459873" y="5421426"/>
            <a:ext cx="10121041" cy="90472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If segments or rays are contained within lines that are parallel or skew, then the segments or rays are parallel or skew.</a:t>
            </a:r>
            <a:endParaRPr lang="en-US" sz="2800" b="0" i="0" u="none" strike="noStrike" baseline="0" dirty="0"/>
          </a:p>
        </p:txBody>
      </p:sp>
    </p:spTree>
    <p:extLst>
      <p:ext uri="{BB962C8B-B14F-4D97-AF65-F5344CB8AC3E}">
        <p14:creationId xmlns:p14="http://schemas.microsoft.com/office/powerpoint/2010/main" val="17335405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5"/>
                <a:ext cx="6254866" cy="372257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A line that intersects two or more lines in a plane at different points is called a </a:t>
                </a:r>
                <a:r>
                  <a:rPr lang="en-US" sz="2800" b="1" dirty="0">
                    <a:solidFill>
                      <a:schemeClr val="tx1"/>
                    </a:solidFill>
                  </a:rPr>
                  <a:t>transversal</a:t>
                </a:r>
                <a:r>
                  <a:rPr lang="en-US" sz="2800" dirty="0"/>
                  <a:t>. In the diagram, line </a:t>
                </a:r>
                <a14:m>
                  <m:oMath xmlns:m="http://schemas.openxmlformats.org/officeDocument/2006/math">
                    <m:r>
                      <a:rPr lang="en-US" sz="2800" i="1" dirty="0" smtClean="0">
                        <a:latin typeface="Cambria Math" panose="02040503050406030204" pitchFamily="18" charset="0"/>
                      </a:rPr>
                      <m:t>𝑡</m:t>
                    </m:r>
                  </m:oMath>
                </a14:m>
                <a:r>
                  <a:rPr lang="en-US" sz="2800" dirty="0">
                    <a:latin typeface="Proxima Nova" panose="02000506030000020004" pitchFamily="50" charset="0"/>
                    <a:ea typeface="Calibri" panose="020F0502020204030204" pitchFamily="34" charset="0"/>
                    <a:cs typeface="Times New Roman" panose="02020603050405020304" pitchFamily="18" charset="0"/>
                  </a:rPr>
                  <a:t> </a:t>
                </a:r>
                <a:r>
                  <a:rPr lang="en-US" sz="2800" dirty="0"/>
                  <a:t>is a transversal of lines </a:t>
                </a:r>
                <a14:m>
                  <m:oMath xmlns:m="http://schemas.openxmlformats.org/officeDocument/2006/math">
                    <m:r>
                      <a:rPr lang="en-US" sz="2800" i="1" dirty="0" smtClean="0">
                        <a:latin typeface="Cambria Math" panose="02040503050406030204" pitchFamily="18" charset="0"/>
                      </a:rPr>
                      <m:t>𝑞</m:t>
                    </m:r>
                  </m:oMath>
                </a14:m>
                <a:r>
                  <a:rPr lang="en-US" sz="2800" dirty="0"/>
                  <a:t> and </a:t>
                </a:r>
                <a14:m>
                  <m:oMath xmlns:m="http://schemas.openxmlformats.org/officeDocument/2006/math">
                    <m:r>
                      <a:rPr lang="en-US" sz="2800" i="1" dirty="0" smtClean="0">
                        <a:latin typeface="Cambria Math" panose="02040503050406030204" pitchFamily="18" charset="0"/>
                      </a:rPr>
                      <m:t>𝑟</m:t>
                    </m:r>
                  </m:oMath>
                </a14:m>
                <a:r>
                  <a:rPr lang="en-US" sz="2800" dirty="0"/>
                  <a:t>. Line </a:t>
                </a:r>
                <a14:m>
                  <m:oMath xmlns:m="http://schemas.openxmlformats.org/officeDocument/2006/math">
                    <m:r>
                      <a:rPr lang="en-US" sz="2800" i="1" dirty="0" smtClean="0">
                        <a:latin typeface="Cambria Math" panose="02040503050406030204" pitchFamily="18" charset="0"/>
                      </a:rPr>
                      <m:t>𝑡</m:t>
                    </m:r>
                  </m:oMath>
                </a14:m>
                <a:r>
                  <a:rPr lang="en-US" sz="2800" dirty="0">
                    <a:latin typeface="Proxima Nova" panose="02000506030000020004" pitchFamily="50" charset="0"/>
                    <a:ea typeface="Calibri" panose="020F0502020204030204" pitchFamily="34" charset="0"/>
                    <a:cs typeface="Times New Roman" panose="02020603050405020304" pitchFamily="18" charset="0"/>
                  </a:rPr>
                  <a:t> </a:t>
                </a:r>
                <a:r>
                  <a:rPr lang="en-US" sz="2800" dirty="0"/>
                  <a:t>forms a total of eight angles with lines </a:t>
                </a:r>
                <a14:m>
                  <m:oMath xmlns:m="http://schemas.openxmlformats.org/officeDocument/2006/math">
                    <m:r>
                      <a:rPr lang="en-US" sz="2800" i="1" dirty="0" smtClean="0">
                        <a:latin typeface="Cambria Math" panose="02040503050406030204" pitchFamily="18" charset="0"/>
                      </a:rPr>
                      <m:t>𝑞</m:t>
                    </m:r>
                  </m:oMath>
                </a14:m>
                <a:r>
                  <a:rPr lang="en-US" sz="2800" dirty="0"/>
                  <a:t> and </a:t>
                </a:r>
                <a14:m>
                  <m:oMath xmlns:m="http://schemas.openxmlformats.org/officeDocument/2006/math">
                    <m:r>
                      <a:rPr lang="en-US" sz="2800" i="1" dirty="0" smtClean="0">
                        <a:latin typeface="Cambria Math" panose="02040503050406030204" pitchFamily="18" charset="0"/>
                      </a:rPr>
                      <m:t>𝑟</m:t>
                    </m:r>
                  </m:oMath>
                </a14:m>
                <a:r>
                  <a:rPr lang="en-US" sz="2800" dirty="0"/>
                  <a:t>. These angles and specific pairings of these angles are given special names.</a:t>
                </a:r>
              </a:p>
              <a:p>
                <a:r>
                  <a:rPr lang="en-US" sz="2800" dirty="0"/>
                  <a:t> </a:t>
                </a:r>
                <a:endParaRPr lang="en-US" sz="2800" b="0" i="0" u="none" strike="noStrike" baseline="0" dirty="0"/>
              </a:p>
              <a:p>
                <a:r>
                  <a:rPr lang="en-US" sz="2800" b="0" i="0" u="none" strike="noStrike" baseline="0" dirty="0">
                    <a:solidFill>
                      <a:srgbClr val="221E1F"/>
                    </a:solidFill>
                  </a:rPr>
                  <a:t> </a:t>
                </a:r>
              </a:p>
              <a:p>
                <a:endParaRPr lang="en-US" sz="2800" b="0" i="0" u="none" strike="noStrike" baseline="0" dirty="0"/>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4" y="1707845"/>
                <a:ext cx="6254866" cy="3722571"/>
              </a:xfrm>
              <a:prstGeom prst="rect">
                <a:avLst/>
              </a:prstGeom>
              <a:blipFill>
                <a:blip r:embed="rId3"/>
                <a:stretch>
                  <a:fillRect l="-1949" t="-1637" r="-3314"/>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endParaRPr lang="en-US" sz="2800" dirty="0">
              <a:solidFill>
                <a:srgbClr val="33175A"/>
              </a:solidFill>
            </a:endParaRPr>
          </a:p>
          <a:p>
            <a:r>
              <a:rPr lang="en-US" sz="2800" b="0" dirty="0">
                <a:solidFill>
                  <a:schemeClr val="tx1"/>
                </a:solidFill>
              </a:rPr>
              <a:t>Identify Parallel and Skew Relationships</a:t>
            </a:r>
          </a:p>
        </p:txBody>
      </p:sp>
      <p:pic>
        <p:nvPicPr>
          <p:cNvPr id="2" name="Picture 1">
            <a:extLst>
              <a:ext uri="{FF2B5EF4-FFF2-40B4-BE49-F238E27FC236}">
                <a16:creationId xmlns:a16="http://schemas.microsoft.com/office/drawing/2014/main" id="{2CEA48FB-2683-393D-F6C7-CC1D6D17AD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4305" y="1972841"/>
            <a:ext cx="2305050" cy="3457575"/>
          </a:xfrm>
          <a:prstGeom prst="rect">
            <a:avLst/>
          </a:prstGeom>
        </p:spPr>
      </p:pic>
    </p:spTree>
    <p:extLst>
      <p:ext uri="{BB962C8B-B14F-4D97-AF65-F5344CB8AC3E}">
        <p14:creationId xmlns:p14="http://schemas.microsoft.com/office/powerpoint/2010/main" val="34920576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endParaRPr lang="en-US" sz="2800" dirty="0">
              <a:solidFill>
                <a:srgbClr val="33175A"/>
              </a:solidFill>
            </a:endParaRPr>
          </a:p>
          <a:p>
            <a:r>
              <a:rPr lang="en-US" sz="2800" b="0" dirty="0">
                <a:solidFill>
                  <a:schemeClr val="tx1"/>
                </a:solidFill>
              </a:rPr>
              <a:t>Identify Parallel and Skew Relationships</a:t>
            </a:r>
          </a:p>
        </p:txBody>
      </p:sp>
      <mc:AlternateContent xmlns:mc="http://schemas.openxmlformats.org/markup-compatibility/2006" xmlns:a14="http://schemas.microsoft.com/office/drawing/2010/main">
        <mc:Choice Requires="a14">
          <p:graphicFrame>
            <p:nvGraphicFramePr>
              <p:cNvPr id="3" name="Table 3">
                <a:extLst>
                  <a:ext uri="{FF2B5EF4-FFF2-40B4-BE49-F238E27FC236}">
                    <a16:creationId xmlns:a16="http://schemas.microsoft.com/office/drawing/2014/main" id="{F780CCEA-DC88-4C13-AC92-3909C43FD498}"/>
                  </a:ext>
                </a:extLst>
              </p:cNvPr>
              <p:cNvGraphicFramePr>
                <a:graphicFrameLocks noGrp="1"/>
              </p:cNvGraphicFramePr>
              <p:nvPr/>
            </p:nvGraphicFramePr>
            <p:xfrm>
              <a:off x="554075" y="1619075"/>
              <a:ext cx="9692640" cy="4724400"/>
            </p:xfrm>
            <a:graphic>
              <a:graphicData uri="http://schemas.openxmlformats.org/drawingml/2006/table">
                <a:tbl>
                  <a:tblPr firstRow="1" bandRow="1">
                    <a:tableStyleId>{2D5ABB26-0587-4C30-8999-92F81FD0307C}</a:tableStyleId>
                  </a:tblPr>
                  <a:tblGrid>
                    <a:gridCol w="5120640">
                      <a:extLst>
                        <a:ext uri="{9D8B030D-6E8A-4147-A177-3AD203B41FA5}">
                          <a16:colId xmlns:a16="http://schemas.microsoft.com/office/drawing/2014/main" val="449189206"/>
                        </a:ext>
                      </a:extLst>
                    </a:gridCol>
                    <a:gridCol w="2011680">
                      <a:extLst>
                        <a:ext uri="{9D8B030D-6E8A-4147-A177-3AD203B41FA5}">
                          <a16:colId xmlns:a16="http://schemas.microsoft.com/office/drawing/2014/main" val="2582374090"/>
                        </a:ext>
                      </a:extLst>
                    </a:gridCol>
                    <a:gridCol w="2560320">
                      <a:extLst>
                        <a:ext uri="{9D8B030D-6E8A-4147-A177-3AD203B41FA5}">
                          <a16:colId xmlns:a16="http://schemas.microsoft.com/office/drawing/2014/main" val="2105601924"/>
                        </a:ext>
                      </a:extLst>
                    </a:gridCol>
                  </a:tblGrid>
                  <a:tr h="370840">
                    <a:tc gridSpan="3">
                      <a:txBody>
                        <a:bodyPr/>
                        <a:lstStyle/>
                        <a:p>
                          <a:r>
                            <a:rPr lang="en-US" sz="2800" b="1"/>
                            <a:t>Transversal Angle Pair Relationships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7661037"/>
                      </a:ext>
                    </a:extLst>
                  </a:tr>
                  <a:tr h="10972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2"/>
                              </a:solidFill>
                            </a:rPr>
                            <a:t>Four </a:t>
                          </a:r>
                          <a:r>
                            <a:rPr lang="en-US" sz="2800" b="1" dirty="0">
                              <a:solidFill>
                                <a:schemeClr val="tx1"/>
                              </a:solidFill>
                            </a:rPr>
                            <a:t>interior angles</a:t>
                          </a:r>
                          <a:r>
                            <a:rPr lang="en-US" sz="2800" dirty="0">
                              <a:solidFill>
                                <a:schemeClr val="tx2"/>
                              </a:solidFill>
                            </a:rPr>
                            <a:t> lie in the region between lines </a:t>
                          </a:r>
                          <a14:m>
                            <m:oMath xmlns:m="http://schemas.openxmlformats.org/officeDocument/2006/math">
                              <m:r>
                                <a:rPr lang="en-US" sz="2800" i="1" dirty="0" smtClean="0">
                                  <a:solidFill>
                                    <a:schemeClr val="tx2"/>
                                  </a:solidFill>
                                  <a:latin typeface="Cambria Math" panose="02040503050406030204" pitchFamily="18" charset="0"/>
                                </a:rPr>
                                <m:t>𝑞</m:t>
                              </m:r>
                            </m:oMath>
                          </a14:m>
                          <a:r>
                            <a:rPr lang="en-US" sz="2800" dirty="0">
                              <a:solidFill>
                                <a:schemeClr val="tx2"/>
                              </a:solidFill>
                            </a:rPr>
                            <a:t> and </a:t>
                          </a:r>
                          <a14:m>
                            <m:oMath xmlns:m="http://schemas.openxmlformats.org/officeDocument/2006/math">
                              <m:r>
                                <a:rPr lang="en-US" sz="2800" i="1" dirty="0" smtClean="0">
                                  <a:solidFill>
                                    <a:schemeClr val="tx2"/>
                                  </a:solidFill>
                                  <a:latin typeface="Cambria Math" panose="02040503050406030204" pitchFamily="18" charset="0"/>
                                </a:rPr>
                                <m:t>𝑟</m:t>
                              </m:r>
                            </m:oMath>
                          </a14:m>
                          <a:r>
                            <a:rPr lang="en-US" sz="2800" dirty="0">
                              <a:solidFill>
                                <a:schemeClr val="tx2"/>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800" i="1" dirty="0" smtClean="0">
                                    <a:solidFill>
                                      <a:schemeClr val="tx2"/>
                                    </a:solidFill>
                                    <a:latin typeface="Cambria Math" panose="02040503050406030204" pitchFamily="18" charset="0"/>
                                  </a:rPr>
                                  <m:t>∠3, ∠4, </m:t>
                                </m:r>
                              </m:oMath>
                              <m:oMath xmlns:m="http://schemas.openxmlformats.org/officeDocument/2006/math">
                                <m:r>
                                  <a:rPr lang="en-US" sz="2800" i="1" dirty="0" smtClean="0">
                                    <a:solidFill>
                                      <a:schemeClr val="tx2"/>
                                    </a:solidFill>
                                    <a:latin typeface="Cambria Math" panose="02040503050406030204" pitchFamily="18" charset="0"/>
                                  </a:rPr>
                                  <m:t>∠5, ∠6</m:t>
                                </m:r>
                              </m:oMath>
                            </m:oMathPara>
                          </a14:m>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2506426"/>
                      </a:ext>
                    </a:extLst>
                  </a:tr>
                  <a:tr h="1554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2"/>
                              </a:solidFill>
                            </a:rPr>
                            <a:t>Four </a:t>
                          </a:r>
                          <a:r>
                            <a:rPr lang="en-US" sz="2800" b="1" dirty="0">
                              <a:solidFill>
                                <a:schemeClr val="tx1"/>
                              </a:solidFill>
                            </a:rPr>
                            <a:t>exterior angles</a:t>
                          </a:r>
                          <a:r>
                            <a:rPr lang="en-US" sz="2800" dirty="0">
                              <a:solidFill>
                                <a:schemeClr val="tx2"/>
                              </a:solidFill>
                            </a:rPr>
                            <a:t> lie in the two regions that are not between lines </a:t>
                          </a:r>
                          <a14:m>
                            <m:oMath xmlns:m="http://schemas.openxmlformats.org/officeDocument/2006/math">
                              <m:r>
                                <a:rPr lang="en-US" sz="2800" i="1" dirty="0" smtClean="0">
                                  <a:solidFill>
                                    <a:schemeClr val="tx2"/>
                                  </a:solidFill>
                                  <a:latin typeface="Cambria Math" panose="02040503050406030204" pitchFamily="18" charset="0"/>
                                </a:rPr>
                                <m:t>𝑞</m:t>
                              </m:r>
                            </m:oMath>
                          </a14:m>
                          <a:r>
                            <a:rPr lang="en-US" sz="2800" dirty="0">
                              <a:solidFill>
                                <a:schemeClr val="tx2"/>
                              </a:solidFill>
                            </a:rPr>
                            <a:t> and </a:t>
                          </a:r>
                          <a14:m>
                            <m:oMath xmlns:m="http://schemas.openxmlformats.org/officeDocument/2006/math">
                              <m:r>
                                <a:rPr lang="en-US" sz="2800" i="1" dirty="0" smtClean="0">
                                  <a:solidFill>
                                    <a:schemeClr val="tx2"/>
                                  </a:solidFill>
                                  <a:latin typeface="Cambria Math" panose="02040503050406030204" pitchFamily="18" charset="0"/>
                                </a:rPr>
                                <m:t>𝑟</m:t>
                              </m:r>
                            </m:oMath>
                          </a14:m>
                          <a:r>
                            <a:rPr lang="en-US" sz="2800" dirty="0">
                              <a:solidFill>
                                <a:schemeClr val="tx2"/>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800" i="1" dirty="0" smtClean="0">
                                    <a:solidFill>
                                      <a:schemeClr val="tx2"/>
                                    </a:solidFill>
                                    <a:latin typeface="Cambria Math" panose="02040503050406030204" pitchFamily="18" charset="0"/>
                                  </a:rPr>
                                  <m:t>∠1, ∠2, </m:t>
                                </m:r>
                              </m:oMath>
                              <m:oMath xmlns:m="http://schemas.openxmlformats.org/officeDocument/2006/math">
                                <m:r>
                                  <a:rPr lang="en-US" sz="2800" i="1" dirty="0" smtClean="0">
                                    <a:solidFill>
                                      <a:schemeClr val="tx2"/>
                                    </a:solidFill>
                                    <a:latin typeface="Cambria Math" panose="02040503050406030204" pitchFamily="18" charset="0"/>
                                  </a:rPr>
                                  <m:t>∠7, ∠8</m:t>
                                </m:r>
                              </m:oMath>
                            </m:oMathPara>
                          </a14:m>
                          <a:endParaRPr lang="en-US" sz="2800" dirty="0">
                            <a:solidFill>
                              <a:schemeClr val="tx1"/>
                            </a:solidFill>
                          </a:endParaRPr>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2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6947783"/>
                      </a:ext>
                    </a:extLst>
                  </a:tr>
                  <a:tr h="1554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rPr>
                            <a:t>Consecutive interior angles</a:t>
                          </a:r>
                          <a:r>
                            <a:rPr lang="en-US" sz="2800" dirty="0">
                              <a:solidFill>
                                <a:schemeClr val="tx2"/>
                              </a:solidFill>
                            </a:rPr>
                            <a:t> are interior angles that lie on the same side of transversal </a:t>
                          </a:r>
                          <a14:m>
                            <m:oMath xmlns:m="http://schemas.openxmlformats.org/officeDocument/2006/math">
                              <m:r>
                                <a:rPr lang="en-US" sz="2800" b="0" i="1" dirty="0" smtClean="0">
                                  <a:solidFill>
                                    <a:schemeClr val="tx2"/>
                                  </a:solidFill>
                                  <a:latin typeface="Cambria Math" panose="02040503050406030204" pitchFamily="18" charset="0"/>
                                </a:rPr>
                                <m:t>𝑡</m:t>
                              </m:r>
                            </m:oMath>
                          </a14:m>
                          <a:r>
                            <a:rPr lang="en-US" sz="2800" dirty="0">
                              <a:solidFill>
                                <a:schemeClr val="tx2"/>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800" i="1" dirty="0" smtClean="0">
                                  <a:solidFill>
                                    <a:schemeClr val="tx2"/>
                                  </a:solidFill>
                                  <a:latin typeface="Cambria Math" panose="02040503050406030204" pitchFamily="18" charset="0"/>
                                </a:rPr>
                                <m:t>∠4 </m:t>
                              </m:r>
                            </m:oMath>
                          </a14:m>
                          <a:r>
                            <a:rPr lang="en-US" sz="2800" dirty="0">
                              <a:solidFill>
                                <a:schemeClr val="tx2"/>
                              </a:solidFill>
                            </a:rPr>
                            <a:t>and </a:t>
                          </a:r>
                          <a14:m>
                            <m:oMath xmlns:m="http://schemas.openxmlformats.org/officeDocument/2006/math">
                              <m:r>
                                <a:rPr lang="en-US" sz="2800" i="1" dirty="0" smtClean="0">
                                  <a:solidFill>
                                    <a:schemeClr val="tx2"/>
                                  </a:solidFill>
                                  <a:latin typeface="Cambria Math" panose="02040503050406030204" pitchFamily="18" charset="0"/>
                                </a:rPr>
                                <m:t>∠5</m:t>
                              </m:r>
                            </m:oMath>
                          </a14:m>
                          <a:r>
                            <a:rPr lang="en-US" sz="2800" dirty="0">
                              <a:solidFill>
                                <a:schemeClr val="tx2"/>
                              </a:solidFill>
                            </a:rPr>
                            <a:t>, </a:t>
                          </a:r>
                          <a14:m>
                            <m:oMath xmlns:m="http://schemas.openxmlformats.org/officeDocument/2006/math">
                              <m:r>
                                <a:rPr lang="en-US" sz="2800" i="1" dirty="0" smtClean="0">
                                  <a:solidFill>
                                    <a:schemeClr val="tx2"/>
                                  </a:solidFill>
                                  <a:latin typeface="Cambria Math" panose="02040503050406030204" pitchFamily="18" charset="0"/>
                                </a:rPr>
                                <m:t>∠3</m:t>
                              </m:r>
                            </m:oMath>
                          </a14:m>
                          <a:r>
                            <a:rPr lang="en-US" sz="2800" dirty="0">
                              <a:solidFill>
                                <a:schemeClr val="tx2"/>
                              </a:solidFill>
                            </a:rPr>
                            <a:t> and </a:t>
                          </a:r>
                          <a14:m>
                            <m:oMath xmlns:m="http://schemas.openxmlformats.org/officeDocument/2006/math">
                              <m:r>
                                <a:rPr lang="en-US" sz="2800" i="1" dirty="0" smtClean="0">
                                  <a:solidFill>
                                    <a:schemeClr val="tx2"/>
                                  </a:solidFill>
                                  <a:latin typeface="Cambria Math" panose="02040503050406030204" pitchFamily="18" charset="0"/>
                                </a:rPr>
                                <m:t>∠6</m:t>
                              </m:r>
                            </m:oMath>
                          </a14:m>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2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7129625"/>
                      </a:ext>
                    </a:extLst>
                  </a:tr>
                </a:tbl>
              </a:graphicData>
            </a:graphic>
          </p:graphicFrame>
        </mc:Choice>
        <mc:Fallback xmlns="">
          <p:graphicFrame>
            <p:nvGraphicFramePr>
              <p:cNvPr id="3" name="Table 3">
                <a:extLst>
                  <a:ext uri="{FF2B5EF4-FFF2-40B4-BE49-F238E27FC236}">
                    <a16:creationId xmlns:a16="http://schemas.microsoft.com/office/drawing/2014/main" id="{F780CCEA-DC88-4C13-AC92-3909C43FD498}"/>
                  </a:ext>
                </a:extLst>
              </p:cNvPr>
              <p:cNvGraphicFramePr>
                <a:graphicFrameLocks noGrp="1"/>
              </p:cNvGraphicFramePr>
              <p:nvPr>
                <p:extLst>
                  <p:ext uri="{D42A27DB-BD31-4B8C-83A1-F6EECF244321}">
                    <p14:modId xmlns:p14="http://schemas.microsoft.com/office/powerpoint/2010/main" val="90670781"/>
                  </p:ext>
                </p:extLst>
              </p:nvPr>
            </p:nvGraphicFramePr>
            <p:xfrm>
              <a:off x="554075" y="1619075"/>
              <a:ext cx="9692640" cy="4724400"/>
            </p:xfrm>
            <a:graphic>
              <a:graphicData uri="http://schemas.openxmlformats.org/drawingml/2006/table">
                <a:tbl>
                  <a:tblPr firstRow="1" bandRow="1">
                    <a:tableStyleId>{2D5ABB26-0587-4C30-8999-92F81FD0307C}</a:tableStyleId>
                  </a:tblPr>
                  <a:tblGrid>
                    <a:gridCol w="5120640">
                      <a:extLst>
                        <a:ext uri="{9D8B030D-6E8A-4147-A177-3AD203B41FA5}">
                          <a16:colId xmlns:a16="http://schemas.microsoft.com/office/drawing/2014/main" val="449189206"/>
                        </a:ext>
                      </a:extLst>
                    </a:gridCol>
                    <a:gridCol w="2011680">
                      <a:extLst>
                        <a:ext uri="{9D8B030D-6E8A-4147-A177-3AD203B41FA5}">
                          <a16:colId xmlns:a16="http://schemas.microsoft.com/office/drawing/2014/main" val="2582374090"/>
                        </a:ext>
                      </a:extLst>
                    </a:gridCol>
                    <a:gridCol w="2560320">
                      <a:extLst>
                        <a:ext uri="{9D8B030D-6E8A-4147-A177-3AD203B41FA5}">
                          <a16:colId xmlns:a16="http://schemas.microsoft.com/office/drawing/2014/main" val="2105601924"/>
                        </a:ext>
                      </a:extLst>
                    </a:gridCol>
                  </a:tblGrid>
                  <a:tr h="518160">
                    <a:tc gridSpan="3">
                      <a:txBody>
                        <a:bodyPr/>
                        <a:lstStyle/>
                        <a:p>
                          <a:r>
                            <a:rPr lang="en-US" sz="2800" b="1"/>
                            <a:t>Transversal Angle Pair Relationships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7661037"/>
                      </a:ext>
                    </a:extLst>
                  </a:tr>
                  <a:tr h="10972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9" t="-52778" r="-89417" b="-285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55152" t="-52778" r="-127879" b="-285000"/>
                          </a:stretch>
                        </a:blipFill>
                      </a:tcPr>
                    </a:tc>
                    <a:tc rowSpan="3">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2506426"/>
                      </a:ext>
                    </a:extLst>
                  </a:tr>
                  <a:tr h="15544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9" t="-107422" r="-89417" b="-10039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55152" t="-107422" r="-127879" b="-100391"/>
                          </a:stretch>
                        </a:blipFill>
                      </a:tcPr>
                    </a:tc>
                    <a:tc vMerge="1">
                      <a:txBody>
                        <a:bodyPr/>
                        <a:lstStyle/>
                        <a:p>
                          <a:endParaRPr lang="en-US" sz="2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6947783"/>
                      </a:ext>
                    </a:extLst>
                  </a:tr>
                  <a:tr h="15544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9" t="-208235" r="-89417" b="-78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55152" t="-208235" r="-127879" b="-784"/>
                          </a:stretch>
                        </a:blipFill>
                      </a:tcPr>
                    </a:tc>
                    <a:tc vMerge="1">
                      <a:txBody>
                        <a:bodyPr/>
                        <a:lstStyle/>
                        <a:p>
                          <a:endParaRPr lang="en-US" sz="2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7129625"/>
                      </a:ext>
                    </a:extLst>
                  </a:tr>
                </a:tbl>
              </a:graphicData>
            </a:graphic>
          </p:graphicFrame>
        </mc:Fallback>
      </mc:AlternateContent>
      <p:pic>
        <p:nvPicPr>
          <p:cNvPr id="2" name="Picture 1">
            <a:extLst>
              <a:ext uri="{FF2B5EF4-FFF2-40B4-BE49-F238E27FC236}">
                <a16:creationId xmlns:a16="http://schemas.microsoft.com/office/drawing/2014/main" id="{69C8BAA8-AF11-570D-85B3-E739289BC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6380" y="2552525"/>
            <a:ext cx="1905000" cy="2857500"/>
          </a:xfrm>
          <a:prstGeom prst="rect">
            <a:avLst/>
          </a:prstGeom>
        </p:spPr>
      </p:pic>
    </p:spTree>
    <p:extLst>
      <p:ext uri="{BB962C8B-B14F-4D97-AF65-F5344CB8AC3E}">
        <p14:creationId xmlns:p14="http://schemas.microsoft.com/office/powerpoint/2010/main" val="8695047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endParaRPr lang="en-US" sz="2800" dirty="0">
              <a:solidFill>
                <a:srgbClr val="33175A"/>
              </a:solidFill>
            </a:endParaRPr>
          </a:p>
          <a:p>
            <a:r>
              <a:rPr lang="en-US" sz="2800" b="0" dirty="0">
                <a:solidFill>
                  <a:schemeClr val="tx1"/>
                </a:solidFill>
              </a:rPr>
              <a:t>Identify Parallel and Skew Relationships</a:t>
            </a:r>
          </a:p>
        </p:txBody>
      </p:sp>
      <mc:AlternateContent xmlns:mc="http://schemas.openxmlformats.org/markup-compatibility/2006" xmlns:a14="http://schemas.microsoft.com/office/drawing/2010/main">
        <mc:Choice Requires="a14">
          <p:graphicFrame>
            <p:nvGraphicFramePr>
              <p:cNvPr id="3" name="Table 3">
                <a:extLst>
                  <a:ext uri="{FF2B5EF4-FFF2-40B4-BE49-F238E27FC236}">
                    <a16:creationId xmlns:a16="http://schemas.microsoft.com/office/drawing/2014/main" id="{F780CCEA-DC88-4C13-AC92-3909C43FD498}"/>
                  </a:ext>
                </a:extLst>
              </p:cNvPr>
              <p:cNvGraphicFramePr>
                <a:graphicFrameLocks noGrp="1"/>
              </p:cNvGraphicFramePr>
              <p:nvPr/>
            </p:nvGraphicFramePr>
            <p:xfrm>
              <a:off x="554075" y="1619075"/>
              <a:ext cx="9692640" cy="4114800"/>
            </p:xfrm>
            <a:graphic>
              <a:graphicData uri="http://schemas.openxmlformats.org/drawingml/2006/table">
                <a:tbl>
                  <a:tblPr firstRow="1" bandRow="1">
                    <a:tableStyleId>{2D5ABB26-0587-4C30-8999-92F81FD0307C}</a:tableStyleId>
                  </a:tblPr>
                  <a:tblGrid>
                    <a:gridCol w="5120640">
                      <a:extLst>
                        <a:ext uri="{9D8B030D-6E8A-4147-A177-3AD203B41FA5}">
                          <a16:colId xmlns:a16="http://schemas.microsoft.com/office/drawing/2014/main" val="449189206"/>
                        </a:ext>
                      </a:extLst>
                    </a:gridCol>
                    <a:gridCol w="2011680">
                      <a:extLst>
                        <a:ext uri="{9D8B030D-6E8A-4147-A177-3AD203B41FA5}">
                          <a16:colId xmlns:a16="http://schemas.microsoft.com/office/drawing/2014/main" val="2582374090"/>
                        </a:ext>
                      </a:extLst>
                    </a:gridCol>
                    <a:gridCol w="2560320">
                      <a:extLst>
                        <a:ext uri="{9D8B030D-6E8A-4147-A177-3AD203B41FA5}">
                          <a16:colId xmlns:a16="http://schemas.microsoft.com/office/drawing/2014/main" val="2105601924"/>
                        </a:ext>
                      </a:extLst>
                    </a:gridCol>
                  </a:tblGrid>
                  <a:tr h="370840">
                    <a:tc gridSpan="3">
                      <a:txBody>
                        <a:bodyPr/>
                        <a:lstStyle/>
                        <a:p>
                          <a:r>
                            <a:rPr lang="en-US" sz="2800" b="1"/>
                            <a:t>Transversal Angle Pair Relationships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7661037"/>
                      </a:ext>
                    </a:extLst>
                  </a:tr>
                  <a:tr h="1097280">
                    <a:tc>
                      <a:txBody>
                        <a:bodyPr/>
                        <a:lstStyle/>
                        <a:p>
                          <a:r>
                            <a:rPr lang="en-US" sz="2800" b="1" dirty="0">
                              <a:solidFill>
                                <a:schemeClr val="tx1"/>
                              </a:solidFill>
                            </a:rPr>
                            <a:t>Alternate interior angles</a:t>
                          </a:r>
                          <a:r>
                            <a:rPr lang="en-US" sz="2800" dirty="0">
                              <a:solidFill>
                                <a:schemeClr val="tx1"/>
                              </a:solidFill>
                            </a:rPr>
                            <a:t> </a:t>
                          </a:r>
                          <a:r>
                            <a:rPr lang="en-US" sz="2800" b="0" dirty="0">
                              <a:solidFill>
                                <a:schemeClr val="tx2"/>
                              </a:solidFill>
                            </a:rPr>
                            <a:t>are nonadjacent interior angles that lie on opposite sides of transversal </a:t>
                          </a:r>
                          <a14:m>
                            <m:oMath xmlns:m="http://schemas.openxmlformats.org/officeDocument/2006/math">
                              <m:r>
                                <a:rPr lang="en-US" sz="2800" b="0" i="1" dirty="0" smtClean="0">
                                  <a:solidFill>
                                    <a:schemeClr val="tx2"/>
                                  </a:solidFill>
                                  <a:latin typeface="Cambria Math" panose="02040503050406030204" pitchFamily="18" charset="0"/>
                                </a:rPr>
                                <m:t>𝑡</m:t>
                              </m:r>
                            </m:oMath>
                          </a14:m>
                          <a:r>
                            <a:rPr lang="en-US" sz="2800" b="0" dirty="0">
                              <a:solidFill>
                                <a:schemeClr val="tx2"/>
                              </a:solidFill>
                            </a:rPr>
                            <a:t>.</a:t>
                          </a:r>
                          <a:endParaRPr lang="en-US"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800" b="0" i="1" dirty="0" smtClean="0">
                                  <a:solidFill>
                                    <a:schemeClr val="tx2"/>
                                  </a:solidFill>
                                  <a:latin typeface="Cambria Math" panose="02040503050406030204" pitchFamily="18" charset="0"/>
                                </a:rPr>
                                <m:t>∠3</m:t>
                              </m:r>
                            </m:oMath>
                          </a14:m>
                          <a:r>
                            <a:rPr lang="en-US" sz="2800" b="0" dirty="0">
                              <a:solidFill>
                                <a:schemeClr val="tx2"/>
                              </a:solidFill>
                            </a:rPr>
                            <a:t> and </a:t>
                          </a:r>
                          <a14:m>
                            <m:oMath xmlns:m="http://schemas.openxmlformats.org/officeDocument/2006/math">
                              <m:r>
                                <a:rPr lang="en-US" sz="2800" b="0" i="1" dirty="0" smtClean="0">
                                  <a:solidFill>
                                    <a:schemeClr val="tx2"/>
                                  </a:solidFill>
                                  <a:latin typeface="Cambria Math" panose="02040503050406030204" pitchFamily="18" charset="0"/>
                                </a:rPr>
                                <m:t>∠5</m:t>
                              </m:r>
                            </m:oMath>
                          </a14:m>
                          <a:r>
                            <a:rPr lang="en-US" sz="2800" b="0" dirty="0">
                              <a:solidFill>
                                <a:schemeClr val="tx2"/>
                              </a:solidFill>
                            </a:rPr>
                            <a:t>, </a:t>
                          </a:r>
                          <a14:m>
                            <m:oMath xmlns:m="http://schemas.openxmlformats.org/officeDocument/2006/math">
                              <m:r>
                                <a:rPr lang="en-US" sz="2800" b="0" i="1" dirty="0" smtClean="0">
                                  <a:solidFill>
                                    <a:schemeClr val="tx2"/>
                                  </a:solidFill>
                                  <a:latin typeface="Cambria Math" panose="02040503050406030204" pitchFamily="18" charset="0"/>
                                </a:rPr>
                                <m:t>∠4</m:t>
                              </m:r>
                            </m:oMath>
                          </a14:m>
                          <a:r>
                            <a:rPr lang="en-US" sz="2800" b="0" dirty="0">
                              <a:solidFill>
                                <a:schemeClr val="tx2"/>
                              </a:solidFill>
                            </a:rPr>
                            <a:t> and </a:t>
                          </a:r>
                          <a14:m>
                            <m:oMath xmlns:m="http://schemas.openxmlformats.org/officeDocument/2006/math">
                              <m:r>
                                <a:rPr lang="en-US" sz="2800" b="0" i="1" dirty="0" smtClean="0">
                                  <a:solidFill>
                                    <a:schemeClr val="tx2"/>
                                  </a:solidFill>
                                  <a:latin typeface="Cambria Math" panose="02040503050406030204" pitchFamily="18" charset="0"/>
                                </a:rPr>
                                <m:t>∠6</m:t>
                              </m:r>
                            </m:oMath>
                          </a14:m>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sz="2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2506426"/>
                      </a:ext>
                    </a:extLst>
                  </a:tr>
                  <a:tr h="1554480">
                    <a:tc>
                      <a:txBody>
                        <a:bodyPr/>
                        <a:lstStyle/>
                        <a:p>
                          <a:r>
                            <a:rPr lang="en-US" sz="2800" b="1" dirty="0">
                              <a:solidFill>
                                <a:schemeClr val="tx1"/>
                              </a:solidFill>
                            </a:rPr>
                            <a:t>Alternate exterior angles</a:t>
                          </a:r>
                          <a:r>
                            <a:rPr lang="en-US" sz="2800" dirty="0">
                              <a:solidFill>
                                <a:schemeClr val="tx1"/>
                              </a:solidFill>
                            </a:rPr>
                            <a:t> </a:t>
                          </a:r>
                          <a:r>
                            <a:rPr lang="en-US" sz="2800" dirty="0">
                              <a:solidFill>
                                <a:schemeClr val="tx2"/>
                              </a:solidFill>
                            </a:rPr>
                            <a:t>are nonadjacent exterior angles that lie on opposite sides of transversal </a:t>
                          </a:r>
                          <a14:m>
                            <m:oMath xmlns:m="http://schemas.openxmlformats.org/officeDocument/2006/math">
                              <m:r>
                                <a:rPr lang="en-US" sz="2800" i="1" dirty="0" smtClean="0">
                                  <a:solidFill>
                                    <a:schemeClr val="tx2"/>
                                  </a:solidFill>
                                  <a:latin typeface="Cambria Math" panose="02040503050406030204" pitchFamily="18" charset="0"/>
                                </a:rPr>
                                <m:t>𝑡</m:t>
                              </m:r>
                            </m:oMath>
                          </a14:m>
                          <a:r>
                            <a:rPr lang="en-US" sz="2800" dirty="0">
                              <a:solidFill>
                                <a:schemeClr val="tx2"/>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14:m>
                            <m:oMath xmlns:m="http://schemas.openxmlformats.org/officeDocument/2006/math">
                              <m:r>
                                <a:rPr lang="en-US" sz="2800" i="1" dirty="0" smtClean="0">
                                  <a:solidFill>
                                    <a:schemeClr val="tx2"/>
                                  </a:solidFill>
                                  <a:latin typeface="Cambria Math" panose="02040503050406030204" pitchFamily="18" charset="0"/>
                                </a:rPr>
                                <m:t>∠1</m:t>
                              </m:r>
                            </m:oMath>
                          </a14:m>
                          <a:r>
                            <a:rPr lang="en-US" sz="2800" dirty="0">
                              <a:solidFill>
                                <a:schemeClr val="tx2"/>
                              </a:solidFill>
                            </a:rPr>
                            <a:t> and </a:t>
                          </a:r>
                          <a14:m>
                            <m:oMath xmlns:m="http://schemas.openxmlformats.org/officeDocument/2006/math">
                              <m:r>
                                <a:rPr lang="en-US" sz="2800" i="1" dirty="0" smtClean="0">
                                  <a:solidFill>
                                    <a:schemeClr val="tx2"/>
                                  </a:solidFill>
                                  <a:latin typeface="Cambria Math" panose="02040503050406030204" pitchFamily="18" charset="0"/>
                                </a:rPr>
                                <m:t>∠7</m:t>
                              </m:r>
                            </m:oMath>
                          </a14:m>
                          <a:r>
                            <a:rPr lang="en-US" sz="2800" dirty="0">
                              <a:solidFill>
                                <a:schemeClr val="tx2"/>
                              </a:solidFill>
                            </a:rPr>
                            <a:t>, </a:t>
                          </a:r>
                          <a14:m>
                            <m:oMath xmlns:m="http://schemas.openxmlformats.org/officeDocument/2006/math">
                              <m:r>
                                <a:rPr lang="en-US" sz="2800" i="1" dirty="0" smtClean="0">
                                  <a:solidFill>
                                    <a:schemeClr val="tx2"/>
                                  </a:solidFill>
                                  <a:latin typeface="Cambria Math" panose="02040503050406030204" pitchFamily="18" charset="0"/>
                                </a:rPr>
                                <m:t>∠2</m:t>
                              </m:r>
                            </m:oMath>
                          </a14:m>
                          <a:r>
                            <a:rPr lang="en-US" sz="2800" dirty="0">
                              <a:solidFill>
                                <a:schemeClr val="tx2"/>
                              </a:solidFill>
                            </a:rPr>
                            <a:t> and </a:t>
                          </a:r>
                          <a14:m>
                            <m:oMath xmlns:m="http://schemas.openxmlformats.org/officeDocument/2006/math">
                              <m:r>
                                <a:rPr lang="en-US" sz="2800" i="1" dirty="0" smtClean="0">
                                  <a:solidFill>
                                    <a:schemeClr val="tx2"/>
                                  </a:solidFill>
                                  <a:latin typeface="Cambria Math" panose="02040503050406030204" pitchFamily="18" charset="0"/>
                                </a:rPr>
                                <m:t>∠8</m:t>
                              </m:r>
                            </m:oMath>
                          </a14:m>
                          <a:endParaRPr lang="en-US" sz="2800" dirty="0">
                            <a:solidFill>
                              <a:schemeClr val="tx1"/>
                            </a:solidFill>
                          </a:endParaRPr>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2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6947783"/>
                      </a:ext>
                    </a:extLst>
                  </a:tr>
                </a:tbl>
              </a:graphicData>
            </a:graphic>
          </p:graphicFrame>
        </mc:Choice>
        <mc:Fallback xmlns="">
          <p:graphicFrame>
            <p:nvGraphicFramePr>
              <p:cNvPr id="3" name="Table 3">
                <a:extLst>
                  <a:ext uri="{FF2B5EF4-FFF2-40B4-BE49-F238E27FC236}">
                    <a16:creationId xmlns:a16="http://schemas.microsoft.com/office/drawing/2014/main" id="{F780CCEA-DC88-4C13-AC92-3909C43FD498}"/>
                  </a:ext>
                </a:extLst>
              </p:cNvPr>
              <p:cNvGraphicFramePr>
                <a:graphicFrameLocks noGrp="1"/>
              </p:cNvGraphicFramePr>
              <p:nvPr>
                <p:extLst>
                  <p:ext uri="{D42A27DB-BD31-4B8C-83A1-F6EECF244321}">
                    <p14:modId xmlns:p14="http://schemas.microsoft.com/office/powerpoint/2010/main" val="3869485155"/>
                  </p:ext>
                </p:extLst>
              </p:nvPr>
            </p:nvGraphicFramePr>
            <p:xfrm>
              <a:off x="554075" y="1619075"/>
              <a:ext cx="9692640" cy="4114800"/>
            </p:xfrm>
            <a:graphic>
              <a:graphicData uri="http://schemas.openxmlformats.org/drawingml/2006/table">
                <a:tbl>
                  <a:tblPr firstRow="1" bandRow="1">
                    <a:tableStyleId>{2D5ABB26-0587-4C30-8999-92F81FD0307C}</a:tableStyleId>
                  </a:tblPr>
                  <a:tblGrid>
                    <a:gridCol w="5120640">
                      <a:extLst>
                        <a:ext uri="{9D8B030D-6E8A-4147-A177-3AD203B41FA5}">
                          <a16:colId xmlns:a16="http://schemas.microsoft.com/office/drawing/2014/main" val="449189206"/>
                        </a:ext>
                      </a:extLst>
                    </a:gridCol>
                    <a:gridCol w="2011680">
                      <a:extLst>
                        <a:ext uri="{9D8B030D-6E8A-4147-A177-3AD203B41FA5}">
                          <a16:colId xmlns:a16="http://schemas.microsoft.com/office/drawing/2014/main" val="2582374090"/>
                        </a:ext>
                      </a:extLst>
                    </a:gridCol>
                    <a:gridCol w="2560320">
                      <a:extLst>
                        <a:ext uri="{9D8B030D-6E8A-4147-A177-3AD203B41FA5}">
                          <a16:colId xmlns:a16="http://schemas.microsoft.com/office/drawing/2014/main" val="2105601924"/>
                        </a:ext>
                      </a:extLst>
                    </a:gridCol>
                  </a:tblGrid>
                  <a:tr h="518160">
                    <a:tc gridSpan="3">
                      <a:txBody>
                        <a:bodyPr/>
                        <a:lstStyle/>
                        <a:p>
                          <a:r>
                            <a:rPr lang="en-US" sz="2800" b="1"/>
                            <a:t>Transversal Angle Pair Relationships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7661037"/>
                      </a:ext>
                    </a:extLst>
                  </a:tr>
                  <a:tr h="179832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9" t="-32095" r="-89417" b="-109122"/>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55152" t="-32095" r="-127879" b="-109122"/>
                          </a:stretch>
                        </a:blipFill>
                      </a:tcPr>
                    </a:tc>
                    <a:tc rowSpan="2">
                      <a:txBody>
                        <a:bodyPr/>
                        <a:lstStyle/>
                        <a:p>
                          <a:endParaRPr lang="en-US" sz="2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2506426"/>
                      </a:ext>
                    </a:extLst>
                  </a:tr>
                  <a:tr h="179832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9" t="-132542" r="-89417" b="-9492"/>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55152" t="-132542" r="-127879" b="-9492"/>
                          </a:stretch>
                        </a:blipFill>
                      </a:tcPr>
                    </a:tc>
                    <a:tc vMerge="1">
                      <a:txBody>
                        <a:bodyPr/>
                        <a:lstStyle/>
                        <a:p>
                          <a:endParaRPr lang="en-US" sz="2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6947783"/>
                      </a:ext>
                    </a:extLst>
                  </a:tr>
                </a:tbl>
              </a:graphicData>
            </a:graphic>
          </p:graphicFrame>
        </mc:Fallback>
      </mc:AlternateContent>
      <p:pic>
        <p:nvPicPr>
          <p:cNvPr id="7" name="Picture 6">
            <a:extLst>
              <a:ext uri="{FF2B5EF4-FFF2-40B4-BE49-F238E27FC236}">
                <a16:creationId xmlns:a16="http://schemas.microsoft.com/office/drawing/2014/main" id="{250D3499-82C8-4DB8-8A39-DE3178638F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6380" y="2679138"/>
            <a:ext cx="1905000" cy="2857500"/>
          </a:xfrm>
          <a:prstGeom prst="rect">
            <a:avLst/>
          </a:prstGeom>
        </p:spPr>
      </p:pic>
    </p:spTree>
    <p:extLst>
      <p:ext uri="{BB962C8B-B14F-4D97-AF65-F5344CB8AC3E}">
        <p14:creationId xmlns:p14="http://schemas.microsoft.com/office/powerpoint/2010/main" val="396223023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endParaRPr lang="en-US" sz="2800" dirty="0">
              <a:solidFill>
                <a:srgbClr val="33175A"/>
              </a:solidFill>
            </a:endParaRPr>
          </a:p>
          <a:p>
            <a:r>
              <a:rPr lang="en-US" sz="2800" b="0">
                <a:solidFill>
                  <a:schemeClr val="tx1"/>
                </a:solidFill>
              </a:rPr>
              <a:t>Identify Parallel and Skew Relationships</a:t>
            </a:r>
            <a:endParaRPr lang="en-US" sz="2800" b="0" dirty="0">
              <a:solidFill>
                <a:schemeClr val="tx1"/>
              </a:solidFill>
            </a:endParaRPr>
          </a:p>
        </p:txBody>
      </p:sp>
      <mc:AlternateContent xmlns:mc="http://schemas.openxmlformats.org/markup-compatibility/2006" xmlns:a14="http://schemas.microsoft.com/office/drawing/2010/main">
        <mc:Choice Requires="a14">
          <p:graphicFrame>
            <p:nvGraphicFramePr>
              <p:cNvPr id="3" name="Table 3">
                <a:extLst>
                  <a:ext uri="{FF2B5EF4-FFF2-40B4-BE49-F238E27FC236}">
                    <a16:creationId xmlns:a16="http://schemas.microsoft.com/office/drawing/2014/main" id="{F780CCEA-DC88-4C13-AC92-3909C43FD498}"/>
                  </a:ext>
                </a:extLst>
              </p:cNvPr>
              <p:cNvGraphicFramePr>
                <a:graphicFrameLocks noGrp="1"/>
              </p:cNvGraphicFramePr>
              <p:nvPr/>
            </p:nvGraphicFramePr>
            <p:xfrm>
              <a:off x="554075" y="1619075"/>
              <a:ext cx="9692640" cy="3810000"/>
            </p:xfrm>
            <a:graphic>
              <a:graphicData uri="http://schemas.openxmlformats.org/drawingml/2006/table">
                <a:tbl>
                  <a:tblPr firstRow="1" bandRow="1">
                    <a:tableStyleId>{2D5ABB26-0587-4C30-8999-92F81FD0307C}</a:tableStyleId>
                  </a:tblPr>
                  <a:tblGrid>
                    <a:gridCol w="5120640">
                      <a:extLst>
                        <a:ext uri="{9D8B030D-6E8A-4147-A177-3AD203B41FA5}">
                          <a16:colId xmlns:a16="http://schemas.microsoft.com/office/drawing/2014/main" val="449189206"/>
                        </a:ext>
                      </a:extLst>
                    </a:gridCol>
                    <a:gridCol w="2011680">
                      <a:extLst>
                        <a:ext uri="{9D8B030D-6E8A-4147-A177-3AD203B41FA5}">
                          <a16:colId xmlns:a16="http://schemas.microsoft.com/office/drawing/2014/main" val="2582374090"/>
                        </a:ext>
                      </a:extLst>
                    </a:gridCol>
                    <a:gridCol w="2560320">
                      <a:extLst>
                        <a:ext uri="{9D8B030D-6E8A-4147-A177-3AD203B41FA5}">
                          <a16:colId xmlns:a16="http://schemas.microsoft.com/office/drawing/2014/main" val="2105601924"/>
                        </a:ext>
                      </a:extLst>
                    </a:gridCol>
                  </a:tblGrid>
                  <a:tr h="370840">
                    <a:tc gridSpan="3">
                      <a:txBody>
                        <a:bodyPr/>
                        <a:lstStyle/>
                        <a:p>
                          <a:r>
                            <a:rPr lang="en-US" sz="2800" b="1"/>
                            <a:t>Transversal Angle Pair Relationships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7661037"/>
                      </a:ext>
                    </a:extLst>
                  </a:tr>
                  <a:tr h="3291840">
                    <a:tc>
                      <a:txBody>
                        <a:bodyPr/>
                        <a:lstStyle/>
                        <a:p>
                          <a:r>
                            <a:rPr lang="en-US" sz="2800" b="1" dirty="0">
                              <a:solidFill>
                                <a:schemeClr val="tx1"/>
                              </a:solidFill>
                            </a:rPr>
                            <a:t>Corresponding angles</a:t>
                          </a:r>
                          <a:r>
                            <a:rPr lang="en-US" sz="2800" dirty="0">
                              <a:solidFill>
                                <a:schemeClr val="tx1"/>
                              </a:solidFill>
                            </a:rPr>
                            <a:t> </a:t>
                          </a:r>
                          <a:r>
                            <a:rPr lang="en-US" sz="2800" dirty="0">
                              <a:solidFill>
                                <a:schemeClr val="tx2"/>
                              </a:solidFill>
                            </a:rPr>
                            <a:t>lie on the same side of transversal </a:t>
                          </a:r>
                          <a14:m>
                            <m:oMath xmlns:m="http://schemas.openxmlformats.org/officeDocument/2006/math">
                              <m:r>
                                <a:rPr lang="en-US" sz="2800" i="1" dirty="0" smtClean="0">
                                  <a:solidFill>
                                    <a:schemeClr val="tx2"/>
                                  </a:solidFill>
                                  <a:latin typeface="Cambria Math" panose="02040503050406030204" pitchFamily="18" charset="0"/>
                                </a:rPr>
                                <m:t>𝑡</m:t>
                              </m:r>
                            </m:oMath>
                          </a14:m>
                          <a:r>
                            <a:rPr lang="en-US" sz="2800" dirty="0">
                              <a:solidFill>
                                <a:schemeClr val="tx2"/>
                              </a:solidFill>
                            </a:rPr>
                            <a:t> and on the same side of lines </a:t>
                          </a:r>
                          <a14:m>
                            <m:oMath xmlns:m="http://schemas.openxmlformats.org/officeDocument/2006/math">
                              <m:r>
                                <a:rPr lang="en-US" sz="2800" i="1" dirty="0" smtClean="0">
                                  <a:solidFill>
                                    <a:schemeClr val="tx2"/>
                                  </a:solidFill>
                                  <a:latin typeface="Cambria Math" panose="02040503050406030204" pitchFamily="18" charset="0"/>
                                </a:rPr>
                                <m:t>𝑞</m:t>
                              </m:r>
                            </m:oMath>
                          </a14:m>
                          <a:r>
                            <a:rPr lang="en-US" sz="2800" dirty="0">
                              <a:solidFill>
                                <a:schemeClr val="tx2"/>
                              </a:solidFill>
                            </a:rPr>
                            <a:t> and </a:t>
                          </a:r>
                          <a14:m>
                            <m:oMath xmlns:m="http://schemas.openxmlformats.org/officeDocument/2006/math">
                              <m:r>
                                <a:rPr lang="en-US" sz="2800" i="1" dirty="0" smtClean="0">
                                  <a:solidFill>
                                    <a:schemeClr val="tx2"/>
                                  </a:solidFill>
                                  <a:latin typeface="Cambria Math" panose="02040503050406030204" pitchFamily="18" charset="0"/>
                                </a:rPr>
                                <m:t>𝑟</m:t>
                              </m:r>
                            </m:oMath>
                          </a14:m>
                          <a:r>
                            <a:rPr lang="en-US" sz="2800" dirty="0">
                              <a:solidFill>
                                <a:schemeClr val="tx2"/>
                              </a:solidFill>
                            </a:rPr>
                            <a:t>.</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14:m>
                            <m:oMath xmlns:m="http://schemas.openxmlformats.org/officeDocument/2006/math">
                              <m:r>
                                <a:rPr lang="en-US" sz="2800" i="1" dirty="0" smtClean="0">
                                  <a:solidFill>
                                    <a:schemeClr val="tx2"/>
                                  </a:solidFill>
                                  <a:latin typeface="Cambria Math" panose="02040503050406030204" pitchFamily="18" charset="0"/>
                                </a:rPr>
                                <m:t>∠1</m:t>
                              </m:r>
                            </m:oMath>
                          </a14:m>
                          <a:r>
                            <a:rPr lang="en-US" sz="2800" dirty="0">
                              <a:solidFill>
                                <a:schemeClr val="tx2"/>
                              </a:solidFill>
                            </a:rPr>
                            <a:t> and </a:t>
                          </a:r>
                          <a14:m>
                            <m:oMath xmlns:m="http://schemas.openxmlformats.org/officeDocument/2006/math">
                              <m:r>
                                <a:rPr lang="en-US" sz="2800" i="1" dirty="0" smtClean="0">
                                  <a:solidFill>
                                    <a:schemeClr val="tx2"/>
                                  </a:solidFill>
                                  <a:latin typeface="Cambria Math" panose="02040503050406030204" pitchFamily="18" charset="0"/>
                                </a:rPr>
                                <m:t>∠5</m:t>
                              </m:r>
                            </m:oMath>
                          </a14:m>
                          <a:r>
                            <a:rPr lang="en-US" sz="2800" dirty="0">
                              <a:solidFill>
                                <a:schemeClr val="tx2"/>
                              </a:solidFill>
                            </a:rPr>
                            <a:t>, </a:t>
                          </a:r>
                          <a14:m>
                            <m:oMath xmlns:m="http://schemas.openxmlformats.org/officeDocument/2006/math">
                              <m:r>
                                <a:rPr lang="en-US" sz="2800" i="1" dirty="0" smtClean="0">
                                  <a:solidFill>
                                    <a:schemeClr val="tx2"/>
                                  </a:solidFill>
                                  <a:latin typeface="Cambria Math" panose="02040503050406030204" pitchFamily="18" charset="0"/>
                                </a:rPr>
                                <m:t>∠2</m:t>
                              </m:r>
                            </m:oMath>
                          </a14:m>
                          <a:r>
                            <a:rPr lang="en-US" sz="2800" dirty="0">
                              <a:solidFill>
                                <a:schemeClr val="tx2"/>
                              </a:solidFill>
                            </a:rPr>
                            <a:t> and </a:t>
                          </a:r>
                          <a14:m>
                            <m:oMath xmlns:m="http://schemas.openxmlformats.org/officeDocument/2006/math">
                              <m:r>
                                <a:rPr lang="en-US" sz="2800" i="1" dirty="0" smtClean="0">
                                  <a:solidFill>
                                    <a:schemeClr val="tx2"/>
                                  </a:solidFill>
                                  <a:latin typeface="Cambria Math" panose="02040503050406030204" pitchFamily="18" charset="0"/>
                                </a:rPr>
                                <m:t>∠6</m:t>
                              </m:r>
                            </m:oMath>
                          </a14:m>
                          <a:r>
                            <a:rPr lang="en-US" sz="2800" dirty="0">
                              <a:solidFill>
                                <a:schemeClr val="tx2"/>
                              </a:solidFill>
                            </a:rPr>
                            <a:t>, </a:t>
                          </a:r>
                          <a14:m>
                            <m:oMath xmlns:m="http://schemas.openxmlformats.org/officeDocument/2006/math">
                              <m:r>
                                <a:rPr lang="en-US" sz="2800" i="1" dirty="0" smtClean="0">
                                  <a:solidFill>
                                    <a:schemeClr val="tx2"/>
                                  </a:solidFill>
                                  <a:latin typeface="Cambria Math" panose="02040503050406030204" pitchFamily="18" charset="0"/>
                                </a:rPr>
                                <m:t>∠3</m:t>
                              </m:r>
                            </m:oMath>
                          </a14:m>
                          <a:r>
                            <a:rPr lang="en-US" sz="2800" dirty="0">
                              <a:solidFill>
                                <a:schemeClr val="tx2"/>
                              </a:solidFill>
                            </a:rPr>
                            <a:t> and </a:t>
                          </a:r>
                          <a14:m>
                            <m:oMath xmlns:m="http://schemas.openxmlformats.org/officeDocument/2006/math">
                              <m:r>
                                <a:rPr lang="en-US" sz="2800" i="1" dirty="0" smtClean="0">
                                  <a:solidFill>
                                    <a:schemeClr val="tx2"/>
                                  </a:solidFill>
                                  <a:latin typeface="Cambria Math" panose="02040503050406030204" pitchFamily="18" charset="0"/>
                                </a:rPr>
                                <m:t>∠7</m:t>
                              </m:r>
                            </m:oMath>
                          </a14:m>
                          <a:r>
                            <a:rPr lang="en-US" sz="2800" dirty="0">
                              <a:solidFill>
                                <a:schemeClr val="tx2"/>
                              </a:solidFill>
                            </a:rPr>
                            <a:t>, </a:t>
                          </a:r>
                          <a14:m>
                            <m:oMath xmlns:m="http://schemas.openxmlformats.org/officeDocument/2006/math">
                              <m:r>
                                <a:rPr lang="en-US" sz="2800" i="1" dirty="0" smtClean="0">
                                  <a:solidFill>
                                    <a:schemeClr val="tx2"/>
                                  </a:solidFill>
                                  <a:latin typeface="Cambria Math" panose="02040503050406030204" pitchFamily="18" charset="0"/>
                                </a:rPr>
                                <m:t>∠4</m:t>
                              </m:r>
                            </m:oMath>
                          </a14:m>
                          <a:r>
                            <a:rPr lang="en-US" sz="2800" dirty="0">
                              <a:solidFill>
                                <a:schemeClr val="tx2"/>
                              </a:solidFill>
                            </a:rPr>
                            <a:t> and </a:t>
                          </a:r>
                          <a14:m>
                            <m:oMath xmlns:m="http://schemas.openxmlformats.org/officeDocument/2006/math">
                              <m:r>
                                <a:rPr lang="en-US" sz="2800" i="1" dirty="0" smtClean="0">
                                  <a:solidFill>
                                    <a:schemeClr val="tx2"/>
                                  </a:solidFill>
                                  <a:latin typeface="Cambria Math" panose="02040503050406030204" pitchFamily="18" charset="0"/>
                                </a:rPr>
                                <m:t>∠8</m:t>
                              </m:r>
                            </m:oMath>
                          </a14:m>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2506426"/>
                      </a:ext>
                    </a:extLst>
                  </a:tr>
                </a:tbl>
              </a:graphicData>
            </a:graphic>
          </p:graphicFrame>
        </mc:Choice>
        <mc:Fallback xmlns="">
          <p:graphicFrame>
            <p:nvGraphicFramePr>
              <p:cNvPr id="3" name="Table 3">
                <a:extLst>
                  <a:ext uri="{FF2B5EF4-FFF2-40B4-BE49-F238E27FC236}">
                    <a16:creationId xmlns:a16="http://schemas.microsoft.com/office/drawing/2014/main" id="{F780CCEA-DC88-4C13-AC92-3909C43FD498}"/>
                  </a:ext>
                </a:extLst>
              </p:cNvPr>
              <p:cNvGraphicFramePr>
                <a:graphicFrameLocks noGrp="1"/>
              </p:cNvGraphicFramePr>
              <p:nvPr>
                <p:extLst>
                  <p:ext uri="{D42A27DB-BD31-4B8C-83A1-F6EECF244321}">
                    <p14:modId xmlns:p14="http://schemas.microsoft.com/office/powerpoint/2010/main" val="3551232894"/>
                  </p:ext>
                </p:extLst>
              </p:nvPr>
            </p:nvGraphicFramePr>
            <p:xfrm>
              <a:off x="554075" y="1619075"/>
              <a:ext cx="9692640" cy="3810000"/>
            </p:xfrm>
            <a:graphic>
              <a:graphicData uri="http://schemas.openxmlformats.org/drawingml/2006/table">
                <a:tbl>
                  <a:tblPr firstRow="1" bandRow="1">
                    <a:tableStyleId>{2D5ABB26-0587-4C30-8999-92F81FD0307C}</a:tableStyleId>
                  </a:tblPr>
                  <a:tblGrid>
                    <a:gridCol w="5120640">
                      <a:extLst>
                        <a:ext uri="{9D8B030D-6E8A-4147-A177-3AD203B41FA5}">
                          <a16:colId xmlns:a16="http://schemas.microsoft.com/office/drawing/2014/main" val="449189206"/>
                        </a:ext>
                      </a:extLst>
                    </a:gridCol>
                    <a:gridCol w="2011680">
                      <a:extLst>
                        <a:ext uri="{9D8B030D-6E8A-4147-A177-3AD203B41FA5}">
                          <a16:colId xmlns:a16="http://schemas.microsoft.com/office/drawing/2014/main" val="2582374090"/>
                        </a:ext>
                      </a:extLst>
                    </a:gridCol>
                    <a:gridCol w="2560320">
                      <a:extLst>
                        <a:ext uri="{9D8B030D-6E8A-4147-A177-3AD203B41FA5}">
                          <a16:colId xmlns:a16="http://schemas.microsoft.com/office/drawing/2014/main" val="2105601924"/>
                        </a:ext>
                      </a:extLst>
                    </a:gridCol>
                  </a:tblGrid>
                  <a:tr h="518160">
                    <a:tc gridSpan="3">
                      <a:txBody>
                        <a:bodyPr/>
                        <a:lstStyle/>
                        <a:p>
                          <a:r>
                            <a:rPr lang="en-US" sz="2800" b="1"/>
                            <a:t>Transversal Angle Pair Relationships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7661037"/>
                      </a:ext>
                    </a:extLst>
                  </a:tr>
                  <a:tr h="3291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9" t="-17560" r="-89417" b="-37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55152" t="-17560" r="-127879" b="-370"/>
                          </a:stretch>
                        </a:blipFill>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2506426"/>
                      </a:ext>
                    </a:extLst>
                  </a:tr>
                </a:tbl>
              </a:graphicData>
            </a:graphic>
          </p:graphicFrame>
        </mc:Fallback>
      </mc:AlternateContent>
      <p:pic>
        <p:nvPicPr>
          <p:cNvPr id="7" name="Picture 6">
            <a:extLst>
              <a:ext uri="{FF2B5EF4-FFF2-40B4-BE49-F238E27FC236}">
                <a16:creationId xmlns:a16="http://schemas.microsoft.com/office/drawing/2014/main" id="{250D3499-82C8-4DB8-8A39-DE3178638F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8278" y="2285734"/>
            <a:ext cx="1905000" cy="2857500"/>
          </a:xfrm>
          <a:prstGeom prst="rect">
            <a:avLst/>
          </a:prstGeom>
        </p:spPr>
      </p:pic>
    </p:spTree>
    <p:extLst>
      <p:ext uri="{BB962C8B-B14F-4D97-AF65-F5344CB8AC3E}">
        <p14:creationId xmlns:p14="http://schemas.microsoft.com/office/powerpoint/2010/main" val="6136800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759" y="0"/>
            <a:ext cx="11259239" cy="1143000"/>
          </a:xfrm>
        </p:spPr>
        <p:txBody>
          <a:bodyPr>
            <a:normAutofit fontScale="90000"/>
          </a:bodyPr>
          <a:lstStyle/>
          <a:p>
            <a:pPr algn="ctr"/>
            <a:r>
              <a:rPr lang="en-US" dirty="0"/>
              <a:t>Today’s “Plan”—Monday November 27, 2023</a:t>
            </a:r>
            <a:br>
              <a:rPr lang="en-US" dirty="0"/>
            </a:br>
            <a:r>
              <a:rPr lang="en-US" dirty="0"/>
              <a:t>Geometry</a:t>
            </a:r>
          </a:p>
        </p:txBody>
      </p:sp>
      <p:sp>
        <p:nvSpPr>
          <p:cNvPr id="3" name="TextBox 2"/>
          <p:cNvSpPr txBox="1"/>
          <p:nvPr/>
        </p:nvSpPr>
        <p:spPr>
          <a:xfrm>
            <a:off x="29379" y="1398494"/>
            <a:ext cx="9407229" cy="4708981"/>
          </a:xfrm>
          <a:prstGeom prst="rect">
            <a:avLst/>
          </a:prstGeom>
          <a:noFill/>
        </p:spPr>
        <p:txBody>
          <a:bodyPr wrap="square" rtlCol="0">
            <a:spAutoFit/>
          </a:bodyPr>
          <a:lstStyle/>
          <a:p>
            <a:r>
              <a:rPr lang="en-US" sz="6000" b="1" i="1" u="sng" dirty="0"/>
              <a:t>Assignment:</a:t>
            </a:r>
          </a:p>
          <a:p>
            <a:pPr marL="457200" indent="-457200">
              <a:buFont typeface="Arial" panose="020B0604020202020204" pitchFamily="34" charset="0"/>
              <a:buChar char="•"/>
            </a:pPr>
            <a:r>
              <a:rPr lang="en-US" sz="6000" dirty="0"/>
              <a:t>Page 203, #1-5</a:t>
            </a:r>
          </a:p>
          <a:p>
            <a:pPr marL="457200" indent="-457200">
              <a:buFont typeface="Arial" panose="020B0604020202020204" pitchFamily="34" charset="0"/>
              <a:buChar char="•"/>
            </a:pPr>
            <a:r>
              <a:rPr lang="en-US" sz="6000" dirty="0"/>
              <a:t>Page 204, #11-18</a:t>
            </a:r>
          </a:p>
          <a:p>
            <a:pPr marL="457200" indent="-457200">
              <a:buFont typeface="Arial" panose="020B0604020202020204" pitchFamily="34" charset="0"/>
              <a:buChar char="•"/>
            </a:pPr>
            <a:r>
              <a:rPr lang="en-US" sz="6000" dirty="0"/>
              <a:t>Page 211, #1-17 (use the sheet with 4 boxes)</a:t>
            </a:r>
          </a:p>
        </p:txBody>
      </p:sp>
      <p:sp>
        <p:nvSpPr>
          <p:cNvPr id="4" name="TextBox 3">
            <a:extLst>
              <a:ext uri="{FF2B5EF4-FFF2-40B4-BE49-F238E27FC236}">
                <a16:creationId xmlns:a16="http://schemas.microsoft.com/office/drawing/2014/main" id="{4F49DF56-73CD-3ED0-A5AD-B1BDBB9BEF1C}"/>
              </a:ext>
            </a:extLst>
          </p:cNvPr>
          <p:cNvSpPr txBox="1"/>
          <p:nvPr/>
        </p:nvSpPr>
        <p:spPr>
          <a:xfrm>
            <a:off x="9211733" y="1292629"/>
            <a:ext cx="2950888" cy="2062103"/>
          </a:xfrm>
          <a:prstGeom prst="rect">
            <a:avLst/>
          </a:prstGeom>
          <a:noFill/>
        </p:spPr>
        <p:txBody>
          <a:bodyPr wrap="square" rtlCol="0">
            <a:spAutoFit/>
          </a:bodyPr>
          <a:lstStyle/>
          <a:p>
            <a:r>
              <a:rPr lang="en-US" sz="3200" b="1" i="1" u="sng" dirty="0">
                <a:solidFill>
                  <a:srgbClr val="7030A0"/>
                </a:solidFill>
              </a:rPr>
              <a:t>Our Learning Target:</a:t>
            </a:r>
            <a:endParaRPr lang="en-US" sz="3200" dirty="0">
              <a:solidFill>
                <a:srgbClr val="7030A0"/>
              </a:solidFill>
            </a:endParaRPr>
          </a:p>
          <a:p>
            <a:r>
              <a:rPr lang="en-US" sz="3200" dirty="0">
                <a:solidFill>
                  <a:srgbClr val="7030A0"/>
                </a:solidFill>
              </a:rPr>
              <a:t>Understanding properties.</a:t>
            </a:r>
          </a:p>
        </p:txBody>
      </p:sp>
    </p:spTree>
    <p:extLst>
      <p:ext uri="{BB962C8B-B14F-4D97-AF65-F5344CB8AC3E}">
        <p14:creationId xmlns:p14="http://schemas.microsoft.com/office/powerpoint/2010/main" val="220175820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759" y="0"/>
            <a:ext cx="11259239" cy="1143000"/>
          </a:xfrm>
        </p:spPr>
        <p:txBody>
          <a:bodyPr>
            <a:normAutofit fontScale="90000"/>
          </a:bodyPr>
          <a:lstStyle/>
          <a:p>
            <a:pPr algn="ctr"/>
            <a:r>
              <a:rPr lang="en-US" dirty="0"/>
              <a:t>Today’s “Plan”—Tuesday November 28, 2023</a:t>
            </a:r>
            <a:br>
              <a:rPr lang="en-US" dirty="0"/>
            </a:br>
            <a:r>
              <a:rPr lang="en-US" dirty="0"/>
              <a:t>Geometry</a:t>
            </a:r>
          </a:p>
        </p:txBody>
      </p:sp>
      <p:sp>
        <p:nvSpPr>
          <p:cNvPr id="3" name="TextBox 2"/>
          <p:cNvSpPr txBox="1"/>
          <p:nvPr/>
        </p:nvSpPr>
        <p:spPr>
          <a:xfrm>
            <a:off x="29379" y="1143000"/>
            <a:ext cx="9407229" cy="5293757"/>
          </a:xfrm>
          <a:prstGeom prst="rect">
            <a:avLst/>
          </a:prstGeom>
          <a:noFill/>
        </p:spPr>
        <p:txBody>
          <a:bodyPr wrap="square" rtlCol="0">
            <a:spAutoFit/>
          </a:bodyPr>
          <a:lstStyle/>
          <a:p>
            <a:pPr marL="514350" indent="-514350">
              <a:buAutoNum type="arabicPeriod"/>
            </a:pPr>
            <a:r>
              <a:rPr lang="en-US" sz="2600" dirty="0"/>
              <a:t>Attendance</a:t>
            </a:r>
            <a:br>
              <a:rPr lang="en-US" sz="2600" dirty="0"/>
            </a:br>
            <a:endParaRPr lang="en-US" sz="2600" dirty="0"/>
          </a:p>
          <a:p>
            <a:pPr marL="514350" indent="-514350">
              <a:buAutoNum type="arabicPeriod"/>
            </a:pPr>
            <a:r>
              <a:rPr lang="en-US" sz="2600" dirty="0"/>
              <a:t>Finish HW from yesterday</a:t>
            </a:r>
          </a:p>
          <a:p>
            <a:pPr marL="1371600" lvl="2" indent="-457200">
              <a:buFont typeface="Arial" panose="020B0604020202020204" pitchFamily="34" charset="0"/>
              <a:buChar char="•"/>
            </a:pPr>
            <a:r>
              <a:rPr lang="en-US" sz="2600" dirty="0"/>
              <a:t>Page 203, #1-5</a:t>
            </a:r>
          </a:p>
          <a:p>
            <a:pPr marL="1371600" lvl="2" indent="-457200">
              <a:buFont typeface="Arial" panose="020B0604020202020204" pitchFamily="34" charset="0"/>
              <a:buChar char="•"/>
            </a:pPr>
            <a:r>
              <a:rPr lang="en-US" sz="2600" dirty="0"/>
              <a:t>Page 204, #11-18</a:t>
            </a:r>
          </a:p>
          <a:p>
            <a:pPr marL="1371600" lvl="2" indent="-457200">
              <a:buFont typeface="Arial" panose="020B0604020202020204" pitchFamily="34" charset="0"/>
              <a:buChar char="•"/>
            </a:pPr>
            <a:r>
              <a:rPr lang="en-US" sz="2600" dirty="0"/>
              <a:t>Page 211, #1-17 (use the sheet with 4 boxes)</a:t>
            </a:r>
            <a:br>
              <a:rPr lang="en-US" sz="2600" dirty="0"/>
            </a:br>
            <a:endParaRPr lang="en-US" sz="2600" dirty="0"/>
          </a:p>
          <a:p>
            <a:pPr marL="514350" indent="-514350">
              <a:buFont typeface="+mj-lt"/>
              <a:buAutoNum type="arabicPeriod"/>
            </a:pPr>
            <a:r>
              <a:rPr lang="en-US" sz="2600" b="1" i="1" dirty="0"/>
              <a:t>3.7 Vocab Quiz </a:t>
            </a:r>
          </a:p>
          <a:p>
            <a:pPr marL="514350" indent="-514350">
              <a:buFont typeface="+mj-lt"/>
              <a:buAutoNum type="arabicPeriod"/>
            </a:pPr>
            <a:r>
              <a:rPr lang="en-US" sz="2600" dirty="0"/>
              <a:t>We will go over HW together, so when finished, work on the </a:t>
            </a:r>
            <a:r>
              <a:rPr lang="en-US" sz="2600" dirty="0" err="1"/>
              <a:t>Geome</a:t>
            </a:r>
            <a:r>
              <a:rPr lang="en-US" sz="2600" dirty="0"/>
              <a:t>-tree (</a:t>
            </a:r>
            <a:r>
              <a:rPr lang="en-US" sz="2600" dirty="0" err="1"/>
              <a:t>Kylle</a:t>
            </a:r>
            <a:r>
              <a:rPr lang="en-US" sz="2600" dirty="0"/>
              <a:t> take stuff to Pam).</a:t>
            </a:r>
            <a:br>
              <a:rPr lang="en-US" sz="2600" dirty="0"/>
            </a:br>
            <a:endParaRPr lang="en-US" sz="2600" dirty="0"/>
          </a:p>
          <a:p>
            <a:pPr marL="514350" indent="-514350">
              <a:buFont typeface="+mj-lt"/>
              <a:buAutoNum type="arabicPeriod"/>
            </a:pPr>
            <a:r>
              <a:rPr lang="en-US" sz="2600" dirty="0"/>
              <a:t>Example 5</a:t>
            </a:r>
          </a:p>
          <a:p>
            <a:pPr marL="514350" indent="-514350">
              <a:buFont typeface="+mj-lt"/>
              <a:buAutoNum type="arabicPeriod"/>
            </a:pPr>
            <a:r>
              <a:rPr lang="en-US" sz="2600" dirty="0"/>
              <a:t>Today’s assignment</a:t>
            </a:r>
          </a:p>
        </p:txBody>
      </p:sp>
      <p:sp>
        <p:nvSpPr>
          <p:cNvPr id="4" name="TextBox 3">
            <a:extLst>
              <a:ext uri="{FF2B5EF4-FFF2-40B4-BE49-F238E27FC236}">
                <a16:creationId xmlns:a16="http://schemas.microsoft.com/office/drawing/2014/main" id="{4F49DF56-73CD-3ED0-A5AD-B1BDBB9BEF1C}"/>
              </a:ext>
            </a:extLst>
          </p:cNvPr>
          <p:cNvSpPr txBox="1"/>
          <p:nvPr/>
        </p:nvSpPr>
        <p:spPr>
          <a:xfrm>
            <a:off x="9211733" y="1292629"/>
            <a:ext cx="2950888" cy="2062103"/>
          </a:xfrm>
          <a:prstGeom prst="rect">
            <a:avLst/>
          </a:prstGeom>
          <a:noFill/>
        </p:spPr>
        <p:txBody>
          <a:bodyPr wrap="square" rtlCol="0">
            <a:spAutoFit/>
          </a:bodyPr>
          <a:lstStyle/>
          <a:p>
            <a:r>
              <a:rPr lang="en-US" sz="3200" b="1" i="1" u="sng" dirty="0">
                <a:solidFill>
                  <a:srgbClr val="7030A0"/>
                </a:solidFill>
              </a:rPr>
              <a:t>Our Learning Target:</a:t>
            </a:r>
            <a:endParaRPr lang="en-US" sz="3200" dirty="0">
              <a:solidFill>
                <a:srgbClr val="7030A0"/>
              </a:solidFill>
            </a:endParaRPr>
          </a:p>
          <a:p>
            <a:r>
              <a:rPr lang="en-US" sz="3200" dirty="0">
                <a:solidFill>
                  <a:srgbClr val="7030A0"/>
                </a:solidFill>
              </a:rPr>
              <a:t>Understanding properties.</a:t>
            </a:r>
          </a:p>
        </p:txBody>
      </p:sp>
    </p:spTree>
    <p:extLst>
      <p:ext uri="{BB962C8B-B14F-4D97-AF65-F5344CB8AC3E}">
        <p14:creationId xmlns:p14="http://schemas.microsoft.com/office/powerpoint/2010/main" val="96419064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A8E898F8-389E-3F4C-B5FF-C53A28BA732A}"/>
                  </a:ext>
                </a:extLst>
              </p:cNvPr>
              <p:cNvSpPr txBox="1">
                <a:spLocks/>
              </p:cNvSpPr>
              <p:nvPr/>
            </p:nvSpPr>
            <p:spPr>
              <a:xfrm>
                <a:off x="459872" y="1488143"/>
                <a:ext cx="7715940" cy="290801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Use the figure to find the value of the indicated variable. Justify your reasoning.</a:t>
                </a:r>
              </a:p>
              <a:p>
                <a:pPr marL="404813" indent="-404813"/>
                <a:r>
                  <a:rPr lang="en-US" sz="2800" b="1" dirty="0">
                    <a:solidFill>
                      <a:schemeClr val="tx1"/>
                    </a:solidFill>
                  </a:rPr>
                  <a:t>a. If </a:t>
                </a:r>
                <a14:m>
                  <m:oMath xmlns:m="http://schemas.openxmlformats.org/officeDocument/2006/math">
                    <m:r>
                      <a:rPr lang="en-US" sz="2800" b="1" i="1" dirty="0" smtClean="0">
                        <a:solidFill>
                          <a:schemeClr val="tx1"/>
                        </a:solidFill>
                        <a:latin typeface="Cambria Math" panose="02040503050406030204" pitchFamily="18" charset="0"/>
                      </a:rPr>
                      <m:t>𝒎</m:t>
                    </m:r>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𝟑</m:t>
                    </m:r>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𝟒</m:t>
                    </m:r>
                    <m:r>
                      <a:rPr lang="en-US" sz="2800" b="1" i="1" dirty="0" smtClean="0">
                        <a:solidFill>
                          <a:schemeClr val="tx1"/>
                        </a:solidFill>
                        <a:latin typeface="Cambria Math" panose="02040503050406030204" pitchFamily="18" charset="0"/>
                      </a:rPr>
                      <m:t>𝒙</m:t>
                    </m:r>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𝟕</m:t>
                    </m:r>
                    <m:r>
                      <a:rPr lang="en-US" sz="2800" b="1" i="1" dirty="0" smtClean="0">
                        <a:solidFill>
                          <a:schemeClr val="tx1"/>
                        </a:solidFill>
                        <a:latin typeface="Cambria Math" panose="02040503050406030204" pitchFamily="18" charset="0"/>
                      </a:rPr>
                      <m:t>)° </m:t>
                    </m:r>
                  </m:oMath>
                </a14:m>
                <a:r>
                  <a:rPr lang="en-US" sz="2800" b="1" dirty="0">
                    <a:solidFill>
                      <a:schemeClr val="tx1"/>
                    </a:solidFill>
                  </a:rPr>
                  <a:t>and </a:t>
                </a:r>
                <a14:m>
                  <m:oMath xmlns:m="http://schemas.openxmlformats.org/officeDocument/2006/math">
                    <m:r>
                      <a:rPr lang="en-US" sz="2800" b="1" i="1" dirty="0" smtClean="0">
                        <a:solidFill>
                          <a:schemeClr val="tx1"/>
                        </a:solidFill>
                        <a:latin typeface="Cambria Math" panose="02040503050406030204" pitchFamily="18" charset="0"/>
                      </a:rPr>
                      <m:t>𝒎</m:t>
                    </m:r>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𝟔</m:t>
                    </m:r>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𝟓</m:t>
                    </m:r>
                    <m:r>
                      <a:rPr lang="en-US" sz="2800" b="1" i="1" dirty="0" smtClean="0">
                        <a:solidFill>
                          <a:schemeClr val="tx1"/>
                        </a:solidFill>
                        <a:latin typeface="Cambria Math" panose="02040503050406030204" pitchFamily="18" charset="0"/>
                      </a:rPr>
                      <m:t>𝒙</m:t>
                    </m:r>
                    <m:r>
                      <a:rPr lang="en-US" sz="2800" b="1" i="1" dirty="0">
                        <a:solidFill>
                          <a:schemeClr val="tx1"/>
                        </a:solidFill>
                        <a:latin typeface="Cambria Math" panose="02040503050406030204" pitchFamily="18" charset="0"/>
                        <a:cs typeface="Arial" panose="020B0604020202020204" pitchFamily="34" charset="0"/>
                      </a:rPr>
                      <m:t>−</m:t>
                    </m:r>
                    <m:r>
                      <a:rPr lang="en-US" sz="2800" b="1" i="1" dirty="0">
                        <a:solidFill>
                          <a:schemeClr val="tx1"/>
                        </a:solidFill>
                        <a:latin typeface="Cambria Math" panose="02040503050406030204" pitchFamily="18" charset="0"/>
                      </a:rPr>
                      <m:t>𝟏𝟑</m:t>
                    </m:r>
                    <m:r>
                      <a:rPr lang="en-US" sz="2800" b="1" i="1" dirty="0">
                        <a:solidFill>
                          <a:schemeClr val="tx1"/>
                        </a:solidFill>
                        <a:latin typeface="Cambria Math" panose="02040503050406030204" pitchFamily="18" charset="0"/>
                      </a:rPr>
                      <m:t>)°,  </m:t>
                    </m:r>
                  </m:oMath>
                </a14:m>
                <a:r>
                  <a:rPr lang="en-US" sz="2800" b="1" dirty="0">
                    <a:solidFill>
                      <a:schemeClr val="tx1"/>
                    </a:solidFill>
                  </a:rPr>
                  <a:t>find </a:t>
                </a:r>
                <a14:m>
                  <m:oMath xmlns:m="http://schemas.openxmlformats.org/officeDocument/2006/math">
                    <m:r>
                      <a:rPr lang="en-US" sz="2800" b="1" i="1" dirty="0" smtClean="0">
                        <a:solidFill>
                          <a:schemeClr val="tx1"/>
                        </a:solidFill>
                        <a:latin typeface="Cambria Math" panose="02040503050406030204" pitchFamily="18" charset="0"/>
                      </a:rPr>
                      <m:t>𝒙</m:t>
                    </m:r>
                  </m:oMath>
                </a14:m>
                <a:r>
                  <a:rPr lang="en-US" sz="2800" b="1" dirty="0">
                    <a:solidFill>
                      <a:schemeClr val="tx1"/>
                    </a:solidFill>
                  </a:rPr>
                  <a:t>.</a:t>
                </a:r>
              </a:p>
              <a:p>
                <a:pPr marL="404813" indent="-404813"/>
                <a:r>
                  <a:rPr lang="en-US" sz="2800" b="1" dirty="0">
                    <a:solidFill>
                      <a:schemeClr val="tx1"/>
                    </a:solidFill>
                  </a:rPr>
                  <a:t>b. Find </a:t>
                </a:r>
                <a14:m>
                  <m:oMath xmlns:m="http://schemas.openxmlformats.org/officeDocument/2006/math">
                    <m:r>
                      <a:rPr lang="en-US" sz="2800" b="1" i="1" dirty="0" smtClean="0">
                        <a:solidFill>
                          <a:schemeClr val="tx1"/>
                        </a:solidFill>
                        <a:latin typeface="Cambria Math" panose="02040503050406030204" pitchFamily="18" charset="0"/>
                      </a:rPr>
                      <m:t>𝒚</m:t>
                    </m:r>
                  </m:oMath>
                </a14:m>
                <a:r>
                  <a:rPr lang="en-US" sz="2800" b="1" dirty="0">
                    <a:solidFill>
                      <a:schemeClr val="tx1"/>
                    </a:solidFill>
                  </a:rPr>
                  <a:t> if </a:t>
                </a:r>
                <a14:m>
                  <m:oMath xmlns:m="http://schemas.openxmlformats.org/officeDocument/2006/math">
                    <m:r>
                      <a:rPr lang="en-US" sz="2800" b="1" i="1" dirty="0" smtClean="0">
                        <a:solidFill>
                          <a:schemeClr val="tx1"/>
                        </a:solidFill>
                        <a:latin typeface="Cambria Math" panose="02040503050406030204" pitchFamily="18" charset="0"/>
                      </a:rPr>
                      <m:t>𝒎</m:t>
                    </m:r>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𝟖</m:t>
                    </m:r>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𝟔𝟖</m:t>
                    </m:r>
                    <m:r>
                      <a:rPr lang="en-US" sz="2800" b="1" i="1" dirty="0" smtClean="0">
                        <a:solidFill>
                          <a:schemeClr val="tx1"/>
                        </a:solidFill>
                        <a:latin typeface="Cambria Math" panose="02040503050406030204" pitchFamily="18" charset="0"/>
                      </a:rPr>
                      <m:t>° </m:t>
                    </m:r>
                  </m:oMath>
                </a14:m>
                <a:r>
                  <a:rPr lang="en-US" sz="2800" b="1" dirty="0">
                    <a:solidFill>
                      <a:schemeClr val="tx1"/>
                    </a:solidFill>
                  </a:rPr>
                  <a:t>and </a:t>
                </a:r>
                <a14:m>
                  <m:oMath xmlns:m="http://schemas.openxmlformats.org/officeDocument/2006/math">
                    <m:r>
                      <a:rPr lang="en-US" sz="2800" b="1" i="1" dirty="0" smtClean="0">
                        <a:solidFill>
                          <a:schemeClr val="tx1"/>
                        </a:solidFill>
                        <a:latin typeface="Cambria Math" panose="02040503050406030204" pitchFamily="18" charset="0"/>
                      </a:rPr>
                      <m:t>𝒎</m:t>
                    </m:r>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𝟑</m:t>
                    </m:r>
                    <m:r>
                      <a:rPr lang="en-US" sz="2800" b="1" i="1" dirty="0" smtClean="0">
                        <a:solidFill>
                          <a:schemeClr val="tx1"/>
                        </a:solidFill>
                        <a:latin typeface="Cambria Math" panose="02040503050406030204" pitchFamily="18" charset="0"/>
                      </a:rPr>
                      <m:t>=(</m:t>
                    </m:r>
                    <m:r>
                      <a:rPr lang="en-US" sz="2800" b="1" i="1" dirty="0" smtClean="0">
                        <a:solidFill>
                          <a:schemeClr val="tx1"/>
                        </a:solidFill>
                        <a:latin typeface="Cambria Math" panose="02040503050406030204" pitchFamily="18" charset="0"/>
                      </a:rPr>
                      <m:t>𝟑</m:t>
                    </m:r>
                    <m:r>
                      <a:rPr lang="en-US" sz="2800" b="1" i="1" dirty="0" smtClean="0">
                        <a:solidFill>
                          <a:schemeClr val="tx1"/>
                        </a:solidFill>
                        <a:latin typeface="Cambria Math" panose="02040503050406030204" pitchFamily="18" charset="0"/>
                      </a:rPr>
                      <m:t>𝒚</m:t>
                    </m:r>
                    <m:r>
                      <a:rPr lang="en-US" sz="2800" b="1" i="1" dirty="0">
                        <a:solidFill>
                          <a:schemeClr val="tx1"/>
                        </a:solidFill>
                        <a:latin typeface="Cambria Math" panose="02040503050406030204" pitchFamily="18" charset="0"/>
                        <a:cs typeface="Arial" panose="020B0604020202020204" pitchFamily="34" charset="0"/>
                      </a:rPr>
                      <m:t>−</m:t>
                    </m:r>
                    <m:r>
                      <a:rPr lang="en-US" sz="2800" b="1" i="1" dirty="0">
                        <a:solidFill>
                          <a:schemeClr val="tx1"/>
                        </a:solidFill>
                        <a:latin typeface="Cambria Math" panose="02040503050406030204" pitchFamily="18" charset="0"/>
                      </a:rPr>
                      <m:t>𝟐</m:t>
                    </m:r>
                    <m:r>
                      <a:rPr lang="en-US" sz="2800" b="1" i="1" dirty="0">
                        <a:solidFill>
                          <a:schemeClr val="tx1"/>
                        </a:solidFill>
                        <a:latin typeface="Cambria Math" panose="02040503050406030204" pitchFamily="18" charset="0"/>
                      </a:rPr>
                      <m:t>)°.</m:t>
                    </m:r>
                  </m:oMath>
                </a14:m>
                <a:endParaRPr lang="en-US" sz="2800" b="1" dirty="0">
                  <a:solidFill>
                    <a:schemeClr val="tx1"/>
                  </a:solidFill>
                </a:endParaRPr>
              </a:p>
            </p:txBody>
          </p:sp>
        </mc:Choice>
        <mc:Fallback xmlns="">
          <p:sp>
            <p:nvSpPr>
              <p:cNvPr id="7" name="Content Placeholder 2">
                <a:extLst>
                  <a:ext uri="{FF2B5EF4-FFF2-40B4-BE49-F238E27FC236}">
                    <a16:creationId xmlns:a16="http://schemas.microsoft.com/office/drawing/2014/main" id="{A8E898F8-389E-3F4C-B5FF-C53A28BA732A}"/>
                  </a:ext>
                </a:extLst>
              </p:cNvPr>
              <p:cNvSpPr txBox="1">
                <a:spLocks noRot="1" noChangeAspect="1" noMove="1" noResize="1" noEditPoints="1" noAdjustHandles="1" noChangeArrowheads="1" noChangeShapeType="1" noTextEdit="1"/>
              </p:cNvSpPr>
              <p:nvPr/>
            </p:nvSpPr>
            <p:spPr>
              <a:xfrm>
                <a:off x="459872" y="1488143"/>
                <a:ext cx="7715940" cy="2908011"/>
              </a:xfrm>
              <a:prstGeom prst="rect">
                <a:avLst/>
              </a:prstGeom>
              <a:blipFill>
                <a:blip r:embed="rId3"/>
                <a:stretch>
                  <a:fillRect l="-1580" t="-2096"/>
                </a:stretch>
              </a:blipFill>
            </p:spPr>
            <p:txBody>
              <a:bodyPr/>
              <a:lstStyle/>
              <a:p>
                <a:r>
                  <a:rPr lang="en-US">
                    <a:noFill/>
                  </a:rPr>
                  <a:t> </a:t>
                </a:r>
              </a:p>
            </p:txBody>
          </p:sp>
        </mc:Fallback>
      </mc:AlternateContent>
      <p:sp>
        <p:nvSpPr>
          <p:cNvPr id="8" name="Title 1">
            <a:extLst>
              <a:ext uri="{FF2B5EF4-FFF2-40B4-BE49-F238E27FC236}">
                <a16:creationId xmlns:a16="http://schemas.microsoft.com/office/drawing/2014/main" id="{19FEBC70-14DF-1346-9D20-FCA256EAA232}"/>
              </a:ext>
            </a:extLst>
          </p:cNvPr>
          <p:cNvSpPr txBox="1">
            <a:spLocks/>
          </p:cNvSpPr>
          <p:nvPr/>
        </p:nvSpPr>
        <p:spPr>
          <a:xfrm>
            <a:off x="459872" y="332811"/>
            <a:ext cx="7715940" cy="87742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a:solidFill>
                  <a:srgbClr val="0070C0"/>
                </a:solidFill>
              </a:rPr>
              <a:t>Example 5</a:t>
            </a:r>
            <a:endParaRPr lang="en-US" sz="2800">
              <a:solidFill>
                <a:srgbClr val="33175A"/>
              </a:solidFill>
            </a:endParaRPr>
          </a:p>
          <a:p>
            <a:r>
              <a:rPr lang="en-US" sz="2800" b="0">
                <a:solidFill>
                  <a:schemeClr val="tx1"/>
                </a:solidFill>
              </a:rPr>
              <a:t>Find Values of Variables</a:t>
            </a:r>
            <a:r>
              <a:rPr lang="en-US" b="0"/>
              <a:t> </a:t>
            </a:r>
            <a:endParaRPr lang="en-US" sz="2800" b="0">
              <a:solidFill>
                <a:schemeClr val="tx1"/>
              </a:solidFill>
            </a:endParaRPr>
          </a:p>
        </p:txBody>
      </p:sp>
      <p:pic>
        <p:nvPicPr>
          <p:cNvPr id="6" name="Picture 5">
            <a:extLst>
              <a:ext uri="{FF2B5EF4-FFF2-40B4-BE49-F238E27FC236}">
                <a16:creationId xmlns:a16="http://schemas.microsoft.com/office/drawing/2014/main" id="{F12F8A04-1025-42FC-87FE-E32888F7DB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3979" y="1436337"/>
            <a:ext cx="2554444" cy="1943869"/>
          </a:xfrm>
          <a:prstGeom prst="rect">
            <a:avLst/>
          </a:prstGeom>
        </p:spPr>
      </p:pic>
    </p:spTree>
    <p:extLst>
      <p:ext uri="{BB962C8B-B14F-4D97-AF65-F5344CB8AC3E}">
        <p14:creationId xmlns:p14="http://schemas.microsoft.com/office/powerpoint/2010/main" val="331043083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759" y="0"/>
            <a:ext cx="11259239" cy="1143000"/>
          </a:xfrm>
        </p:spPr>
        <p:txBody>
          <a:bodyPr>
            <a:normAutofit fontScale="90000"/>
          </a:bodyPr>
          <a:lstStyle/>
          <a:p>
            <a:pPr algn="ctr"/>
            <a:r>
              <a:rPr lang="en-US" dirty="0"/>
              <a:t>Today’s “Plan”—Tuesday November 28, 2023</a:t>
            </a:r>
            <a:br>
              <a:rPr lang="en-US" dirty="0"/>
            </a:br>
            <a:r>
              <a:rPr lang="en-US" dirty="0"/>
              <a:t>Geometry</a:t>
            </a:r>
          </a:p>
        </p:txBody>
      </p:sp>
      <p:sp>
        <p:nvSpPr>
          <p:cNvPr id="3" name="TextBox 2"/>
          <p:cNvSpPr txBox="1"/>
          <p:nvPr/>
        </p:nvSpPr>
        <p:spPr>
          <a:xfrm>
            <a:off x="29379" y="1398494"/>
            <a:ext cx="9407229" cy="1938992"/>
          </a:xfrm>
          <a:prstGeom prst="rect">
            <a:avLst/>
          </a:prstGeom>
          <a:noFill/>
        </p:spPr>
        <p:txBody>
          <a:bodyPr wrap="square" rtlCol="0">
            <a:spAutoFit/>
          </a:bodyPr>
          <a:lstStyle/>
          <a:p>
            <a:r>
              <a:rPr lang="en-US" sz="6000" b="1" i="1" u="sng" dirty="0"/>
              <a:t>Assignment:</a:t>
            </a:r>
          </a:p>
          <a:p>
            <a:pPr marL="457200" indent="-457200">
              <a:buFont typeface="Arial" panose="020B0604020202020204" pitchFamily="34" charset="0"/>
              <a:buChar char="•"/>
            </a:pPr>
            <a:r>
              <a:rPr lang="en-US" sz="6000" dirty="0"/>
              <a:t>Page 212, #29-31</a:t>
            </a:r>
          </a:p>
        </p:txBody>
      </p:sp>
      <p:sp>
        <p:nvSpPr>
          <p:cNvPr id="4" name="TextBox 3">
            <a:extLst>
              <a:ext uri="{FF2B5EF4-FFF2-40B4-BE49-F238E27FC236}">
                <a16:creationId xmlns:a16="http://schemas.microsoft.com/office/drawing/2014/main" id="{4F49DF56-73CD-3ED0-A5AD-B1BDBB9BEF1C}"/>
              </a:ext>
            </a:extLst>
          </p:cNvPr>
          <p:cNvSpPr txBox="1"/>
          <p:nvPr/>
        </p:nvSpPr>
        <p:spPr>
          <a:xfrm>
            <a:off x="9211733" y="1292629"/>
            <a:ext cx="2950888" cy="2062103"/>
          </a:xfrm>
          <a:prstGeom prst="rect">
            <a:avLst/>
          </a:prstGeom>
          <a:noFill/>
        </p:spPr>
        <p:txBody>
          <a:bodyPr wrap="square" rtlCol="0">
            <a:spAutoFit/>
          </a:bodyPr>
          <a:lstStyle/>
          <a:p>
            <a:r>
              <a:rPr lang="en-US" sz="3200" b="1" i="1" u="sng" dirty="0">
                <a:solidFill>
                  <a:srgbClr val="7030A0"/>
                </a:solidFill>
              </a:rPr>
              <a:t>Our Learning Target:</a:t>
            </a:r>
            <a:endParaRPr lang="en-US" sz="3200" dirty="0">
              <a:solidFill>
                <a:srgbClr val="7030A0"/>
              </a:solidFill>
            </a:endParaRPr>
          </a:p>
          <a:p>
            <a:r>
              <a:rPr lang="en-US" sz="3200" dirty="0">
                <a:solidFill>
                  <a:srgbClr val="7030A0"/>
                </a:solidFill>
              </a:rPr>
              <a:t>Understanding properties.</a:t>
            </a:r>
          </a:p>
        </p:txBody>
      </p:sp>
    </p:spTree>
    <p:extLst>
      <p:ext uri="{BB962C8B-B14F-4D97-AF65-F5344CB8AC3E}">
        <p14:creationId xmlns:p14="http://schemas.microsoft.com/office/powerpoint/2010/main" val="41943045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759" y="0"/>
            <a:ext cx="11259239" cy="1143000"/>
          </a:xfrm>
        </p:spPr>
        <p:txBody>
          <a:bodyPr>
            <a:normAutofit fontScale="90000"/>
          </a:bodyPr>
          <a:lstStyle/>
          <a:p>
            <a:pPr algn="ctr"/>
            <a:r>
              <a:rPr lang="en-US" dirty="0"/>
              <a:t>Today’s “Plan”—Wednesday November 29, 2023</a:t>
            </a:r>
            <a:br>
              <a:rPr lang="en-US" dirty="0"/>
            </a:br>
            <a:r>
              <a:rPr lang="en-US" dirty="0"/>
              <a:t>Geometry</a:t>
            </a:r>
          </a:p>
        </p:txBody>
      </p:sp>
      <p:sp>
        <p:nvSpPr>
          <p:cNvPr id="3" name="TextBox 2"/>
          <p:cNvSpPr txBox="1"/>
          <p:nvPr/>
        </p:nvSpPr>
        <p:spPr>
          <a:xfrm>
            <a:off x="29379" y="1143000"/>
            <a:ext cx="9407229" cy="4893647"/>
          </a:xfrm>
          <a:prstGeom prst="rect">
            <a:avLst/>
          </a:prstGeom>
          <a:noFill/>
        </p:spPr>
        <p:txBody>
          <a:bodyPr wrap="square" rtlCol="0">
            <a:spAutoFit/>
          </a:bodyPr>
          <a:lstStyle/>
          <a:p>
            <a:pPr marL="514350" indent="-514350">
              <a:buAutoNum type="arabicPeriod"/>
            </a:pPr>
            <a:r>
              <a:rPr lang="en-US" sz="2600" b="1" i="1" dirty="0"/>
              <a:t>Get whiteboards, sit at a table by yourself!</a:t>
            </a:r>
            <a:br>
              <a:rPr lang="en-US" sz="2600" b="1" i="1" dirty="0"/>
            </a:br>
            <a:endParaRPr lang="en-US" sz="2600" b="1" i="1" dirty="0"/>
          </a:p>
          <a:p>
            <a:pPr marL="514350" indent="-514350">
              <a:buAutoNum type="arabicPeriod"/>
            </a:pPr>
            <a:r>
              <a:rPr lang="en-US" sz="2600" dirty="0"/>
              <a:t>Attendance/Brain Stretcher</a:t>
            </a:r>
            <a:br>
              <a:rPr lang="en-US" sz="2600" dirty="0"/>
            </a:br>
            <a:endParaRPr lang="en-US" sz="2600" dirty="0"/>
          </a:p>
          <a:p>
            <a:pPr marL="514350" indent="-514350">
              <a:buAutoNum type="arabicPeriod"/>
            </a:pPr>
            <a:r>
              <a:rPr lang="en-US" sz="2600" dirty="0"/>
              <a:t>Do </a:t>
            </a:r>
            <a:r>
              <a:rPr lang="en-US" sz="2600" b="1" i="1" u="sng" dirty="0"/>
              <a:t>pg. 212, #29-31 </a:t>
            </a:r>
            <a:r>
              <a:rPr lang="en-US" sz="2600" dirty="0"/>
              <a:t>on Schoology </a:t>
            </a:r>
            <a:br>
              <a:rPr lang="en-US" sz="2600" dirty="0"/>
            </a:br>
            <a:endParaRPr lang="en-US" sz="2600" dirty="0"/>
          </a:p>
          <a:p>
            <a:pPr marL="514350" indent="-514350">
              <a:buAutoNum type="arabicPeriod"/>
            </a:pPr>
            <a:r>
              <a:rPr lang="en-US" sz="2600" dirty="0"/>
              <a:t>Lesson 3-8:  Slope and Equations of Lines</a:t>
            </a:r>
          </a:p>
          <a:p>
            <a:pPr marL="971550" lvl="1" indent="-514350">
              <a:buAutoNum type="arabicPeriod"/>
            </a:pPr>
            <a:r>
              <a:rPr lang="en-US" sz="2600" dirty="0"/>
              <a:t>Warmup</a:t>
            </a:r>
          </a:p>
          <a:p>
            <a:pPr marL="971550" lvl="1" indent="-514350">
              <a:buAutoNum type="arabicPeriod"/>
            </a:pPr>
            <a:r>
              <a:rPr lang="en-US" sz="2600" dirty="0"/>
              <a:t>Example 1</a:t>
            </a:r>
          </a:p>
          <a:p>
            <a:pPr marL="971550" lvl="1" indent="-514350">
              <a:buAutoNum type="arabicPeriod"/>
            </a:pPr>
            <a:endParaRPr lang="en-US" sz="2600" dirty="0"/>
          </a:p>
          <a:p>
            <a:pPr marL="514350" indent="-514350">
              <a:buAutoNum type="arabicPeriod"/>
            </a:pPr>
            <a:r>
              <a:rPr lang="en-US" sz="2600" dirty="0"/>
              <a:t>Assignment</a:t>
            </a:r>
          </a:p>
          <a:p>
            <a:pPr marL="971550" lvl="1" indent="-514350">
              <a:buAutoNum type="arabicPeriod"/>
            </a:pPr>
            <a:endParaRPr lang="en-US" sz="2600" dirty="0"/>
          </a:p>
        </p:txBody>
      </p:sp>
      <p:sp>
        <p:nvSpPr>
          <p:cNvPr id="4" name="TextBox 3">
            <a:extLst>
              <a:ext uri="{FF2B5EF4-FFF2-40B4-BE49-F238E27FC236}">
                <a16:creationId xmlns:a16="http://schemas.microsoft.com/office/drawing/2014/main" id="{4F49DF56-73CD-3ED0-A5AD-B1BDBB9BEF1C}"/>
              </a:ext>
            </a:extLst>
          </p:cNvPr>
          <p:cNvSpPr txBox="1"/>
          <p:nvPr/>
        </p:nvSpPr>
        <p:spPr>
          <a:xfrm>
            <a:off x="9211733" y="1292629"/>
            <a:ext cx="2950888" cy="2062103"/>
          </a:xfrm>
          <a:prstGeom prst="rect">
            <a:avLst/>
          </a:prstGeom>
          <a:noFill/>
        </p:spPr>
        <p:txBody>
          <a:bodyPr wrap="square" rtlCol="0">
            <a:spAutoFit/>
          </a:bodyPr>
          <a:lstStyle/>
          <a:p>
            <a:r>
              <a:rPr lang="en-US" sz="3200" b="1" i="1" u="sng" dirty="0">
                <a:solidFill>
                  <a:srgbClr val="7030A0"/>
                </a:solidFill>
              </a:rPr>
              <a:t>Our Learning Target:</a:t>
            </a:r>
            <a:endParaRPr lang="en-US" sz="3200" dirty="0">
              <a:solidFill>
                <a:srgbClr val="7030A0"/>
              </a:solidFill>
            </a:endParaRPr>
          </a:p>
          <a:p>
            <a:r>
              <a:rPr lang="en-US" sz="3200" dirty="0">
                <a:solidFill>
                  <a:srgbClr val="7030A0"/>
                </a:solidFill>
              </a:rPr>
              <a:t>Understanding properties.</a:t>
            </a:r>
          </a:p>
        </p:txBody>
      </p:sp>
    </p:spTree>
    <p:extLst>
      <p:ext uri="{BB962C8B-B14F-4D97-AF65-F5344CB8AC3E}">
        <p14:creationId xmlns:p14="http://schemas.microsoft.com/office/powerpoint/2010/main" val="10328359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3323</TotalTime>
  <Words>7404</Words>
  <Application>Microsoft Macintosh PowerPoint</Application>
  <PresentationFormat>Widescreen</PresentationFormat>
  <Paragraphs>716</Paragraphs>
  <Slides>107</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107</vt:i4>
      </vt:variant>
    </vt:vector>
  </HeadingPairs>
  <TitlesOfParts>
    <vt:vector size="115" baseType="lpstr">
      <vt:lpstr>Arial</vt:lpstr>
      <vt:lpstr>Arial Body</vt:lpstr>
      <vt:lpstr>Calibri</vt:lpstr>
      <vt:lpstr>Calibri Light</vt:lpstr>
      <vt:lpstr>Cambria Math</vt:lpstr>
      <vt:lpstr>Proxima Nova</vt:lpstr>
      <vt:lpstr>Vectipede Bk</vt:lpstr>
      <vt:lpstr>Office Theme</vt:lpstr>
      <vt:lpstr>Today’s “Plan”—Thursday November 9, 2023 Geometry</vt:lpstr>
      <vt:lpstr>Today’s “Plan”—Freyday November 10, 2023 Geometry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Today’s Assignment</vt:lpstr>
      <vt:lpstr>Today’s “Plan”—Monday November 13, 2023 Geometry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Today’s “Plan”—Tuesday November 14, 2023 Geometry</vt:lpstr>
      <vt:lpstr>PowerPoint Presentation</vt:lpstr>
      <vt:lpstr>PowerPoint Presentation</vt:lpstr>
      <vt:lpstr>PowerPoint Presentation</vt:lpstr>
      <vt:lpstr>PowerPoint Presentation</vt:lpstr>
      <vt:lpstr>Do the following online tasks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Today’s “Plan”—Tuesday November 14, 2023 Geometry</vt:lpstr>
      <vt:lpstr>PowerPoint Presentation</vt:lpstr>
      <vt:lpstr>PowerPoint Presentation</vt:lpstr>
      <vt:lpstr>PowerPoint Presentation</vt:lpstr>
      <vt:lpstr>PowerPoint Presentation</vt:lpstr>
      <vt:lpstr>For each property:</vt:lpstr>
      <vt:lpstr>Today’s “Plan”—Thursday November 16, 2023 Geometry</vt:lpstr>
      <vt:lpstr>Today’s “Plan”—Monday November 27, 2023 Geometry</vt:lpstr>
      <vt:lpstr>PowerPoint Presentation</vt:lpstr>
      <vt:lpstr>PowerPoint Presentation</vt:lpstr>
      <vt:lpstr>PowerPoint Presentation</vt:lpstr>
      <vt:lpstr>PowerPoint Presentation</vt:lpstr>
      <vt:lpstr>PowerPoint Presentation</vt:lpstr>
      <vt:lpstr>PowerPoint Presentation</vt:lpstr>
      <vt:lpstr>Today’s “Plan”—Monday November 27, 2023 Geometry</vt:lpstr>
      <vt:lpstr>Today’s “Plan”—Tuesday November 28, 2023 Geometry</vt:lpstr>
      <vt:lpstr>PowerPoint Presentation</vt:lpstr>
      <vt:lpstr>Today’s “Plan”—Tuesday November 28, 2023 Geometry</vt:lpstr>
      <vt:lpstr>Today’s “Plan”—Wednesday November 29, 2023 Geometry</vt:lpstr>
      <vt:lpstr>PowerPoint Presentation</vt:lpstr>
      <vt:lpstr>PowerPoint Presentation</vt:lpstr>
      <vt:lpstr>PowerPoint Presentation</vt:lpstr>
      <vt:lpstr>PowerPoint Presentation</vt:lpstr>
      <vt:lpstr>PowerPoint Presentation</vt:lpstr>
      <vt:lpstr>Today’s “Plan”—Wednesday November 29, 2023 Geometry</vt:lpstr>
      <vt:lpstr>Today’s “Plan”—Thursday November 30, 2023 Geometry</vt:lpstr>
      <vt:lpstr>Today’s “Plan”—Thursday November 30, 2023 Geometry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Today’s “Plan”—Thursday November 9, 2023 Geometry</dc:title>
  <dc:creator>Microsoft Office User</dc:creator>
  <cp:lastModifiedBy>Microsoft Office User</cp:lastModifiedBy>
  <cp:revision>23</cp:revision>
  <cp:lastPrinted>2023-11-15T20:23:09Z</cp:lastPrinted>
  <dcterms:created xsi:type="dcterms:W3CDTF">2023-11-09T20:08:46Z</dcterms:created>
  <dcterms:modified xsi:type="dcterms:W3CDTF">2023-11-30T20:18:58Z</dcterms:modified>
</cp:coreProperties>
</file>