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1286" r:id="rId2"/>
    <p:sldId id="1288" r:id="rId3"/>
    <p:sldId id="1308" r:id="rId4"/>
    <p:sldId id="1290" r:id="rId5"/>
    <p:sldId id="1291" r:id="rId6"/>
    <p:sldId id="1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00"/>
    <p:restoredTop sz="95909"/>
  </p:normalViewPr>
  <p:slideViewPr>
    <p:cSldViewPr snapToGrid="0">
      <p:cViewPr varScale="1">
        <p:scale>
          <a:sx n="84" d="100"/>
          <a:sy n="84" d="100"/>
        </p:scale>
        <p:origin x="200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5C8BC-5C70-874F-81B4-2DB0ED9D2A7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C0D7E-9FB9-3C4C-A8E5-229E7AD37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9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E25B0-F7F4-4F4B-8B33-F8E743EF00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9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E25B0-F7F4-4F4B-8B33-F8E743EF00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35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E25B0-F7F4-4F4B-8B33-F8E743EF006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25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E25B0-F7F4-4F4B-8B33-F8E743EF00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35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E25B0-F7F4-4F4B-8B33-F8E743EF00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89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E25B0-F7F4-4F4B-8B33-F8E743EF00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0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A59D9-8E0F-812F-6072-604600E77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476BC-1BB4-D96A-A12A-AE4AFC55F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06C53-CD74-E50C-2544-88A90649D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AF20-9830-3947-8E27-B06A631BF3A4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AC04D-4040-F85B-21A3-FCCDED98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25504-9EF8-8BDC-4B27-1559FC8B4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DE03-64D0-B647-9A61-DDFECB02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6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27AC2-B8E1-4B57-BD5B-CFEBC0371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61C13-0E21-24F0-154C-A3C8A15A8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89585-4176-517D-565F-13BCD857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AF20-9830-3947-8E27-B06A631BF3A4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2F57D-5E7F-02B2-F57B-A534683A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404A7-1D4A-68AF-459E-5DBE729D8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DE03-64D0-B647-9A61-DDFECB02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8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A408CC-574B-711F-84D1-03C6CB9B3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2229F-8FB6-B84A-5F6C-418F8B03C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93757-16CB-BD75-6B05-20EFD3691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AF20-9830-3947-8E27-B06A631BF3A4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1816F-E3AF-30C5-0C50-D4F5D9121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51869-7264-1B99-39C7-2B36122CB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DE03-64D0-B647-9A61-DDFECB02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6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8B1D1-FA2E-0324-CA4B-206A006EF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C0E86-D3CB-1981-3009-EA73EA388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BB63C-4FF6-FB88-8F21-8A4D5DD0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AF20-9830-3947-8E27-B06A631BF3A4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53796-3125-8C76-1211-3707B4F0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1309C-119E-91ED-F747-60298D5D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DE03-64D0-B647-9A61-DDFECB02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1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C9A13-43A9-8489-B323-4E9548FA2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00EED-7D8B-132C-39B4-E981F2CB6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D5D77-2840-6820-66A1-52D8A5279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AF20-9830-3947-8E27-B06A631BF3A4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089B3-7016-A53C-7E9E-97A67CE05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9A883-049F-82A9-3731-EDE3B0B77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DE03-64D0-B647-9A61-DDFECB02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7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793C-64E2-0490-BFE0-B7BD557FD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8FEF8-28C5-E00B-9F4B-56979F157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D74FB-F1EF-87F4-C8CF-67327928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ADA1B-C7BB-E2CB-B807-EA2D9913E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AF20-9830-3947-8E27-B06A631BF3A4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DE6CE-5D19-F179-7994-A21C71D76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E4612-AB19-A3AC-AE54-6F169040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DE03-64D0-B647-9A61-DDFECB02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4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3AF48-FD7E-D431-B4CA-780C03D0C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9DBE1-0F71-71CE-624F-D690D6ADB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187B8-B7F1-5BF5-56BC-C2C512A73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80DABF-266A-6AF0-455D-24FD5628C6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8269B-4516-A35D-A053-8B5DAB44F8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C4DC9D-B709-5906-D3EC-3B20A243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AF20-9830-3947-8E27-B06A631BF3A4}" type="datetimeFigureOut">
              <a:rPr lang="en-US" smtClean="0"/>
              <a:t>5/19/23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D27CEE-A809-B89D-6987-92D9C5794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9D26A-50F1-6F73-B714-B3BB1054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DE03-64D0-B647-9A61-DDFECB02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8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F32B2-C3C2-5399-EF55-BF0DC16DE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DD76E-157E-27D4-CD01-FEDCF44CE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AF20-9830-3947-8E27-B06A631BF3A4}" type="datetimeFigureOut">
              <a:rPr lang="en-US" smtClean="0"/>
              <a:t>5/19/23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E2806-8EBF-DAEB-9204-4730D74C4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47E50-4032-255C-7C54-1AFBD5089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DE03-64D0-B647-9A61-DDFECB02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5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D7AFD-9BE9-2CCD-6E3D-BF2DC821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AF20-9830-3947-8E27-B06A631BF3A4}" type="datetimeFigureOut">
              <a:rPr lang="en-US" smtClean="0"/>
              <a:t>5/19/23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091AE-65B8-A2A1-C2CB-72DFEEE5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91FFA-D999-180F-9EA1-F7397D1A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DE03-64D0-B647-9A61-DDFECB02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5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AFB15-1D2F-A00D-796E-DDDCB2F37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96FD-5C31-1763-22E7-CF2EF7656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EAE00-A19F-272B-D399-8DF4B9E8F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FA2FF-46CF-8BF5-BEB8-A170240ED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AF20-9830-3947-8E27-B06A631BF3A4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6B7C2-509D-D67F-B162-EC072F59F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7CC2A-53C3-E8BE-AF66-3D48DD370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DE03-64D0-B647-9A61-DDFECB02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3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8DFD8-B3A5-ED2B-AA88-AA93104CB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9FB04A-26D9-2F77-915F-88FFBFFF2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8A01C-F28A-5C9F-EC12-F165DDE79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646CC-791E-687F-A754-656932D5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AF20-9830-3947-8E27-B06A631BF3A4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F0DDD-C528-E4C3-1DFB-EC8EE903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C001E-CC9E-FF1D-E237-63DE85FA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DE03-64D0-B647-9A61-DDFECB02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8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3EF552-7828-B1A7-913F-9E31474C8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C195F-E182-161E-1129-40C99ADAE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1B67B-B370-4C0B-3802-FDB912FED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CAF20-9830-3947-8E27-B06A631BF3A4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7EB0B-03FD-E634-9AD2-542379510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4CA62-705A-7B98-5A68-26CA9BF0B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BDE03-64D0-B647-9A61-DDFECB02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3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606" y="-175787"/>
            <a:ext cx="12191996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i="1" u="sng" dirty="0"/>
              <a:t>Top Energy Sources for U.S. Electricity Generation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7216" y="856357"/>
            <a:ext cx="122192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natural gas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nuclear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hydropower (water, dams,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solar</a:t>
            </a:r>
          </a:p>
        </p:txBody>
      </p:sp>
    </p:spTree>
    <p:extLst>
      <p:ext uri="{BB962C8B-B14F-4D97-AF65-F5344CB8AC3E}">
        <p14:creationId xmlns:p14="http://schemas.microsoft.com/office/powerpoint/2010/main" val="6685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606" y="-175787"/>
            <a:ext cx="12191996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i="1" u="sng" dirty="0"/>
              <a:t>Nonrenewable vs. Renewable Energy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7216" y="856357"/>
            <a:ext cx="122192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/>
              <a:t>Nonrenewable Energy:</a:t>
            </a:r>
            <a:r>
              <a:rPr lang="en-US" sz="3200" dirty="0"/>
              <a:t>  Once it is used up, it is gone!</a:t>
            </a:r>
          </a:p>
          <a:p>
            <a:r>
              <a:rPr lang="en-US" sz="3200" dirty="0"/>
              <a:t>	Examples:	coal</a:t>
            </a:r>
          </a:p>
          <a:p>
            <a:r>
              <a:rPr lang="en-US" sz="3200" dirty="0"/>
              <a:t>			crude oil</a:t>
            </a:r>
          </a:p>
          <a:p>
            <a:r>
              <a:rPr lang="en-US" sz="3200" dirty="0"/>
              <a:t>			natural gas</a:t>
            </a:r>
          </a:p>
          <a:p>
            <a:r>
              <a:rPr lang="en-US" sz="3200" dirty="0"/>
              <a:t>			nuclear</a:t>
            </a:r>
          </a:p>
          <a:p>
            <a:r>
              <a:rPr lang="en-US" sz="3200" b="1" i="1" u="sng" dirty="0"/>
              <a:t>Renewable Energy:</a:t>
            </a:r>
            <a:r>
              <a:rPr lang="en-US" sz="3200" dirty="0"/>
              <a:t>  Is not depleted when it is used.</a:t>
            </a:r>
          </a:p>
          <a:p>
            <a:r>
              <a:rPr lang="en-US" sz="3200" dirty="0"/>
              <a:t>	Examples:	solar</a:t>
            </a:r>
          </a:p>
          <a:p>
            <a:r>
              <a:rPr lang="en-US" sz="3200" dirty="0"/>
              <a:t>			wind</a:t>
            </a:r>
          </a:p>
          <a:p>
            <a:r>
              <a:rPr lang="en-US" sz="3200" dirty="0"/>
              <a:t>			hydropower (water)</a:t>
            </a:r>
          </a:p>
          <a:p>
            <a:r>
              <a:rPr lang="en-US" sz="3200" dirty="0"/>
              <a:t>			geothermal (heat within the Earth)</a:t>
            </a:r>
          </a:p>
          <a:p>
            <a:r>
              <a:rPr lang="en-US" sz="3200" dirty="0"/>
              <a:t>			biomass (wood, corn for ethanol in gas)</a:t>
            </a:r>
          </a:p>
          <a:p>
            <a:r>
              <a:rPr lang="en-US" sz="3200" dirty="0"/>
              <a:t>			tidal energy</a:t>
            </a:r>
          </a:p>
        </p:txBody>
      </p:sp>
    </p:spTree>
    <p:extLst>
      <p:ext uri="{BB962C8B-B14F-4D97-AF65-F5344CB8AC3E}">
        <p14:creationId xmlns:p14="http://schemas.microsoft.com/office/powerpoint/2010/main" val="269993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67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" y="-109566"/>
            <a:ext cx="12191996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i="1" u="sng" dirty="0"/>
              <a:t>Radiation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7216" y="867842"/>
            <a:ext cx="844731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Radiation:  forms of energy that are transferred by waves or atomic particles.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Found naturally on Earth, emitted by the Sun, etc.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Naturally occurring or people created?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Ionizing or nonionizing?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800" dirty="0"/>
              <a:t>Ionizing means has enough energy to kick out an electron to form an ion (High UV, X-rays, gamma rays, radon, nuclear radiation)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Cosmic radiation (from sun)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800" dirty="0"/>
              <a:t>Old TV’s would actually give off x-rays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Fill out sheet, turn in to </a:t>
            </a:r>
            <a:r>
              <a:rPr lang="en-US" sz="2800" b="1" i="1" u="sng" dirty="0"/>
              <a:t>Radiation</a:t>
            </a:r>
            <a:endParaRPr lang="en-US" sz="28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7ABD0-E124-2949-862A-4A430BF88B78}"/>
              </a:ext>
            </a:extLst>
          </p:cNvPr>
          <p:cNvSpPr txBox="1"/>
          <p:nvPr/>
        </p:nvSpPr>
        <p:spPr>
          <a:xfrm>
            <a:off x="8420098" y="1307439"/>
            <a:ext cx="36140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>
                <a:solidFill>
                  <a:srgbClr val="7030A0"/>
                </a:solidFill>
              </a:rPr>
              <a:t>Today’s Learning Target(s):</a:t>
            </a:r>
          </a:p>
          <a:p>
            <a:endParaRPr lang="en-US" sz="32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</a:rPr>
              <a:t>Explain what radiation is and where you might find it.</a:t>
            </a:r>
          </a:p>
        </p:txBody>
      </p:sp>
    </p:spTree>
    <p:extLst>
      <p:ext uri="{BB962C8B-B14F-4D97-AF65-F5344CB8AC3E}">
        <p14:creationId xmlns:p14="http://schemas.microsoft.com/office/powerpoint/2010/main" val="367359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606" y="-175787"/>
            <a:ext cx="12191996" cy="1325563"/>
          </a:xfrm>
        </p:spPr>
        <p:txBody>
          <a:bodyPr>
            <a:noAutofit/>
          </a:bodyPr>
          <a:lstStyle/>
          <a:p>
            <a:pPr algn="ctr"/>
            <a:r>
              <a:rPr lang="es-ES_tradnl" sz="4800" b="1" i="1" u="sng" dirty="0"/>
              <a:t>Energía Renovable vs. Energía No Renovable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7216" y="856357"/>
            <a:ext cx="1221921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i="1" u="sng" dirty="0"/>
              <a:t>Energía No Renovable</a:t>
            </a:r>
            <a:r>
              <a:rPr lang="es-ES_tradnl" sz="3200" dirty="0"/>
              <a:t>: una vez que se agota, ¡se acaba!</a:t>
            </a:r>
          </a:p>
          <a:p>
            <a:r>
              <a:rPr lang="es-ES_tradnl" sz="3200" dirty="0"/>
              <a:t>	Ejemplos:	carbón</a:t>
            </a:r>
          </a:p>
          <a:p>
            <a:r>
              <a:rPr lang="es-ES_tradnl" sz="3200" dirty="0"/>
              <a:t>			petróleo crudo </a:t>
            </a:r>
          </a:p>
          <a:p>
            <a:r>
              <a:rPr lang="es-ES_tradnl" sz="3200" dirty="0"/>
              <a:t>			gas natural </a:t>
            </a:r>
          </a:p>
          <a:p>
            <a:r>
              <a:rPr lang="es-ES_tradnl" sz="3200" dirty="0"/>
              <a:t>			nuclear  </a:t>
            </a:r>
          </a:p>
          <a:p>
            <a:r>
              <a:rPr lang="es-ES_tradnl" sz="3200" b="1" i="1" u="sng" dirty="0"/>
              <a:t>Energía Renovable</a:t>
            </a:r>
            <a:r>
              <a:rPr lang="es-ES_tradnl" sz="3200" dirty="0"/>
              <a:t>: No se agota cuando se utiliza. </a:t>
            </a:r>
          </a:p>
          <a:p>
            <a:r>
              <a:rPr lang="es-ES_tradnl" sz="3200" dirty="0"/>
              <a:t>	Ejemplos:	solar</a:t>
            </a:r>
          </a:p>
          <a:p>
            <a:r>
              <a:rPr lang="es-ES_tradnl" sz="3200" dirty="0"/>
              <a:t>			viento</a:t>
            </a:r>
          </a:p>
          <a:p>
            <a:r>
              <a:rPr lang="es-ES_tradnl" sz="3200" dirty="0"/>
              <a:t>			energía hidroeléctrica (agua) </a:t>
            </a:r>
          </a:p>
          <a:p>
            <a:r>
              <a:rPr lang="es-ES_tradnl" sz="3200" dirty="0"/>
              <a:t>			geotermia (calor dentro de la Tierra) </a:t>
            </a:r>
          </a:p>
          <a:p>
            <a:r>
              <a:rPr lang="es-ES_tradnl" sz="3200" dirty="0"/>
              <a:t>			biomasa (madera, maíz para etanol en gas) </a:t>
            </a:r>
          </a:p>
          <a:p>
            <a:r>
              <a:rPr lang="es-ES_tradnl" sz="3200" dirty="0"/>
              <a:t>			energía de las mareas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805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606" y="-175787"/>
            <a:ext cx="12191996" cy="1325563"/>
          </a:xfrm>
        </p:spPr>
        <p:txBody>
          <a:bodyPr>
            <a:noAutofit/>
          </a:bodyPr>
          <a:lstStyle/>
          <a:p>
            <a:pPr algn="ctr"/>
            <a:r>
              <a:rPr lang="es-ES_tradnl" sz="4800" b="1" i="1" u="sng" dirty="0"/>
              <a:t>Tarea Energía Pros y Contras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7216" y="856357"/>
            <a:ext cx="1221921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i="1" dirty="0"/>
              <a:t>Seleccione al menos 6 fuentes de energía</a:t>
            </a:r>
            <a:endParaRPr lang="en-US" sz="32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 	</a:t>
            </a:r>
            <a:r>
              <a:rPr lang="es-ES" sz="3200" dirty="0"/>
              <a:t>Una buena fuente de información es el botón (no el archivo </a:t>
            </a:r>
            <a:r>
              <a:rPr lang="es-ES" sz="3200" dirty="0" err="1"/>
              <a:t>pdf</a:t>
            </a:r>
            <a:r>
              <a:rPr lang="es-ES" sz="3200" dirty="0"/>
              <a:t>, ¡el </a:t>
            </a:r>
          </a:p>
          <a:p>
            <a:r>
              <a:rPr lang="es-ES" sz="3200" dirty="0"/>
              <a:t>          botón!) en </a:t>
            </a:r>
            <a:r>
              <a:rPr lang="es-ES" sz="3200" dirty="0" err="1"/>
              <a:t>estesparksteam.com</a:t>
            </a:r>
            <a:r>
              <a:rPr lang="es-ES" sz="3200" dirty="0"/>
              <a:t> titulado “Pros y contras de la </a:t>
            </a:r>
          </a:p>
          <a:p>
            <a:r>
              <a:rPr lang="es-ES" sz="3200" dirty="0"/>
              <a:t>          energía”.</a:t>
            </a:r>
            <a:br>
              <a:rPr lang="en-US" sz="3200" dirty="0"/>
            </a:br>
            <a:endParaRPr lang="en-US" sz="3200" dirty="0"/>
          </a:p>
          <a:p>
            <a:r>
              <a:rPr lang="es-ES" sz="3200" dirty="0"/>
              <a:t>Para cada fuente de energía, proporcione: Una descripción de esa fuente de energía.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/>
              <a:t>¿Cuáles son algunos aspectos positivos de esa fuente?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What are some negatives of it?</a:t>
            </a:r>
            <a:r>
              <a:rPr lang="es-ES" sz="3200" dirty="0"/>
              <a:t> ¿Cuáles son algunos aspectos negativos de esta fuente? 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/>
              <a:t>Una imagen que demuestre esa fuente de energía.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/>
              <a:t>¿Algo más al respecto?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520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" y="-109566"/>
            <a:ext cx="12191996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i="1" u="sng" dirty="0"/>
              <a:t>Geiger Counter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7216" y="867842"/>
            <a:ext cx="844731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Demonstration of Geiger Counter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857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Fertilizer &amp; salt are low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Plate highest—coated with uranium (Fiesta Ware, orange from 1970’s)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Mantles are dipped in thorium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Uranium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Old watch painted with radium paint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Women would lick brushes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7ABD0-E124-2949-862A-4A430BF88B78}"/>
              </a:ext>
            </a:extLst>
          </p:cNvPr>
          <p:cNvSpPr txBox="1"/>
          <p:nvPr/>
        </p:nvSpPr>
        <p:spPr>
          <a:xfrm>
            <a:off x="8420098" y="1307439"/>
            <a:ext cx="36140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>
                <a:solidFill>
                  <a:srgbClr val="7030A0"/>
                </a:solidFill>
              </a:rPr>
              <a:t>Today’s Learning Target(s):</a:t>
            </a:r>
          </a:p>
          <a:p>
            <a:endParaRPr lang="en-US" sz="32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</a:rPr>
              <a:t>Explain what radiation is and where you might find it.</a:t>
            </a:r>
          </a:p>
        </p:txBody>
      </p:sp>
    </p:spTree>
    <p:extLst>
      <p:ext uri="{BB962C8B-B14F-4D97-AF65-F5344CB8AC3E}">
        <p14:creationId xmlns:p14="http://schemas.microsoft.com/office/powerpoint/2010/main" val="135157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6993</TotalTime>
  <Words>488</Words>
  <Application>Microsoft Macintosh PowerPoint</Application>
  <PresentationFormat>Widescreen</PresentationFormat>
  <Paragraphs>73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Top Energy Sources for U.S. Electricity Generation</vt:lpstr>
      <vt:lpstr>Nonrenewable vs. Renewable Energy</vt:lpstr>
      <vt:lpstr>Radiation</vt:lpstr>
      <vt:lpstr>Energía Renovable vs. Energía No Renovable</vt:lpstr>
      <vt:lpstr>Tarea Energía Pros y Contras </vt:lpstr>
      <vt:lpstr>Geiger Counter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“Plan”—Monday May 2</dc:title>
  <dc:creator>Microsoft Office User</dc:creator>
  <cp:lastModifiedBy>Microsoft Office User</cp:lastModifiedBy>
  <cp:revision>29</cp:revision>
  <dcterms:created xsi:type="dcterms:W3CDTF">2023-05-09T11:26:03Z</dcterms:created>
  <dcterms:modified xsi:type="dcterms:W3CDTF">2023-05-19T14:32:45Z</dcterms:modified>
</cp:coreProperties>
</file>